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Lst>
  <p:sldSz cy="6858000" cx="9144000"/>
  <p:notesSz cx="7010400" cy="9296400"/>
  <p:embeddedFontLst>
    <p:embeddedFont>
      <p:font typeface="Book Antiqua"/>
      <p:regular r:id="rId44"/>
      <p:bold r:id="rId45"/>
      <p:italic r:id="rId46"/>
      <p:boldItalic r:id="rId4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48" roundtripDataSignature="AMtx7mjzRrHMGG9AilywEFvYMAp0aMj/H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font" Target="fonts/BookAntiqua-regular.fntdata"/><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46" Type="http://schemas.openxmlformats.org/officeDocument/2006/relationships/font" Target="fonts/BookAntiqua-italic.fntdata"/><Relationship Id="rId23" Type="http://schemas.openxmlformats.org/officeDocument/2006/relationships/slide" Target="slides/slide18.xml"/><Relationship Id="rId45" Type="http://schemas.openxmlformats.org/officeDocument/2006/relationships/font" Target="fonts/BookAntiqua-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48" Type="http://customschemas.google.com/relationships/presentationmetadata" Target="metadata"/><Relationship Id="rId25" Type="http://schemas.openxmlformats.org/officeDocument/2006/relationships/slide" Target="slides/slide20.xml"/><Relationship Id="rId47" Type="http://schemas.openxmlformats.org/officeDocument/2006/relationships/font" Target="fonts/BookAntiqua-boldItalic.fntdata"/><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5138"/>
          </a:xfrm>
          <a:prstGeom prst="rect">
            <a:avLst/>
          </a:prstGeom>
          <a:noFill/>
          <a:ln>
            <a:noFill/>
          </a:ln>
        </p:spPr>
        <p:txBody>
          <a:bodyPr anchorCtr="0" anchor="t"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70338" y="0"/>
            <a:ext cx="3038475" cy="465138"/>
          </a:xfrm>
          <a:prstGeom prst="rect">
            <a:avLst/>
          </a:prstGeom>
          <a:noFill/>
          <a:ln>
            <a:noFill/>
          </a:ln>
        </p:spPr>
        <p:txBody>
          <a:bodyPr anchorCtr="0" anchor="t" bIns="46575" lIns="93175" spcFirstLastPara="1" rIns="93175" wrap="square" tIns="46575">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701675" y="4416425"/>
            <a:ext cx="5607050" cy="4183063"/>
          </a:xfrm>
          <a:prstGeom prst="rect">
            <a:avLst/>
          </a:prstGeom>
          <a:noFill/>
          <a:ln>
            <a:noFill/>
          </a:ln>
        </p:spPr>
        <p:txBody>
          <a:bodyPr anchorCtr="0" anchor="t" bIns="46575" lIns="93175" spcFirstLastPara="1" rIns="93175" wrap="square" tIns="46575">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3038475" cy="465138"/>
          </a:xfrm>
          <a:prstGeom prst="rect">
            <a:avLst/>
          </a:prstGeom>
          <a:noFill/>
          <a:ln>
            <a:noFill/>
          </a:ln>
        </p:spPr>
        <p:txBody>
          <a:bodyPr anchorCtr="0" anchor="b"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70338" y="8829675"/>
            <a:ext cx="3038475" cy="465138"/>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86" name="Google Shape;86;p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0: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180" name="Google Shape;180;p1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1: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199" name="Google Shape;199;p1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207" name="Google Shape;207;p1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3: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216" name="Google Shape;216;p1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14: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225" name="Google Shape;225;p1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5: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234" name="Google Shape;234;p1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6: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243" name="Google Shape;243;p1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17: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261" name="Google Shape;261;p1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8: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275" name="Google Shape;275;p1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19: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285" name="Google Shape;285;p1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101" name="Google Shape;101;p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20: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292" name="Google Shape;292;p2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1: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305" name="Google Shape;305;p2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22: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316" name="Google Shape;316;p2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23: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332" name="Google Shape;332;p2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24: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344" name="Google Shape;344;p2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25: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356" name="Google Shape;356;p2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26: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366" name="Google Shape;366;p2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p27: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378" name="Google Shape;378;p2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28: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388" name="Google Shape;388;p2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p29: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402" name="Google Shape;402;p2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3: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111" name="Google Shape;111;p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p30: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410" name="Google Shape;410;p3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p31: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419" name="Google Shape;419;p3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p32: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428" name="Google Shape;428;p3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p33: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436" name="Google Shape;436;p3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p34: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444" name="Google Shape;444;p3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6" name="Shape 456"/>
        <p:cNvGrpSpPr/>
        <p:nvPr/>
      </p:nvGrpSpPr>
      <p:grpSpPr>
        <a:xfrm>
          <a:off x="0" y="0"/>
          <a:ext cx="0" cy="0"/>
          <a:chOff x="0" y="0"/>
          <a:chExt cx="0" cy="0"/>
        </a:xfrm>
      </p:grpSpPr>
      <p:sp>
        <p:nvSpPr>
          <p:cNvPr id="457" name="Google Shape;457;p35: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458" name="Google Shape;458;p3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p36: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468" name="Google Shape;468;p3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p37: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476" name="Google Shape;476;p3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7" name="Shape 497"/>
        <p:cNvGrpSpPr/>
        <p:nvPr/>
      </p:nvGrpSpPr>
      <p:grpSpPr>
        <a:xfrm>
          <a:off x="0" y="0"/>
          <a:ext cx="0" cy="0"/>
          <a:chOff x="0" y="0"/>
          <a:chExt cx="0" cy="0"/>
        </a:xfrm>
      </p:grpSpPr>
      <p:sp>
        <p:nvSpPr>
          <p:cNvPr id="498" name="Google Shape;498;p38: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499" name="Google Shape;499;p3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4: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119" name="Google Shape;119;p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5: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128" name="Google Shape;128;p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6: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137" name="Google Shape;137;p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7: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148" name="Google Shape;148;p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8: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162" name="Google Shape;162;p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9: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60"/>
              </a:spcBef>
              <a:spcAft>
                <a:spcPts val="0"/>
              </a:spcAft>
              <a:buNone/>
            </a:pPr>
            <a:r>
              <a:t/>
            </a:r>
            <a:endParaRPr/>
          </a:p>
        </p:txBody>
      </p:sp>
      <p:sp>
        <p:nvSpPr>
          <p:cNvPr id="171" name="Google Shape;171;p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40"/>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4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8" name="Google Shape;18;p4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4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4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4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49"/>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4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4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4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50"/>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50"/>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5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5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5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4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4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4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4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4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4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4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34" name="Google Shape;34;p4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4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4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4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40" name="Google Shape;40;p4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41" name="Google Shape;41;p4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4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4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4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47" name="Google Shape;47;p4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8" name="Google Shape;48;p4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49" name="Google Shape;49;p4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50" name="Google Shape;50;p4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4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4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4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4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4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4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4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61" name="Google Shape;61;p4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2" name="Google Shape;62;p4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4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4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4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48"/>
          <p:cNvSpPr/>
          <p:nvPr>
            <p:ph idx="2" type="pic"/>
          </p:nvPr>
        </p:nvSpPr>
        <p:spPr>
          <a:xfrm>
            <a:off x="1792288" y="612775"/>
            <a:ext cx="5486400" cy="4114800"/>
          </a:xfrm>
          <a:prstGeom prst="rect">
            <a:avLst/>
          </a:prstGeom>
          <a:noFill/>
          <a:ln>
            <a:noFill/>
          </a:ln>
        </p:spPr>
      </p:sp>
      <p:sp>
        <p:nvSpPr>
          <p:cNvPr id="68" name="Google Shape;68;p4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9" name="Google Shape;69;p4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4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4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3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3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3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3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89" name="Google Shape;89;p1"/>
          <p:cNvSpPr/>
          <p:nvPr/>
        </p:nvSpPr>
        <p:spPr>
          <a:xfrm>
            <a:off x="0" y="0"/>
            <a:ext cx="1524000" cy="6858000"/>
          </a:xfrm>
          <a:prstGeom prst="rect">
            <a:avLst/>
          </a:prstGeom>
          <a:solidFill>
            <a:srgbClr val="8080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90" name="Google Shape;90;p1"/>
          <p:cNvSpPr/>
          <p:nvPr/>
        </p:nvSpPr>
        <p:spPr>
          <a:xfrm>
            <a:off x="0" y="2057400"/>
            <a:ext cx="3733800" cy="4800600"/>
          </a:xfrm>
          <a:prstGeom prst="rect">
            <a:avLst/>
          </a:prstGeom>
          <a:solidFill>
            <a:srgbClr val="FFFF6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91" name="Google Shape;91;p1"/>
          <p:cNvSpPr/>
          <p:nvPr/>
        </p:nvSpPr>
        <p:spPr>
          <a:xfrm>
            <a:off x="1524000" y="3352800"/>
            <a:ext cx="7620000" cy="3505200"/>
          </a:xfrm>
          <a:prstGeom prst="rect">
            <a:avLst/>
          </a:prstGeom>
          <a:solidFill>
            <a:srgbClr val="8080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92" name="Google Shape;92;p1"/>
          <p:cNvSpPr/>
          <p:nvPr/>
        </p:nvSpPr>
        <p:spPr>
          <a:xfrm>
            <a:off x="0" y="6096000"/>
            <a:ext cx="9144000" cy="533400"/>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93" name="Google Shape;93;p1"/>
          <p:cNvSpPr/>
          <p:nvPr/>
        </p:nvSpPr>
        <p:spPr>
          <a:xfrm>
            <a:off x="0" y="6324600"/>
            <a:ext cx="9144000" cy="533400"/>
          </a:xfrm>
          <a:prstGeom prst="rect">
            <a:avLst/>
          </a:prstGeom>
          <a:solidFill>
            <a:srgbClr val="99663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94" name="Google Shape;94;p1"/>
          <p:cNvSpPr/>
          <p:nvPr/>
        </p:nvSpPr>
        <p:spPr>
          <a:xfrm>
            <a:off x="1524000" y="3352800"/>
            <a:ext cx="7620000" cy="152400"/>
          </a:xfrm>
          <a:prstGeom prst="rect">
            <a:avLst/>
          </a:prstGeom>
          <a:solidFill>
            <a:srgbClr val="CC33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95" name="Google Shape;95;p1"/>
          <p:cNvSpPr txBox="1"/>
          <p:nvPr>
            <p:ph type="ctrTitle"/>
          </p:nvPr>
        </p:nvSpPr>
        <p:spPr>
          <a:xfrm>
            <a:off x="838200" y="228600"/>
            <a:ext cx="8077200" cy="14700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r>
              <a:rPr b="1" lang="en-US" sz="3600"/>
              <a:t>Advanced Strategies for Establishing Royalty Streams</a:t>
            </a:r>
            <a:endParaRPr/>
          </a:p>
        </p:txBody>
      </p:sp>
      <p:sp>
        <p:nvSpPr>
          <p:cNvPr id="96" name="Google Shape;96;p1"/>
          <p:cNvSpPr txBox="1"/>
          <p:nvPr/>
        </p:nvSpPr>
        <p:spPr>
          <a:xfrm>
            <a:off x="6013450" y="3733800"/>
            <a:ext cx="2825750" cy="2147888"/>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i="0" lang="en-US" sz="1200" u="none" cap="none" strike="noStrike">
                <a:solidFill>
                  <a:schemeClr val="lt1"/>
                </a:solidFill>
                <a:latin typeface="Arial"/>
                <a:ea typeface="Arial"/>
                <a:cs typeface="Arial"/>
                <a:sym typeface="Arial"/>
              </a:rPr>
              <a:t>David B. Kagan</a:t>
            </a:r>
            <a:endParaRPr/>
          </a:p>
          <a:p>
            <a:pPr indent="0" lvl="0" marL="0" marR="0" rtl="0" algn="r">
              <a:spcBef>
                <a:spcPts val="0"/>
              </a:spcBef>
              <a:spcAft>
                <a:spcPts val="0"/>
              </a:spcAft>
              <a:buNone/>
            </a:pPr>
            <a:r>
              <a:rPr b="0" i="0" lang="en-US" sz="1200" u="none" cap="none" strike="noStrike">
                <a:solidFill>
                  <a:schemeClr val="lt1"/>
                </a:solidFill>
                <a:latin typeface="Arial"/>
                <a:ea typeface="Arial"/>
                <a:cs typeface="Arial"/>
                <a:sym typeface="Arial"/>
              </a:rPr>
              <a:t>Kagan Binder, PLLC</a:t>
            </a:r>
            <a:endParaRPr b="1" i="0" sz="1200" u="none" cap="none" strike="noStrike">
              <a:solidFill>
                <a:schemeClr val="lt1"/>
              </a:solidFill>
              <a:latin typeface="Arial"/>
              <a:ea typeface="Arial"/>
              <a:cs typeface="Arial"/>
              <a:sym typeface="Arial"/>
            </a:endParaRPr>
          </a:p>
          <a:p>
            <a:pPr indent="0" lvl="0" marL="0" marR="0" rtl="0" algn="r">
              <a:spcBef>
                <a:spcPts val="0"/>
              </a:spcBef>
              <a:spcAft>
                <a:spcPts val="0"/>
              </a:spcAft>
              <a:buNone/>
            </a:pPr>
            <a:r>
              <a:rPr b="0" i="0" lang="en-US" sz="1200" u="none" cap="none" strike="noStrike">
                <a:solidFill>
                  <a:schemeClr val="lt1"/>
                </a:solidFill>
                <a:latin typeface="Arial"/>
                <a:ea typeface="Arial"/>
                <a:cs typeface="Arial"/>
                <a:sym typeface="Arial"/>
              </a:rPr>
              <a:t>Suite 200, Maple Island Building</a:t>
            </a:r>
            <a:endParaRPr b="1" i="0" sz="1200" u="none" cap="none" strike="noStrike">
              <a:solidFill>
                <a:schemeClr val="lt1"/>
              </a:solidFill>
              <a:latin typeface="Arial"/>
              <a:ea typeface="Arial"/>
              <a:cs typeface="Arial"/>
              <a:sym typeface="Arial"/>
            </a:endParaRPr>
          </a:p>
          <a:p>
            <a:pPr indent="0" lvl="0" marL="0" marR="0" rtl="0" algn="r">
              <a:spcBef>
                <a:spcPts val="0"/>
              </a:spcBef>
              <a:spcAft>
                <a:spcPts val="0"/>
              </a:spcAft>
              <a:buNone/>
            </a:pPr>
            <a:r>
              <a:rPr b="0" i="0" lang="en-US" sz="1200" u="none" cap="none" strike="noStrike">
                <a:solidFill>
                  <a:schemeClr val="lt1"/>
                </a:solidFill>
                <a:latin typeface="Arial"/>
                <a:ea typeface="Arial"/>
                <a:cs typeface="Arial"/>
                <a:sym typeface="Arial"/>
              </a:rPr>
              <a:t>221 Main Street North</a:t>
            </a:r>
            <a:endParaRPr b="1" i="0" sz="1200" u="none" cap="none" strike="noStrike">
              <a:solidFill>
                <a:schemeClr val="lt1"/>
              </a:solidFill>
              <a:latin typeface="Arial"/>
              <a:ea typeface="Arial"/>
              <a:cs typeface="Arial"/>
              <a:sym typeface="Arial"/>
            </a:endParaRPr>
          </a:p>
          <a:p>
            <a:pPr indent="0" lvl="0" marL="0" marR="0" rtl="0" algn="r">
              <a:spcBef>
                <a:spcPts val="0"/>
              </a:spcBef>
              <a:spcAft>
                <a:spcPts val="0"/>
              </a:spcAft>
              <a:buNone/>
            </a:pPr>
            <a:r>
              <a:rPr b="0" i="0" lang="en-US" sz="1200" u="none" cap="none" strike="noStrike">
                <a:solidFill>
                  <a:schemeClr val="lt1"/>
                </a:solidFill>
                <a:latin typeface="Arial"/>
                <a:ea typeface="Arial"/>
                <a:cs typeface="Arial"/>
                <a:sym typeface="Arial"/>
              </a:rPr>
              <a:t>Stillwater, Minnesota 55082</a:t>
            </a:r>
            <a:endParaRPr b="1" i="0" sz="1200" u="none" cap="none" strike="noStrike">
              <a:solidFill>
                <a:schemeClr val="lt1"/>
              </a:solidFill>
              <a:latin typeface="Arial"/>
              <a:ea typeface="Arial"/>
              <a:cs typeface="Arial"/>
              <a:sym typeface="Arial"/>
            </a:endParaRPr>
          </a:p>
          <a:p>
            <a:pPr indent="0" lvl="0" marL="0" marR="0" rtl="0" algn="r">
              <a:spcBef>
                <a:spcPts val="0"/>
              </a:spcBef>
              <a:spcAft>
                <a:spcPts val="0"/>
              </a:spcAft>
              <a:buNone/>
            </a:pPr>
            <a:r>
              <a:rPr b="0" i="0" lang="en-US" sz="1200" u="none" cap="none" strike="noStrike">
                <a:solidFill>
                  <a:schemeClr val="lt1"/>
                </a:solidFill>
                <a:latin typeface="Arial"/>
                <a:ea typeface="Arial"/>
                <a:cs typeface="Arial"/>
                <a:sym typeface="Arial"/>
              </a:rPr>
              <a:t> </a:t>
            </a:r>
            <a:endParaRPr b="1" i="0" sz="1200" u="none" cap="none" strike="noStrike">
              <a:solidFill>
                <a:schemeClr val="lt1"/>
              </a:solidFill>
              <a:latin typeface="Arial"/>
              <a:ea typeface="Arial"/>
              <a:cs typeface="Arial"/>
              <a:sym typeface="Arial"/>
            </a:endParaRPr>
          </a:p>
          <a:p>
            <a:pPr indent="0" lvl="0" marL="0" marR="0" rtl="0" algn="r">
              <a:spcBef>
                <a:spcPts val="0"/>
              </a:spcBef>
              <a:spcAft>
                <a:spcPts val="0"/>
              </a:spcAft>
              <a:buNone/>
            </a:pPr>
            <a:r>
              <a:rPr b="0" i="0" lang="en-US" sz="1200" u="none" cap="none" strike="noStrike">
                <a:solidFill>
                  <a:schemeClr val="lt1"/>
                </a:solidFill>
                <a:latin typeface="Arial"/>
                <a:ea typeface="Arial"/>
                <a:cs typeface="Arial"/>
                <a:sym typeface="Arial"/>
              </a:rPr>
              <a:t>Phone:  651-275-9804</a:t>
            </a:r>
            <a:endParaRPr b="1" i="0" sz="1200" u="none" cap="none" strike="noStrike">
              <a:solidFill>
                <a:schemeClr val="lt1"/>
              </a:solidFill>
              <a:latin typeface="Arial"/>
              <a:ea typeface="Arial"/>
              <a:cs typeface="Arial"/>
              <a:sym typeface="Arial"/>
            </a:endParaRPr>
          </a:p>
          <a:p>
            <a:pPr indent="0" lvl="0" marL="0" marR="0" rtl="0" algn="r">
              <a:spcBef>
                <a:spcPts val="0"/>
              </a:spcBef>
              <a:spcAft>
                <a:spcPts val="0"/>
              </a:spcAft>
              <a:buNone/>
            </a:pPr>
            <a:r>
              <a:rPr b="0" i="0" lang="en-US" sz="1200" u="none" cap="none" strike="noStrike">
                <a:solidFill>
                  <a:schemeClr val="lt1"/>
                </a:solidFill>
                <a:latin typeface="Arial"/>
                <a:ea typeface="Arial"/>
                <a:cs typeface="Arial"/>
                <a:sym typeface="Arial"/>
              </a:rPr>
              <a:t>Facsimile:  651-351-2954</a:t>
            </a:r>
            <a:endParaRPr b="1" i="0" sz="1200" u="none" cap="none" strike="noStrike">
              <a:solidFill>
                <a:schemeClr val="lt1"/>
              </a:solidFill>
              <a:latin typeface="Arial"/>
              <a:ea typeface="Arial"/>
              <a:cs typeface="Arial"/>
              <a:sym typeface="Arial"/>
            </a:endParaRPr>
          </a:p>
          <a:p>
            <a:pPr indent="0" lvl="0" marL="0" marR="0" rtl="0" algn="r">
              <a:spcBef>
                <a:spcPts val="0"/>
              </a:spcBef>
              <a:spcAft>
                <a:spcPts val="0"/>
              </a:spcAft>
              <a:buNone/>
            </a:pPr>
            <a:r>
              <a:rPr b="0" i="0" lang="en-US" sz="1200" u="none" cap="none" strike="noStrike">
                <a:solidFill>
                  <a:schemeClr val="lt1"/>
                </a:solidFill>
                <a:latin typeface="Arial"/>
                <a:ea typeface="Arial"/>
                <a:cs typeface="Arial"/>
                <a:sym typeface="Arial"/>
              </a:rPr>
              <a:t>dkagan@kaganbinder.com</a:t>
            </a:r>
            <a:endParaRPr b="1" i="0" sz="1200" u="none" cap="none" strike="noStrike">
              <a:solidFill>
                <a:schemeClr val="lt1"/>
              </a:solidFill>
              <a:latin typeface="Arial"/>
              <a:ea typeface="Arial"/>
              <a:cs typeface="Arial"/>
              <a:sym typeface="Arial"/>
            </a:endParaRPr>
          </a:p>
          <a:p>
            <a:pPr indent="0" lvl="0" marL="0" marR="0" rtl="0" algn="l">
              <a:spcBef>
                <a:spcPts val="90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7" name="Google Shape;97;p1"/>
          <p:cNvSpPr txBox="1"/>
          <p:nvPr/>
        </p:nvSpPr>
        <p:spPr>
          <a:xfrm>
            <a:off x="1676400" y="1993900"/>
            <a:ext cx="7162800" cy="58102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i="0" lang="en-US" sz="1600" u="none" cap="none" strike="noStrike">
                <a:solidFill>
                  <a:schemeClr val="dk1"/>
                </a:solidFill>
                <a:latin typeface="Arial"/>
                <a:ea typeface="Arial"/>
                <a:cs typeface="Arial"/>
                <a:sym typeface="Arial"/>
              </a:rPr>
              <a:t>Presented to MNLES, Minneapolis, MN</a:t>
            </a:r>
            <a:br>
              <a:rPr b="0" i="0" lang="en-US" sz="1600" u="none" cap="none" strike="noStrike">
                <a:solidFill>
                  <a:schemeClr val="dk1"/>
                </a:solidFill>
                <a:latin typeface="Arial"/>
                <a:ea typeface="Arial"/>
                <a:cs typeface="Arial"/>
                <a:sym typeface="Arial"/>
              </a:rPr>
            </a:br>
            <a:r>
              <a:rPr b="0" i="0" lang="en-US" sz="1600" u="none" cap="none" strike="noStrike">
                <a:solidFill>
                  <a:schemeClr val="dk1"/>
                </a:solidFill>
                <a:latin typeface="Arial"/>
                <a:ea typeface="Arial"/>
                <a:cs typeface="Arial"/>
                <a:sym typeface="Arial"/>
              </a:rPr>
              <a:t>June 8, 2010</a:t>
            </a:r>
            <a:endParaRPr/>
          </a:p>
        </p:txBody>
      </p:sp>
      <p:sp>
        <p:nvSpPr>
          <p:cNvPr id="98" name="Google Shape;98;p1"/>
          <p:cNvSpPr txBox="1"/>
          <p:nvPr/>
        </p:nvSpPr>
        <p:spPr>
          <a:xfrm>
            <a:off x="6781800" y="5638800"/>
            <a:ext cx="3200400" cy="27463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cap="none" strike="noStrike">
                <a:solidFill>
                  <a:schemeClr val="lt1"/>
                </a:solidFill>
                <a:latin typeface="Arial"/>
                <a:ea typeface="Arial"/>
                <a:cs typeface="Arial"/>
                <a:sym typeface="Arial"/>
              </a:rPr>
              <a:t>© 2010 Kagan Binder PLLC</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183" name="Google Shape;183;p10"/>
          <p:cNvSpPr txBox="1"/>
          <p:nvPr/>
        </p:nvSpPr>
        <p:spPr>
          <a:xfrm>
            <a:off x="896938" y="381000"/>
            <a:ext cx="7123112" cy="461963"/>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rgbClr val="E6EB74"/>
                </a:solidFill>
                <a:latin typeface="Calibri"/>
                <a:ea typeface="Calibri"/>
                <a:cs typeface="Calibri"/>
                <a:sym typeface="Calibri"/>
              </a:rPr>
              <a:t>Aronson:  The procedural history</a:t>
            </a:r>
            <a:endParaRPr/>
          </a:p>
        </p:txBody>
      </p:sp>
      <p:sp>
        <p:nvSpPr>
          <p:cNvPr id="184" name="Google Shape;184;p10"/>
          <p:cNvSpPr txBox="1"/>
          <p:nvPr/>
        </p:nvSpPr>
        <p:spPr>
          <a:xfrm>
            <a:off x="1905000" y="914400"/>
            <a:ext cx="6113463" cy="341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Licensee files Declaratory Judgment action.   (federal preemption theory;  note strategy where license not put at risk)</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Contract enforceable.  Pay your royalty forever.</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Contract negated by federal preemption.  Violates public domain policy.  No more royalty.</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a:t>
            </a:r>
            <a:endParaRPr/>
          </a:p>
        </p:txBody>
      </p:sp>
      <p:sp>
        <p:nvSpPr>
          <p:cNvPr id="185" name="Google Shape;185;p10"/>
          <p:cNvSpPr txBox="1"/>
          <p:nvPr/>
        </p:nvSpPr>
        <p:spPr>
          <a:xfrm>
            <a:off x="914400" y="5181600"/>
            <a:ext cx="7162800" cy="1200150"/>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Funny 1979 economics for an epic court battle</a:t>
            </a:r>
            <a:endParaRPr/>
          </a:p>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Why didn’t Licensee make design modification(s) and seek to clear these in the action?</a:t>
            </a:r>
            <a:endParaRPr/>
          </a:p>
        </p:txBody>
      </p:sp>
      <p:sp>
        <p:nvSpPr>
          <p:cNvPr id="186" name="Google Shape;186;p10"/>
          <p:cNvSpPr txBox="1"/>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b="0" i="0" sz="1200" u="none" cap="none" strike="noStrike">
              <a:solidFill>
                <a:srgbClr val="898989"/>
              </a:solidFill>
              <a:latin typeface="Calibri"/>
              <a:ea typeface="Calibri"/>
              <a:cs typeface="Calibri"/>
              <a:sym typeface="Calibri"/>
            </a:endParaRPr>
          </a:p>
        </p:txBody>
      </p:sp>
      <p:sp>
        <p:nvSpPr>
          <p:cNvPr id="187" name="Google Shape;187;p10"/>
          <p:cNvSpPr txBox="1"/>
          <p:nvPr/>
        </p:nvSpPr>
        <p:spPr>
          <a:xfrm>
            <a:off x="609600" y="1905000"/>
            <a:ext cx="1143000" cy="64611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dk1"/>
                </a:solidFill>
                <a:latin typeface="Arial"/>
                <a:ea typeface="Arial"/>
                <a:cs typeface="Arial"/>
                <a:sym typeface="Arial"/>
              </a:rPr>
              <a:t>District Court</a:t>
            </a:r>
            <a:endParaRPr/>
          </a:p>
        </p:txBody>
      </p:sp>
      <p:sp>
        <p:nvSpPr>
          <p:cNvPr id="188" name="Google Shape;188;p10"/>
          <p:cNvSpPr txBox="1"/>
          <p:nvPr/>
        </p:nvSpPr>
        <p:spPr>
          <a:xfrm>
            <a:off x="609600" y="2895600"/>
            <a:ext cx="1219200" cy="64611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dk1"/>
                </a:solidFill>
                <a:latin typeface="Arial"/>
                <a:ea typeface="Arial"/>
                <a:cs typeface="Arial"/>
                <a:sym typeface="Arial"/>
              </a:rPr>
              <a:t>Court of Appeals</a:t>
            </a:r>
            <a:endParaRPr/>
          </a:p>
        </p:txBody>
      </p:sp>
      <p:sp>
        <p:nvSpPr>
          <p:cNvPr id="189" name="Google Shape;189;p10"/>
          <p:cNvSpPr txBox="1"/>
          <p:nvPr/>
        </p:nvSpPr>
        <p:spPr>
          <a:xfrm>
            <a:off x="609600" y="3810000"/>
            <a:ext cx="1219200" cy="64611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dk1"/>
                </a:solidFill>
                <a:latin typeface="Arial"/>
                <a:ea typeface="Arial"/>
                <a:cs typeface="Arial"/>
                <a:sym typeface="Arial"/>
              </a:rPr>
              <a:t>Supreme Court</a:t>
            </a:r>
            <a:endParaRPr/>
          </a:p>
        </p:txBody>
      </p:sp>
      <p:cxnSp>
        <p:nvCxnSpPr>
          <p:cNvPr id="190" name="Google Shape;190;p10"/>
          <p:cNvCxnSpPr/>
          <p:nvPr/>
        </p:nvCxnSpPr>
        <p:spPr>
          <a:xfrm>
            <a:off x="609600" y="2532063"/>
            <a:ext cx="7010400" cy="1587"/>
          </a:xfrm>
          <a:prstGeom prst="straightConnector1">
            <a:avLst/>
          </a:prstGeom>
          <a:noFill/>
          <a:ln cap="flat" cmpd="sng" w="25400">
            <a:solidFill>
              <a:srgbClr val="B3591B"/>
            </a:solidFill>
            <a:prstDash val="solid"/>
            <a:round/>
            <a:headEnd len="med" w="med" type="none"/>
            <a:tailEnd len="med" w="med" type="none"/>
          </a:ln>
          <a:effectLst>
            <a:outerShdw blurRad="40000" rotWithShape="0" dir="5400000" dist="20000">
              <a:srgbClr val="808080">
                <a:alpha val="37647"/>
              </a:srgbClr>
            </a:outerShdw>
          </a:effectLst>
        </p:spPr>
      </p:cxnSp>
      <p:cxnSp>
        <p:nvCxnSpPr>
          <p:cNvPr id="191" name="Google Shape;191;p10"/>
          <p:cNvCxnSpPr/>
          <p:nvPr/>
        </p:nvCxnSpPr>
        <p:spPr>
          <a:xfrm>
            <a:off x="609600" y="3505200"/>
            <a:ext cx="7010400" cy="1588"/>
          </a:xfrm>
          <a:prstGeom prst="straightConnector1">
            <a:avLst/>
          </a:prstGeom>
          <a:noFill/>
          <a:ln cap="flat" cmpd="sng" w="25400">
            <a:solidFill>
              <a:srgbClr val="B3591B"/>
            </a:solidFill>
            <a:prstDash val="solid"/>
            <a:round/>
            <a:headEnd len="med" w="med" type="none"/>
            <a:tailEnd len="med" w="med" type="none"/>
          </a:ln>
          <a:effectLst>
            <a:outerShdw blurRad="40000" rotWithShape="0" dir="5400000" dist="20000">
              <a:srgbClr val="808080">
                <a:alpha val="37647"/>
              </a:srgbClr>
            </a:outerShdw>
          </a:effectLst>
        </p:spPr>
      </p:cxnSp>
      <p:cxnSp>
        <p:nvCxnSpPr>
          <p:cNvPr id="192" name="Google Shape;192;p10"/>
          <p:cNvCxnSpPr/>
          <p:nvPr/>
        </p:nvCxnSpPr>
        <p:spPr>
          <a:xfrm>
            <a:off x="609600" y="4419600"/>
            <a:ext cx="7010400" cy="1588"/>
          </a:xfrm>
          <a:prstGeom prst="straightConnector1">
            <a:avLst/>
          </a:prstGeom>
          <a:noFill/>
          <a:ln cap="flat" cmpd="sng" w="25400">
            <a:solidFill>
              <a:srgbClr val="B3591B"/>
            </a:solidFill>
            <a:prstDash val="solid"/>
            <a:round/>
            <a:headEnd len="med" w="med" type="none"/>
            <a:tailEnd len="med" w="med" type="none"/>
          </a:ln>
          <a:effectLst>
            <a:outerShdw blurRad="40000" rotWithShape="0" dir="5400000" dist="20000">
              <a:srgbClr val="808080">
                <a:alpha val="37647"/>
              </a:srgbClr>
            </a:outerShdw>
          </a:effectLst>
        </p:spPr>
      </p:cxnSp>
      <p:cxnSp>
        <p:nvCxnSpPr>
          <p:cNvPr id="193" name="Google Shape;193;p10"/>
          <p:cNvCxnSpPr/>
          <p:nvPr/>
        </p:nvCxnSpPr>
        <p:spPr>
          <a:xfrm>
            <a:off x="609600" y="1905000"/>
            <a:ext cx="7010400" cy="1588"/>
          </a:xfrm>
          <a:prstGeom prst="straightConnector1">
            <a:avLst/>
          </a:prstGeom>
          <a:noFill/>
          <a:ln cap="flat" cmpd="sng" w="25400">
            <a:solidFill>
              <a:srgbClr val="B3591B"/>
            </a:solidFill>
            <a:prstDash val="solid"/>
            <a:round/>
            <a:headEnd len="med" w="med" type="none"/>
            <a:tailEnd len="med" w="med" type="none"/>
          </a:ln>
          <a:effectLst>
            <a:outerShdw blurRad="40000" rotWithShape="0" dir="5400000" dist="20000">
              <a:srgbClr val="808080">
                <a:alpha val="37647"/>
              </a:srgbClr>
            </a:outerShdw>
          </a:effectLst>
        </p:spPr>
      </p:cxnSp>
      <p:cxnSp>
        <p:nvCxnSpPr>
          <p:cNvPr id="194" name="Google Shape;194;p10"/>
          <p:cNvCxnSpPr/>
          <p:nvPr/>
        </p:nvCxnSpPr>
        <p:spPr>
          <a:xfrm>
            <a:off x="609600" y="2895600"/>
            <a:ext cx="7010400" cy="1588"/>
          </a:xfrm>
          <a:prstGeom prst="straightConnector1">
            <a:avLst/>
          </a:prstGeom>
          <a:noFill/>
          <a:ln cap="flat" cmpd="sng" w="25400">
            <a:solidFill>
              <a:srgbClr val="B3591B"/>
            </a:solidFill>
            <a:prstDash val="solid"/>
            <a:round/>
            <a:headEnd len="med" w="med" type="none"/>
            <a:tailEnd len="med" w="med" type="none"/>
          </a:ln>
          <a:effectLst>
            <a:outerShdw blurRad="40000" rotWithShape="0" dir="5400000" dist="20000">
              <a:srgbClr val="808080">
                <a:alpha val="37647"/>
              </a:srgbClr>
            </a:outerShdw>
          </a:effectLst>
        </p:spPr>
      </p:cxnSp>
      <p:cxnSp>
        <p:nvCxnSpPr>
          <p:cNvPr id="195" name="Google Shape;195;p10"/>
          <p:cNvCxnSpPr/>
          <p:nvPr/>
        </p:nvCxnSpPr>
        <p:spPr>
          <a:xfrm>
            <a:off x="609600" y="3810000"/>
            <a:ext cx="7010400" cy="1588"/>
          </a:xfrm>
          <a:prstGeom prst="straightConnector1">
            <a:avLst/>
          </a:prstGeom>
          <a:noFill/>
          <a:ln cap="flat" cmpd="sng" w="25400">
            <a:solidFill>
              <a:srgbClr val="B3591B"/>
            </a:solidFill>
            <a:prstDash val="solid"/>
            <a:round/>
            <a:headEnd len="med" w="med" type="none"/>
            <a:tailEnd len="med" w="med" type="none"/>
          </a:ln>
          <a:effectLst>
            <a:outerShdw blurRad="40000" rotWithShape="0" dir="5400000" dist="20000">
              <a:srgbClr val="808080">
                <a:alpha val="37647"/>
              </a:srgbClr>
            </a:outerShdw>
          </a:effectLst>
        </p:spPr>
      </p:cxnSp>
      <p:sp>
        <p:nvSpPr>
          <p:cNvPr id="196" name="Google Shape;196;p10"/>
          <p:cNvSpPr txBox="1"/>
          <p:nvPr/>
        </p:nvSpPr>
        <p:spPr>
          <a:xfrm>
            <a:off x="914400" y="4876800"/>
            <a:ext cx="7162800" cy="369888"/>
          </a:xfrm>
          <a:prstGeom prst="rect">
            <a:avLst/>
          </a:prstGeom>
          <a:solidFill>
            <a:srgbClr val="FF99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Arial"/>
                <a:ea typeface="Arial"/>
                <a:cs typeface="Arial"/>
                <a:sym typeface="Arial"/>
              </a:rPr>
              <a:t>Notes: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202" name="Google Shape;202;p11"/>
          <p:cNvSpPr txBox="1"/>
          <p:nvPr/>
        </p:nvSpPr>
        <p:spPr>
          <a:xfrm>
            <a:off x="896938" y="541338"/>
            <a:ext cx="7123112" cy="461962"/>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rgbClr val="E6EB74"/>
                </a:solidFill>
                <a:latin typeface="Calibri"/>
                <a:ea typeface="Calibri"/>
                <a:cs typeface="Calibri"/>
                <a:sym typeface="Calibri"/>
              </a:rPr>
              <a:t>Aronson:  The Supreme Court upholds the contract.  </a:t>
            </a:r>
            <a:endParaRPr/>
          </a:p>
        </p:txBody>
      </p:sp>
      <p:sp>
        <p:nvSpPr>
          <p:cNvPr id="203" name="Google Shape;203;p11"/>
          <p:cNvSpPr txBox="1"/>
          <p:nvPr/>
        </p:nvSpPr>
        <p:spPr>
          <a:xfrm>
            <a:off x="914400" y="1295400"/>
            <a:ext cx="7123113" cy="31400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sng" cap="none" strike="noStrike">
                <a:solidFill>
                  <a:schemeClr val="dk1"/>
                </a:solidFill>
                <a:latin typeface="Calibri"/>
                <a:ea typeface="Calibri"/>
                <a:cs typeface="Calibri"/>
                <a:sym typeface="Calibri"/>
              </a:rPr>
              <a:t>Confidential design at time the contract made</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Parties knew patent might not issue</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sng" cap="none" strike="noStrike">
                <a:solidFill>
                  <a:schemeClr val="dk1"/>
                </a:solidFill>
                <a:latin typeface="Calibri"/>
                <a:ea typeface="Calibri"/>
                <a:cs typeface="Calibri"/>
                <a:sym typeface="Calibri"/>
              </a:rPr>
              <a:t>Royalty reduced if patent does not issue</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sng" cap="none" strike="noStrike">
                <a:solidFill>
                  <a:schemeClr val="dk1"/>
                </a:solidFill>
                <a:latin typeface="Calibri"/>
                <a:ea typeface="Calibri"/>
                <a:cs typeface="Calibri"/>
                <a:sym typeface="Calibri"/>
              </a:rPr>
              <a:t>Public domain as a whole protected</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Comparable to R&amp;D investment</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Contract enforcement less offensive than enforcing trade secrets</a:t>
            </a:r>
            <a:endParaRPr/>
          </a:p>
        </p:txBody>
      </p:sp>
      <p:sp>
        <p:nvSpPr>
          <p:cNvPr id="204" name="Google Shape;204;p11"/>
          <p:cNvSpPr txBox="1"/>
          <p:nvPr/>
        </p:nvSpPr>
        <p:spPr>
          <a:xfrm>
            <a:off x="533400" y="5105400"/>
            <a:ext cx="7696200" cy="461963"/>
          </a:xfrm>
          <a:prstGeom prst="rect">
            <a:avLst/>
          </a:prstGeom>
          <a:solidFill>
            <a:srgbClr val="E6EB74"/>
          </a:solidFill>
          <a:ln cap="flat" cmpd="sng" w="9525">
            <a:solidFill>
              <a:srgbClr val="B3591B"/>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Calibri"/>
                <a:ea typeface="Calibri"/>
                <a:cs typeface="Calibri"/>
                <a:sym typeface="Calibri"/>
              </a:rPr>
              <a:t>No federal preemption.  Pay your royalty forever, Licensee!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210" name="Google Shape;210;p12"/>
          <p:cNvSpPr txBox="1"/>
          <p:nvPr/>
        </p:nvSpPr>
        <p:spPr>
          <a:xfrm>
            <a:off x="896938" y="541338"/>
            <a:ext cx="7123112" cy="461962"/>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rgbClr val="E6EB74"/>
                </a:solidFill>
                <a:latin typeface="Calibri"/>
                <a:ea typeface="Calibri"/>
                <a:cs typeface="Calibri"/>
                <a:sym typeface="Calibri"/>
              </a:rPr>
              <a:t>Aronson:  The Holding</a:t>
            </a:r>
            <a:endParaRPr/>
          </a:p>
        </p:txBody>
      </p:sp>
      <p:sp>
        <p:nvSpPr>
          <p:cNvPr id="211" name="Google Shape;211;p12"/>
          <p:cNvSpPr txBox="1"/>
          <p:nvPr/>
        </p:nvSpPr>
        <p:spPr>
          <a:xfrm>
            <a:off x="896938" y="990600"/>
            <a:ext cx="7123112" cy="923925"/>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Licensor can collect know how royalty forever for sales of unpatented products as payment for the right to </a:t>
            </a:r>
            <a:r>
              <a:rPr b="0" i="0" lang="en-US" sz="1800" u="sng" cap="none" strike="noStrike">
                <a:solidFill>
                  <a:schemeClr val="dk1"/>
                </a:solidFill>
                <a:latin typeface="Calibri"/>
                <a:ea typeface="Calibri"/>
                <a:cs typeface="Calibri"/>
                <a:sym typeface="Calibri"/>
              </a:rPr>
              <a:t>initially </a:t>
            </a:r>
            <a:r>
              <a:rPr b="0" i="0" lang="en-US" sz="1800" u="none" cap="none" strike="noStrike">
                <a:solidFill>
                  <a:schemeClr val="dk1"/>
                </a:solidFill>
                <a:latin typeface="Calibri"/>
                <a:ea typeface="Calibri"/>
                <a:cs typeface="Calibri"/>
                <a:sym typeface="Calibri"/>
              </a:rPr>
              <a:t>use </a:t>
            </a:r>
            <a:r>
              <a:rPr b="0" i="0" lang="en-US" sz="1800" u="sng" cap="none" strike="noStrike">
                <a:solidFill>
                  <a:schemeClr val="dk1"/>
                </a:solidFill>
                <a:latin typeface="Calibri"/>
                <a:ea typeface="Calibri"/>
                <a:cs typeface="Calibri"/>
                <a:sym typeface="Calibri"/>
              </a:rPr>
              <a:t>confidential know how</a:t>
            </a:r>
            <a:r>
              <a:rPr b="0" i="0" lang="en-US" sz="1800" u="none" cap="none" strike="noStrike">
                <a:solidFill>
                  <a:schemeClr val="dk1"/>
                </a:solidFill>
                <a:latin typeface="Calibri"/>
                <a:ea typeface="Calibri"/>
                <a:cs typeface="Calibri"/>
                <a:sym typeface="Calibri"/>
              </a:rPr>
              <a:t> to develop those products.</a:t>
            </a:r>
            <a:endParaRPr/>
          </a:p>
        </p:txBody>
      </p:sp>
      <p:sp>
        <p:nvSpPr>
          <p:cNvPr id="212" name="Google Shape;212;p12"/>
          <p:cNvSpPr txBox="1"/>
          <p:nvPr/>
        </p:nvSpPr>
        <p:spPr>
          <a:xfrm>
            <a:off x="896938" y="2209800"/>
            <a:ext cx="7123112" cy="258603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Confidential know how existed at time contract made, even if confidentiality later lost</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Consideration includes both patent rights and up front know how rights</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Staged royalty showed separate payments for use of know how versus patent rights</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Public domain protected</a:t>
            </a:r>
            <a:endParaRPr/>
          </a:p>
        </p:txBody>
      </p:sp>
      <p:sp>
        <p:nvSpPr>
          <p:cNvPr id="213" name="Google Shape;213;p12"/>
          <p:cNvSpPr txBox="1"/>
          <p:nvPr/>
        </p:nvSpPr>
        <p:spPr>
          <a:xfrm>
            <a:off x="914400" y="5181600"/>
            <a:ext cx="7123113" cy="922338"/>
          </a:xfrm>
          <a:prstGeom prst="rect">
            <a:avLst/>
          </a:prstGeom>
          <a:solidFill>
            <a:srgbClr val="FF99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Compare </a:t>
            </a:r>
            <a:r>
              <a:rPr b="0" i="1" lang="en-US" sz="1800" u="sng" cap="none" strike="noStrike">
                <a:solidFill>
                  <a:schemeClr val="dk1"/>
                </a:solidFill>
                <a:latin typeface="Calibri"/>
                <a:ea typeface="Calibri"/>
                <a:cs typeface="Calibri"/>
                <a:sym typeface="Calibri"/>
              </a:rPr>
              <a:t>Aronson </a:t>
            </a:r>
            <a:r>
              <a:rPr b="0" i="0" lang="en-US" sz="1800" u="none" cap="none" strike="noStrike">
                <a:solidFill>
                  <a:schemeClr val="dk1"/>
                </a:solidFill>
                <a:latin typeface="Calibri"/>
                <a:ea typeface="Calibri"/>
                <a:cs typeface="Calibri"/>
                <a:sym typeface="Calibri"/>
              </a:rPr>
              <a:t>to </a:t>
            </a:r>
            <a:r>
              <a:rPr b="0" i="1" lang="en-US" sz="1800" u="sng" cap="none" strike="noStrike">
                <a:solidFill>
                  <a:schemeClr val="dk1"/>
                </a:solidFill>
                <a:latin typeface="Calibri"/>
                <a:ea typeface="Calibri"/>
                <a:cs typeface="Calibri"/>
                <a:sym typeface="Calibri"/>
              </a:rPr>
              <a:t>Bonito Boats, Inc. v. Thunder Craft Boats, Inc.</a:t>
            </a:r>
            <a:r>
              <a:rPr b="0" i="0" lang="en-US" sz="1800" u="none" cap="none" strike="noStrike">
                <a:solidFill>
                  <a:schemeClr val="dk1"/>
                </a:solidFill>
                <a:latin typeface="Calibri"/>
                <a:ea typeface="Calibri"/>
                <a:cs typeface="Calibri"/>
                <a:sym typeface="Calibri"/>
              </a:rPr>
              <a:t>, 489 US 141 (1989) (state law protecting unpatented boat designs preempted by federal patent law because public domain compromised)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219" name="Google Shape;219;p13"/>
          <p:cNvSpPr txBox="1"/>
          <p:nvPr/>
        </p:nvSpPr>
        <p:spPr>
          <a:xfrm>
            <a:off x="896938" y="541338"/>
            <a:ext cx="7123112" cy="461962"/>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rgbClr val="E6EB74"/>
                </a:solidFill>
                <a:latin typeface="Calibri"/>
                <a:ea typeface="Calibri"/>
                <a:cs typeface="Calibri"/>
                <a:sym typeface="Calibri"/>
              </a:rPr>
              <a:t>Comparing Brulotte to Aronson</a:t>
            </a:r>
            <a:endParaRPr/>
          </a:p>
        </p:txBody>
      </p:sp>
      <p:sp>
        <p:nvSpPr>
          <p:cNvPr id="220" name="Google Shape;220;p13"/>
          <p:cNvSpPr txBox="1"/>
          <p:nvPr/>
        </p:nvSpPr>
        <p:spPr>
          <a:xfrm>
            <a:off x="2286000" y="1536700"/>
            <a:ext cx="5715000" cy="3416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Obligation to pay patent royalty ends when patent rights end.</a:t>
            </a:r>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24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Obligation to pay “other” royalty can extend beyond the life of the “other” and EXCEPT FOR HYBRID LICENSE SCENARIO, is not tied to patent life or even the life of the “other.” </a:t>
            </a:r>
            <a:endParaRPr/>
          </a:p>
        </p:txBody>
      </p:sp>
      <p:sp>
        <p:nvSpPr>
          <p:cNvPr id="221" name="Google Shape;221;p13"/>
          <p:cNvSpPr txBox="1"/>
          <p:nvPr/>
        </p:nvSpPr>
        <p:spPr>
          <a:xfrm>
            <a:off x="838200" y="1676400"/>
            <a:ext cx="1295400" cy="4619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2400" u="none" cap="none" strike="noStrike">
                <a:solidFill>
                  <a:schemeClr val="dk1"/>
                </a:solidFill>
                <a:latin typeface="Arial"/>
                <a:ea typeface="Arial"/>
                <a:cs typeface="Arial"/>
                <a:sym typeface="Arial"/>
              </a:rPr>
              <a:t>Brulotte</a:t>
            </a:r>
            <a:endParaRPr/>
          </a:p>
        </p:txBody>
      </p:sp>
      <p:sp>
        <p:nvSpPr>
          <p:cNvPr id="222" name="Google Shape;222;p13"/>
          <p:cNvSpPr txBox="1"/>
          <p:nvPr/>
        </p:nvSpPr>
        <p:spPr>
          <a:xfrm>
            <a:off x="838200" y="3505200"/>
            <a:ext cx="1371600" cy="4619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2400" u="none" cap="none" strike="noStrike">
                <a:solidFill>
                  <a:schemeClr val="dk1"/>
                </a:solidFill>
                <a:latin typeface="Arial"/>
                <a:ea typeface="Arial"/>
                <a:cs typeface="Arial"/>
                <a:sym typeface="Arial"/>
              </a:rPr>
              <a:t>Aronson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228" name="Google Shape;228;p14"/>
          <p:cNvSpPr txBox="1"/>
          <p:nvPr/>
        </p:nvSpPr>
        <p:spPr>
          <a:xfrm>
            <a:off x="896938" y="541338"/>
            <a:ext cx="7123112" cy="461962"/>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rgbClr val="E6EB74"/>
                </a:solidFill>
                <a:latin typeface="Calibri"/>
                <a:ea typeface="Calibri"/>
                <a:cs typeface="Calibri"/>
                <a:sym typeface="Calibri"/>
              </a:rPr>
              <a:t>Aronson:  Schematic perspective in LicenseSpeak</a:t>
            </a:r>
            <a:r>
              <a:rPr b="0" baseline="30000" i="0" lang="en-US" sz="2400" u="none" cap="none" strike="noStrike">
                <a:solidFill>
                  <a:srgbClr val="E6EB74"/>
                </a:solidFill>
                <a:latin typeface="Calibri"/>
                <a:ea typeface="Calibri"/>
                <a:cs typeface="Calibri"/>
                <a:sym typeface="Calibri"/>
              </a:rPr>
              <a:t>TM</a:t>
            </a:r>
            <a:endParaRPr/>
          </a:p>
        </p:txBody>
      </p:sp>
      <p:sp>
        <p:nvSpPr>
          <p:cNvPr id="229" name="Google Shape;229;p14"/>
          <p:cNvSpPr txBox="1"/>
          <p:nvPr/>
        </p:nvSpPr>
        <p:spPr>
          <a:xfrm>
            <a:off x="2279650" y="1828800"/>
            <a:ext cx="5645150" cy="3323987"/>
          </a:xfrm>
          <a:prstGeom prst="rect">
            <a:avLst/>
          </a:prstGeom>
          <a:noFill/>
          <a:ln cap="flat" cmpd="sng" w="57150">
            <a:solidFill>
              <a:srgbClr val="B3591B"/>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Licensor grants Licensee a nonexclusive, royalty bearing, indivisible, nontransferable right to use Licensed Know How to develop, make, use, sell, offer for sale, import, and/or otherwise commercially distribute Key Holders in any territory of the world.</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baseline="3000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Licensee shall pay Licensor a royalty of 3% for Net Sales of Key Holders </a:t>
            </a:r>
            <a:r>
              <a:rPr b="1" i="0" lang="en-US" sz="1800" u="sng" cap="none" strike="noStrike">
                <a:solidFill>
                  <a:schemeClr val="dk1"/>
                </a:solidFill>
                <a:latin typeface="Calibri"/>
                <a:ea typeface="Calibri"/>
                <a:cs typeface="Calibri"/>
                <a:sym typeface="Calibri"/>
              </a:rPr>
              <a:t>developed</a:t>
            </a:r>
            <a:r>
              <a:rPr b="0" i="0" lang="en-US" sz="1800" u="none" cap="none" strike="noStrike">
                <a:solidFill>
                  <a:schemeClr val="dk1"/>
                </a:solidFill>
                <a:latin typeface="Calibri"/>
                <a:ea typeface="Calibri"/>
                <a:cs typeface="Calibri"/>
                <a:sym typeface="Calibri"/>
              </a:rPr>
              <a:t> using the Licensed Know How for so long as Licensee sells such Key Holders, </a:t>
            </a:r>
            <a:r>
              <a:rPr b="0" i="1" lang="en-US" sz="1800" u="none" cap="none" strike="noStrike">
                <a:solidFill>
                  <a:schemeClr val="dk1"/>
                </a:solidFill>
                <a:latin typeface="Calibri"/>
                <a:ea typeface="Calibri"/>
                <a:cs typeface="Calibri"/>
                <a:sym typeface="Calibri"/>
              </a:rPr>
              <a:t>even if Licensed Know later becomes totally non-secret and is fully in the public domain for others to copy at will and for free</a:t>
            </a:r>
            <a:r>
              <a:rPr b="0" i="0" lang="en-US" sz="1800" u="none" cap="none" strike="noStrike">
                <a:solidFill>
                  <a:schemeClr val="dk1"/>
                </a:solidFill>
                <a:latin typeface="Calibri"/>
                <a:ea typeface="Calibri"/>
                <a:cs typeface="Calibri"/>
                <a:sym typeface="Calibri"/>
              </a:rPr>
              <a:t>.</a:t>
            </a:r>
            <a:endParaRPr/>
          </a:p>
        </p:txBody>
      </p:sp>
      <p:sp>
        <p:nvSpPr>
          <p:cNvPr id="230" name="Google Shape;230;p14"/>
          <p:cNvSpPr txBox="1"/>
          <p:nvPr/>
        </p:nvSpPr>
        <p:spPr>
          <a:xfrm>
            <a:off x="609600" y="3733800"/>
            <a:ext cx="1524000" cy="64611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dk1"/>
                </a:solidFill>
                <a:latin typeface="Arial"/>
                <a:ea typeface="Arial"/>
                <a:cs typeface="Arial"/>
                <a:sym typeface="Arial"/>
              </a:rPr>
              <a:t>Royalty forever</a:t>
            </a:r>
            <a:endParaRPr/>
          </a:p>
        </p:txBody>
      </p:sp>
      <p:sp>
        <p:nvSpPr>
          <p:cNvPr id="231" name="Google Shape;231;p14"/>
          <p:cNvSpPr txBox="1"/>
          <p:nvPr/>
        </p:nvSpPr>
        <p:spPr>
          <a:xfrm>
            <a:off x="609600" y="1905000"/>
            <a:ext cx="1524000" cy="64611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chemeClr val="dk1"/>
                </a:solidFill>
                <a:latin typeface="Arial"/>
                <a:ea typeface="Arial"/>
                <a:cs typeface="Arial"/>
                <a:sym typeface="Arial"/>
              </a:rPr>
              <a:t>Know How Grant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237" name="Google Shape;237;p15"/>
          <p:cNvSpPr txBox="1"/>
          <p:nvPr/>
        </p:nvSpPr>
        <p:spPr>
          <a:xfrm>
            <a:off x="896938" y="381000"/>
            <a:ext cx="7123112" cy="830263"/>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rgbClr val="E6EB74"/>
                </a:solidFill>
                <a:latin typeface="Calibri"/>
                <a:ea typeface="Calibri"/>
                <a:cs typeface="Calibri"/>
                <a:sym typeface="Calibri"/>
              </a:rPr>
              <a:t>Aronson and Brulotte:  Dressing up our schematic perspective in LicenseSpeak</a:t>
            </a:r>
            <a:r>
              <a:rPr b="0" baseline="30000" i="0" lang="en-US" sz="2400" u="none" cap="none" strike="noStrike">
                <a:solidFill>
                  <a:srgbClr val="E6EB74"/>
                </a:solidFill>
                <a:latin typeface="Calibri"/>
                <a:ea typeface="Calibri"/>
                <a:cs typeface="Calibri"/>
                <a:sym typeface="Calibri"/>
              </a:rPr>
              <a:t>TM</a:t>
            </a:r>
            <a:endParaRPr/>
          </a:p>
        </p:txBody>
      </p:sp>
      <p:sp>
        <p:nvSpPr>
          <p:cNvPr id="238" name="Google Shape;238;p15"/>
          <p:cNvSpPr txBox="1"/>
          <p:nvPr/>
        </p:nvSpPr>
        <p:spPr>
          <a:xfrm>
            <a:off x="1411288" y="1289050"/>
            <a:ext cx="7123112" cy="52641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Licensor agrees to grant and does hereby grant Licensee a nonexclusive, royalty bearing, indivisible, nontransferrable right to use Licensed Know How to develop, make, use, sell, offer for sale, import, and/or otherwise commercially distribute Key Holders in any territory of the world.</a:t>
            </a:r>
            <a:endParaRPr/>
          </a:p>
          <a:p>
            <a:pPr indent="0" lvl="0" marL="0" marR="0" rtl="0" algn="l">
              <a:spcBef>
                <a:spcPts val="0"/>
              </a:spcBef>
              <a:spcAft>
                <a:spcPts val="0"/>
              </a:spcAft>
              <a:buNone/>
            </a:pPr>
            <a:r>
              <a:t/>
            </a:r>
            <a:endParaRPr b="0" baseline="3000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Licensee shall pay Licensor a royalty of 3% for Net Sales of Key Holders developed using the Licensed Know How for so long as Licensee sells such Key Holders.</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Licensor agrees to grant and does hereby grant Licensee a nonexclusive, royalty bearing, indivisible, nontransferrable right under Licensed Patent Rights to develop, make, use, sell, offer for sale, import, and/or otherwise commercially distribute Key Holders in any territory of the world.</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Licensee shall pay Licensor a royalty of 4% for Net Sales of Key Holders for which one or more of the development, making, using, selling, offering for sale, importing, or other commercial transfer occurs under one or more valid, enforceable claims of the Licensed Patent Rights.</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239" name="Google Shape;239;p15"/>
          <p:cNvSpPr txBox="1"/>
          <p:nvPr/>
        </p:nvSpPr>
        <p:spPr>
          <a:xfrm rot="-5400000">
            <a:off x="-76200" y="2254250"/>
            <a:ext cx="2286000" cy="368300"/>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Know how &amp; Royalty</a:t>
            </a:r>
            <a:endParaRPr/>
          </a:p>
        </p:txBody>
      </p:sp>
      <p:sp>
        <p:nvSpPr>
          <p:cNvPr id="240" name="Google Shape;240;p15"/>
          <p:cNvSpPr txBox="1"/>
          <p:nvPr/>
        </p:nvSpPr>
        <p:spPr>
          <a:xfrm rot="-5400000">
            <a:off x="-119856" y="4768056"/>
            <a:ext cx="2286000" cy="369888"/>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Patent  &amp; Royalty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pic>
        <p:nvPicPr>
          <p:cNvPr id="245" name="Google Shape;245;p16"/>
          <p:cNvPicPr preferRelativeResize="0"/>
          <p:nvPr/>
        </p:nvPicPr>
        <p:blipFill rotWithShape="1">
          <a:blip r:embed="rId3">
            <a:alphaModFix/>
          </a:blip>
          <a:srcRect b="0" l="0" r="0" t="0"/>
          <a:stretch/>
        </p:blipFill>
        <p:spPr>
          <a:xfrm>
            <a:off x="1143000" y="990600"/>
            <a:ext cx="6553200" cy="5281613"/>
          </a:xfrm>
          <a:prstGeom prst="rect">
            <a:avLst/>
          </a:prstGeom>
          <a:noFill/>
          <a:ln>
            <a:noFill/>
          </a:ln>
        </p:spPr>
      </p:pic>
      <p:sp>
        <p:nvSpPr>
          <p:cNvPr id="246" name="Google Shape;246;p1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247" name="Google Shape;247;p16"/>
          <p:cNvSpPr txBox="1"/>
          <p:nvPr/>
        </p:nvSpPr>
        <p:spPr>
          <a:xfrm>
            <a:off x="603250" y="523875"/>
            <a:ext cx="8083550" cy="461963"/>
          </a:xfrm>
          <a:prstGeom prst="rect">
            <a:avLst/>
          </a:prstGeom>
          <a:solidFill>
            <a:srgbClr val="B3591B"/>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Calibri"/>
                <a:ea typeface="Calibri"/>
                <a:cs typeface="Calibri"/>
                <a:sym typeface="Calibri"/>
              </a:rPr>
              <a:t>Other cases widely embrace Aronson while limiting Brulotte.</a:t>
            </a:r>
            <a:endParaRPr/>
          </a:p>
        </p:txBody>
      </p:sp>
      <p:sp>
        <p:nvSpPr>
          <p:cNvPr id="248" name="Google Shape;248;p16"/>
          <p:cNvSpPr txBox="1"/>
          <p:nvPr/>
        </p:nvSpPr>
        <p:spPr>
          <a:xfrm>
            <a:off x="6096000" y="2971800"/>
            <a:ext cx="2057400"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B3591B"/>
                </a:solidFill>
                <a:latin typeface="Calibri"/>
                <a:ea typeface="Calibri"/>
                <a:cs typeface="Calibri"/>
                <a:sym typeface="Calibri"/>
              </a:rPr>
              <a:t>Federal Circuit</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49" name="Google Shape;249;p16"/>
          <p:cNvSpPr txBox="1"/>
          <p:nvPr/>
        </p:nvSpPr>
        <p:spPr>
          <a:xfrm>
            <a:off x="533400" y="3124200"/>
            <a:ext cx="2057400" cy="9239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B3591B"/>
                </a:solidFill>
                <a:latin typeface="Calibri"/>
                <a:ea typeface="Calibri"/>
                <a:cs typeface="Calibri"/>
                <a:sym typeface="Calibri"/>
              </a:rPr>
              <a:t>Other Courts of Appeal</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50" name="Google Shape;250;p16"/>
          <p:cNvSpPr txBox="1"/>
          <p:nvPr/>
        </p:nvSpPr>
        <p:spPr>
          <a:xfrm>
            <a:off x="5257800" y="4648200"/>
            <a:ext cx="2057400" cy="9239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B3591B"/>
                </a:solidFill>
                <a:latin typeface="Calibri"/>
                <a:ea typeface="Calibri"/>
                <a:cs typeface="Calibri"/>
                <a:sym typeface="Calibri"/>
              </a:rPr>
              <a:t>Other Courts of Appeal</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51" name="Google Shape;251;p16"/>
          <p:cNvSpPr txBox="1"/>
          <p:nvPr/>
        </p:nvSpPr>
        <p:spPr>
          <a:xfrm>
            <a:off x="6019800" y="3657600"/>
            <a:ext cx="2057400"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B3591B"/>
                </a:solidFill>
                <a:latin typeface="Calibri"/>
                <a:ea typeface="Calibri"/>
                <a:cs typeface="Calibri"/>
                <a:sym typeface="Calibri"/>
              </a:rPr>
              <a:t>District Courts</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52" name="Google Shape;252;p16"/>
          <p:cNvSpPr txBox="1"/>
          <p:nvPr/>
        </p:nvSpPr>
        <p:spPr>
          <a:xfrm>
            <a:off x="3429000" y="1905000"/>
            <a:ext cx="2057400"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B3591B"/>
                </a:solidFill>
                <a:latin typeface="Calibri"/>
                <a:ea typeface="Calibri"/>
                <a:cs typeface="Calibri"/>
                <a:sym typeface="Calibri"/>
              </a:rPr>
              <a:t>District Courts</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53" name="Google Shape;253;p16"/>
          <p:cNvSpPr txBox="1"/>
          <p:nvPr/>
        </p:nvSpPr>
        <p:spPr>
          <a:xfrm>
            <a:off x="2895600" y="4724400"/>
            <a:ext cx="2057400"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B3591B"/>
                </a:solidFill>
                <a:latin typeface="Calibri"/>
                <a:ea typeface="Calibri"/>
                <a:cs typeface="Calibri"/>
                <a:sym typeface="Calibri"/>
              </a:rPr>
              <a:t>District Courts</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54" name="Google Shape;254;p16"/>
          <p:cNvSpPr txBox="1"/>
          <p:nvPr/>
        </p:nvSpPr>
        <p:spPr>
          <a:xfrm>
            <a:off x="4038600" y="2895600"/>
            <a:ext cx="2057400"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B3591B"/>
                </a:solidFill>
                <a:latin typeface="Calibri"/>
                <a:ea typeface="Calibri"/>
                <a:cs typeface="Calibri"/>
                <a:sym typeface="Calibri"/>
              </a:rPr>
              <a:t>State courts</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55" name="Google Shape;255;p16"/>
          <p:cNvSpPr txBox="1"/>
          <p:nvPr/>
        </p:nvSpPr>
        <p:spPr>
          <a:xfrm>
            <a:off x="2133600" y="3505200"/>
            <a:ext cx="2057400"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B3591B"/>
                </a:solidFill>
                <a:latin typeface="Calibri"/>
                <a:ea typeface="Calibri"/>
                <a:cs typeface="Calibri"/>
                <a:sym typeface="Calibri"/>
              </a:rPr>
              <a:t>State courts</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56" name="Google Shape;256;p16"/>
          <p:cNvSpPr txBox="1"/>
          <p:nvPr/>
        </p:nvSpPr>
        <p:spPr>
          <a:xfrm>
            <a:off x="1371600" y="1676400"/>
            <a:ext cx="2057400"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B3591B"/>
                </a:solidFill>
                <a:latin typeface="Calibri"/>
                <a:ea typeface="Calibri"/>
                <a:cs typeface="Calibri"/>
                <a:sym typeface="Calibri"/>
              </a:rPr>
              <a:t>State courts</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57" name="Google Shape;257;p16"/>
          <p:cNvSpPr txBox="1"/>
          <p:nvPr/>
        </p:nvSpPr>
        <p:spPr>
          <a:xfrm>
            <a:off x="1676400" y="2438400"/>
            <a:ext cx="2057400"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B3591B"/>
                </a:solidFill>
                <a:latin typeface="Calibri"/>
                <a:ea typeface="Calibri"/>
                <a:cs typeface="Calibri"/>
                <a:sym typeface="Calibri"/>
              </a:rPr>
              <a:t>Commentators</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258" name="Google Shape;258;p16"/>
          <p:cNvSpPr txBox="1"/>
          <p:nvPr/>
        </p:nvSpPr>
        <p:spPr>
          <a:xfrm>
            <a:off x="3886200" y="3429000"/>
            <a:ext cx="2057400"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B3591B"/>
                </a:solidFill>
                <a:latin typeface="Calibri"/>
                <a:ea typeface="Calibri"/>
                <a:cs typeface="Calibri"/>
                <a:sym typeface="Calibri"/>
              </a:rPr>
              <a:t>Commentators</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264" name="Google Shape;264;p17"/>
          <p:cNvSpPr txBox="1"/>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b="0" i="0" sz="1200" u="none" cap="none" strike="noStrike">
              <a:solidFill>
                <a:srgbClr val="898989"/>
              </a:solidFill>
              <a:latin typeface="Calibri"/>
              <a:ea typeface="Calibri"/>
              <a:cs typeface="Calibri"/>
              <a:sym typeface="Calibri"/>
            </a:endParaRPr>
          </a:p>
        </p:txBody>
      </p:sp>
      <p:sp>
        <p:nvSpPr>
          <p:cNvPr id="265" name="Google Shape;265;p17"/>
          <p:cNvSpPr txBox="1"/>
          <p:nvPr/>
        </p:nvSpPr>
        <p:spPr>
          <a:xfrm>
            <a:off x="762000" y="457200"/>
            <a:ext cx="7521575" cy="830263"/>
          </a:xfrm>
          <a:prstGeom prst="rect">
            <a:avLst/>
          </a:prstGeom>
          <a:solidFill>
            <a:srgbClr val="B3591B"/>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Calibri"/>
                <a:ea typeface="Calibri"/>
                <a:cs typeface="Calibri"/>
                <a:sym typeface="Calibri"/>
              </a:rPr>
              <a:t>Federal Circuit extends Aronson to post-agreement restrictions. </a:t>
            </a:r>
            <a:endParaRPr/>
          </a:p>
        </p:txBody>
      </p:sp>
      <p:sp>
        <p:nvSpPr>
          <p:cNvPr id="266" name="Google Shape;266;p17"/>
          <p:cNvSpPr txBox="1"/>
          <p:nvPr/>
        </p:nvSpPr>
        <p:spPr>
          <a:xfrm>
            <a:off x="762000" y="2133600"/>
            <a:ext cx="7523163" cy="25638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Bundle of IP rights licensed for exercise equipment</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Royalty so long as licensed product sold</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Prohibited Licensee sales post-agreement</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Patents expired and product in public domain</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Competitors freely copy and enter market</a:t>
            </a:r>
            <a:endParaRPr/>
          </a:p>
        </p:txBody>
      </p:sp>
      <p:sp>
        <p:nvSpPr>
          <p:cNvPr id="267" name="Google Shape;267;p17"/>
          <p:cNvSpPr txBox="1"/>
          <p:nvPr/>
        </p:nvSpPr>
        <p:spPr>
          <a:xfrm>
            <a:off x="762000" y="4800600"/>
            <a:ext cx="7523100" cy="369300"/>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Calibri"/>
                <a:ea typeface="Calibri"/>
                <a:cs typeface="Calibri"/>
                <a:sym typeface="Calibri"/>
              </a:rPr>
              <a:t>Federal Circuit holds restrictions are </a:t>
            </a:r>
            <a:r>
              <a:rPr lang="en-US" sz="1800">
                <a:solidFill>
                  <a:schemeClr val="lt1"/>
                </a:solidFill>
                <a:latin typeface="Calibri"/>
                <a:ea typeface="Calibri"/>
                <a:cs typeface="Calibri"/>
                <a:sym typeface="Calibri"/>
              </a:rPr>
              <a:t>enforceable</a:t>
            </a:r>
            <a:r>
              <a:rPr b="0" i="0" lang="en-US" sz="1800" u="none" cap="none" strike="noStrike">
                <a:solidFill>
                  <a:schemeClr val="lt1"/>
                </a:solidFill>
                <a:latin typeface="Calibri"/>
                <a:ea typeface="Calibri"/>
                <a:cs typeface="Calibri"/>
                <a:sym typeface="Calibri"/>
              </a:rPr>
              <a:t> as a matter of contract law.</a:t>
            </a:r>
            <a:endParaRPr/>
          </a:p>
        </p:txBody>
      </p:sp>
      <p:sp>
        <p:nvSpPr>
          <p:cNvPr id="268" name="Google Shape;268;p17"/>
          <p:cNvSpPr txBox="1"/>
          <p:nvPr/>
        </p:nvSpPr>
        <p:spPr>
          <a:xfrm>
            <a:off x="1239838" y="5334000"/>
            <a:ext cx="7523162" cy="915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Aronson says royalty can last forever.</a:t>
            </a:r>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Federal Circuit says restrictions on use can last forever</a:t>
            </a:r>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Know how is again key</a:t>
            </a:r>
            <a:endParaRPr/>
          </a:p>
        </p:txBody>
      </p:sp>
      <p:sp>
        <p:nvSpPr>
          <p:cNvPr id="269" name="Google Shape;269;p17"/>
          <p:cNvSpPr txBox="1"/>
          <p:nvPr/>
        </p:nvSpPr>
        <p:spPr>
          <a:xfrm>
            <a:off x="762000" y="1295400"/>
            <a:ext cx="7543800" cy="64611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rgbClr val="663300"/>
                </a:solidFill>
                <a:latin typeface="Calibri"/>
                <a:ea typeface="Calibri"/>
                <a:cs typeface="Calibri"/>
                <a:sym typeface="Calibri"/>
              </a:rPr>
              <a:t>Universal Gym Equipment Inc. v. ERWA Exercise Equipment Ltd., 4 USPQ2d 1035 (Fed. Cir. 1987).</a:t>
            </a:r>
            <a:endParaRPr b="0" i="0" sz="1800" u="none" cap="none" strike="noStrike">
              <a:solidFill>
                <a:srgbClr val="663300"/>
              </a:solidFill>
              <a:latin typeface="Arial"/>
              <a:ea typeface="Arial"/>
              <a:cs typeface="Arial"/>
              <a:sym typeface="Arial"/>
            </a:endParaRPr>
          </a:p>
        </p:txBody>
      </p:sp>
      <p:sp>
        <p:nvSpPr>
          <p:cNvPr id="270" name="Google Shape;270;p17"/>
          <p:cNvSpPr/>
          <p:nvPr/>
        </p:nvSpPr>
        <p:spPr>
          <a:xfrm>
            <a:off x="762000" y="5410200"/>
            <a:ext cx="152400" cy="152400"/>
          </a:xfrm>
          <a:custGeom>
            <a:rect b="b" l="l" r="r" t="t"/>
            <a:pathLst>
              <a:path extrusionOk="0" h="152400" w="152400">
                <a:moveTo>
                  <a:pt x="0" y="0"/>
                </a:moveTo>
                <a:lnTo>
                  <a:pt x="126999" y="0"/>
                </a:lnTo>
                <a:cubicBezTo>
                  <a:pt x="141027" y="0"/>
                  <a:pt x="152400" y="11372"/>
                  <a:pt x="152400" y="25401"/>
                </a:cubicBezTo>
                <a:lnTo>
                  <a:pt x="152400" y="152400"/>
                </a:lnTo>
                <a:lnTo>
                  <a:pt x="0" y="152400"/>
                </a:lnTo>
                <a:close/>
              </a:path>
            </a:pathLst>
          </a:custGeom>
          <a:solidFill>
            <a:srgbClr val="808000"/>
          </a:solidFill>
          <a:ln cap="flat" cmpd="sng" w="9525">
            <a:solidFill>
              <a:srgbClr val="B6DCDF"/>
            </a:solidFill>
            <a:prstDash val="solid"/>
            <a:miter lim="800000"/>
            <a:headEnd len="sm" w="sm" type="none"/>
            <a:tailEnd len="sm" w="sm" type="none"/>
          </a:ln>
          <a:effectLst>
            <a:outerShdw blurRad="40000" rotWithShape="0" dir="5400000" dist="23000">
              <a:srgbClr val="80808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71" name="Google Shape;271;p17"/>
          <p:cNvSpPr/>
          <p:nvPr/>
        </p:nvSpPr>
        <p:spPr>
          <a:xfrm>
            <a:off x="762000" y="5715000"/>
            <a:ext cx="152400" cy="152400"/>
          </a:xfrm>
          <a:custGeom>
            <a:rect b="b" l="l" r="r" t="t"/>
            <a:pathLst>
              <a:path extrusionOk="0" h="152400" w="152400">
                <a:moveTo>
                  <a:pt x="0" y="0"/>
                </a:moveTo>
                <a:lnTo>
                  <a:pt x="126999" y="0"/>
                </a:lnTo>
                <a:cubicBezTo>
                  <a:pt x="141027" y="0"/>
                  <a:pt x="152400" y="11372"/>
                  <a:pt x="152400" y="25401"/>
                </a:cubicBezTo>
                <a:lnTo>
                  <a:pt x="152400" y="152400"/>
                </a:lnTo>
                <a:lnTo>
                  <a:pt x="0" y="152400"/>
                </a:lnTo>
                <a:close/>
              </a:path>
            </a:pathLst>
          </a:custGeom>
          <a:solidFill>
            <a:srgbClr val="808000"/>
          </a:solidFill>
          <a:ln cap="flat" cmpd="sng" w="9525">
            <a:solidFill>
              <a:srgbClr val="B6DCDF"/>
            </a:solidFill>
            <a:prstDash val="solid"/>
            <a:miter lim="800000"/>
            <a:headEnd len="sm" w="sm" type="none"/>
            <a:tailEnd len="sm" w="sm" type="none"/>
          </a:ln>
          <a:effectLst>
            <a:outerShdw blurRad="40000" rotWithShape="0" dir="5400000" dist="23000">
              <a:srgbClr val="80808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72" name="Google Shape;272;p17"/>
          <p:cNvSpPr/>
          <p:nvPr/>
        </p:nvSpPr>
        <p:spPr>
          <a:xfrm>
            <a:off x="762000" y="6019800"/>
            <a:ext cx="152400" cy="152400"/>
          </a:xfrm>
          <a:custGeom>
            <a:rect b="b" l="l" r="r" t="t"/>
            <a:pathLst>
              <a:path extrusionOk="0" h="152400" w="152400">
                <a:moveTo>
                  <a:pt x="0" y="0"/>
                </a:moveTo>
                <a:lnTo>
                  <a:pt x="126999" y="0"/>
                </a:lnTo>
                <a:cubicBezTo>
                  <a:pt x="141027" y="0"/>
                  <a:pt x="152400" y="11372"/>
                  <a:pt x="152400" y="25401"/>
                </a:cubicBezTo>
                <a:lnTo>
                  <a:pt x="152400" y="152400"/>
                </a:lnTo>
                <a:lnTo>
                  <a:pt x="0" y="152400"/>
                </a:lnTo>
                <a:close/>
              </a:path>
            </a:pathLst>
          </a:custGeom>
          <a:solidFill>
            <a:srgbClr val="808000"/>
          </a:solidFill>
          <a:ln cap="flat" cmpd="sng" w="9525">
            <a:solidFill>
              <a:srgbClr val="B6DCDF"/>
            </a:solidFill>
            <a:prstDash val="solid"/>
            <a:miter lim="800000"/>
            <a:headEnd len="sm" w="sm" type="none"/>
            <a:tailEnd len="sm" w="sm" type="none"/>
          </a:ln>
          <a:effectLst>
            <a:outerShdw blurRad="40000" rotWithShape="0" dir="5400000" dist="23000">
              <a:srgbClr val="80808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278" name="Google Shape;278;p18"/>
          <p:cNvSpPr txBox="1"/>
          <p:nvPr/>
        </p:nvSpPr>
        <p:spPr>
          <a:xfrm>
            <a:off x="577850" y="628650"/>
            <a:ext cx="8108950" cy="830263"/>
          </a:xfrm>
          <a:prstGeom prst="rect">
            <a:avLst/>
          </a:prstGeom>
          <a:solidFill>
            <a:srgbClr val="B3591B"/>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Calibri"/>
                <a:ea typeface="Calibri"/>
                <a:cs typeface="Calibri"/>
                <a:sym typeface="Calibri"/>
              </a:rPr>
              <a:t>Aronson extended to impose royalty on unpatented, public domain items in other kinds of legal relationships:</a:t>
            </a:r>
            <a:endParaRPr/>
          </a:p>
        </p:txBody>
      </p:sp>
      <p:sp>
        <p:nvSpPr>
          <p:cNvPr id="279" name="Google Shape;279;p18"/>
          <p:cNvSpPr txBox="1"/>
          <p:nvPr/>
        </p:nvSpPr>
        <p:spPr>
          <a:xfrm>
            <a:off x="2025650" y="1800225"/>
            <a:ext cx="6432550" cy="45243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1" lang="en-US" sz="1800" u="none" cap="none" strike="noStrike">
                <a:solidFill>
                  <a:schemeClr val="dk1"/>
                </a:solidFill>
                <a:latin typeface="Calibri"/>
                <a:ea typeface="Calibri"/>
                <a:cs typeface="Calibri"/>
                <a:sym typeface="Calibri"/>
              </a:rPr>
              <a:t>Univ. of Col. Foundation Inc. v. American Cyanamid Co</a:t>
            </a:r>
            <a:r>
              <a:rPr b="0" i="0" lang="en-US" sz="1800" u="none" cap="none" strike="noStrike">
                <a:solidFill>
                  <a:schemeClr val="dk1"/>
                </a:solidFill>
                <a:latin typeface="Calibri"/>
                <a:ea typeface="Calibri"/>
                <a:cs typeface="Calibri"/>
                <a:sym typeface="Calibri"/>
              </a:rPr>
              <a:t>., 68 USPQ2d 1120 (Fed. Cir. 2003).</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1" lang="en-US" sz="1800" u="none" cap="none" strike="noStrike">
                <a:solidFill>
                  <a:schemeClr val="dk1"/>
                </a:solidFill>
                <a:latin typeface="Calibri"/>
                <a:ea typeface="Calibri"/>
                <a:cs typeface="Calibri"/>
                <a:sym typeface="Calibri"/>
              </a:rPr>
              <a:t>Naime v. Cytozyme Laboratories, Inc</a:t>
            </a:r>
            <a:r>
              <a:rPr b="0" i="0" lang="en-US" sz="1800" u="none" cap="none" strike="noStrike">
                <a:solidFill>
                  <a:schemeClr val="dk1"/>
                </a:solidFill>
                <a:latin typeface="Calibri"/>
                <a:ea typeface="Calibri"/>
                <a:cs typeface="Calibri"/>
                <a:sym typeface="Calibri"/>
              </a:rPr>
              <a:t>., 50 USPQ2d 1348 (10</a:t>
            </a:r>
            <a:r>
              <a:rPr b="0" baseline="30000" i="0" lang="en-US" sz="1800" u="none" cap="none" strike="noStrike">
                <a:solidFill>
                  <a:schemeClr val="dk1"/>
                </a:solidFill>
                <a:latin typeface="Calibri"/>
                <a:ea typeface="Calibri"/>
                <a:cs typeface="Calibri"/>
                <a:sym typeface="Calibri"/>
              </a:rPr>
              <a:t>th</a:t>
            </a:r>
            <a:r>
              <a:rPr b="0" i="0" lang="en-US" sz="1800" u="none" cap="none" strike="noStrike">
                <a:solidFill>
                  <a:schemeClr val="dk1"/>
                </a:solidFill>
                <a:latin typeface="Calibri"/>
                <a:ea typeface="Calibri"/>
                <a:cs typeface="Calibri"/>
                <a:sym typeface="Calibri"/>
              </a:rPr>
              <a:t> Cir. 1999).</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1" lang="en-US" sz="1800" u="none" cap="none" strike="noStrike">
                <a:solidFill>
                  <a:schemeClr val="dk1"/>
                </a:solidFill>
                <a:latin typeface="Calibri"/>
                <a:ea typeface="Calibri"/>
                <a:cs typeface="Calibri"/>
                <a:sym typeface="Calibri"/>
              </a:rPr>
              <a:t>Laff v. John O. Butler Co</a:t>
            </a:r>
            <a:r>
              <a:rPr b="0" i="0" lang="en-US" sz="1800" u="none" cap="none" strike="noStrike">
                <a:solidFill>
                  <a:schemeClr val="dk1"/>
                </a:solidFill>
                <a:latin typeface="Calibri"/>
                <a:ea typeface="Calibri"/>
                <a:cs typeface="Calibri"/>
                <a:sym typeface="Calibri"/>
              </a:rPr>
              <a:t>., 200 USPQ 373 (Ill. App. 1978).</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See also Russo v. Ballard Medical Products, 89 USPQ2d 1737 (10</a:t>
            </a:r>
            <a:r>
              <a:rPr b="0" baseline="30000" i="0" lang="en-US" sz="1800" u="none" cap="none" strike="noStrike">
                <a:solidFill>
                  <a:schemeClr val="dk1"/>
                </a:solidFill>
                <a:latin typeface="Calibri"/>
                <a:ea typeface="Calibri"/>
                <a:cs typeface="Calibri"/>
                <a:sym typeface="Calibri"/>
              </a:rPr>
              <a:t>th</a:t>
            </a:r>
            <a:r>
              <a:rPr b="0" i="0" lang="en-US" sz="1800" u="none" cap="none" strike="noStrike">
                <a:solidFill>
                  <a:schemeClr val="dk1"/>
                </a:solidFill>
                <a:latin typeface="Calibri"/>
                <a:ea typeface="Calibri"/>
                <a:cs typeface="Calibri"/>
                <a:sym typeface="Calibri"/>
              </a:rPr>
              <a:t> Cir. 2008)  (reinforces that public disclosure via products sales does not void trade secret obligations that arose prior to the public disclosure even if trade secrets now lost).</a:t>
            </a:r>
            <a:endParaRPr/>
          </a:p>
        </p:txBody>
      </p:sp>
      <p:sp>
        <p:nvSpPr>
          <p:cNvPr id="280" name="Google Shape;280;p18"/>
          <p:cNvSpPr txBox="1"/>
          <p:nvPr/>
        </p:nvSpPr>
        <p:spPr>
          <a:xfrm>
            <a:off x="609600" y="1836738"/>
            <a:ext cx="1447800" cy="646112"/>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Unjust Enrichment</a:t>
            </a:r>
            <a:endParaRPr/>
          </a:p>
        </p:txBody>
      </p:sp>
      <p:sp>
        <p:nvSpPr>
          <p:cNvPr id="281" name="Google Shape;281;p18"/>
          <p:cNvSpPr txBox="1"/>
          <p:nvPr/>
        </p:nvSpPr>
        <p:spPr>
          <a:xfrm>
            <a:off x="609600" y="2979738"/>
            <a:ext cx="1447800" cy="368300"/>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Exclusivity</a:t>
            </a:r>
            <a:endParaRPr/>
          </a:p>
        </p:txBody>
      </p:sp>
      <p:sp>
        <p:nvSpPr>
          <p:cNvPr id="282" name="Google Shape;282;p18"/>
          <p:cNvSpPr txBox="1"/>
          <p:nvPr/>
        </p:nvSpPr>
        <p:spPr>
          <a:xfrm>
            <a:off x="609600" y="4084638"/>
            <a:ext cx="1447800" cy="647700"/>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Oral contracts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1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288" name="Google Shape;288;p19"/>
          <p:cNvSpPr txBox="1"/>
          <p:nvPr/>
        </p:nvSpPr>
        <p:spPr>
          <a:xfrm>
            <a:off x="585788" y="781050"/>
            <a:ext cx="7896225" cy="1200150"/>
          </a:xfrm>
          <a:prstGeom prst="rect">
            <a:avLst/>
          </a:prstGeom>
          <a:solidFill>
            <a:srgbClr val="B3591B"/>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Calibri"/>
                <a:ea typeface="Calibri"/>
                <a:cs typeface="Calibri"/>
                <a:sym typeface="Calibri"/>
              </a:rPr>
              <a:t>There must be some kind of contract or other legal relationship to support an obligation to pay royalty on unpatented products.</a:t>
            </a:r>
            <a:endParaRPr/>
          </a:p>
        </p:txBody>
      </p:sp>
      <p:sp>
        <p:nvSpPr>
          <p:cNvPr id="289" name="Google Shape;289;p19"/>
          <p:cNvSpPr txBox="1"/>
          <p:nvPr/>
        </p:nvSpPr>
        <p:spPr>
          <a:xfrm>
            <a:off x="585788" y="2519363"/>
            <a:ext cx="7896225" cy="258603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Creator cannot protect design in the public domain if there is no contract or other relationship.  </a:t>
            </a:r>
            <a:r>
              <a:rPr b="0" i="0" lang="en-US" sz="1800" u="none" cap="none" strike="noStrike">
                <a:solidFill>
                  <a:srgbClr val="808000"/>
                </a:solidFill>
                <a:latin typeface="Calibri"/>
                <a:ea typeface="Calibri"/>
                <a:cs typeface="Calibri"/>
                <a:sym typeface="Calibri"/>
              </a:rPr>
              <a:t>Ultra-Precision Mfg. Ltd. v. Ford Motor Co., 75 USPQ2d 1065 (Fed. Cir. 2005).</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Trade secret owner cannot protect lost trade secrets where contract provisions do not impose royalty after trade secret loss.  </a:t>
            </a:r>
            <a:r>
              <a:rPr b="0" i="0" lang="en-US" sz="1800" u="none" cap="none" strike="noStrike">
                <a:solidFill>
                  <a:srgbClr val="808000"/>
                </a:solidFill>
                <a:latin typeface="Calibri"/>
                <a:ea typeface="Calibri"/>
                <a:cs typeface="Calibri"/>
                <a:sym typeface="Calibri"/>
              </a:rPr>
              <a:t>Nova Chemicals Inc. v. Sekisui Plastics Co., 92 USPQ2d 1728 (3d Cir. 2009).</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104" name="Google Shape;104;p2"/>
          <p:cNvSpPr txBox="1"/>
          <p:nvPr/>
        </p:nvSpPr>
        <p:spPr>
          <a:xfrm>
            <a:off x="1143000" y="685800"/>
            <a:ext cx="6705600" cy="830263"/>
          </a:xfrm>
          <a:prstGeom prst="rect">
            <a:avLst/>
          </a:prstGeom>
          <a:solidFill>
            <a:srgbClr val="6633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Arial"/>
                <a:ea typeface="Arial"/>
                <a:cs typeface="Arial"/>
                <a:sym typeface="Arial"/>
              </a:rPr>
              <a:t>SCENARIO:  Licensee is obligated to pay royalty on product forever, but:</a:t>
            </a:r>
            <a:endParaRPr/>
          </a:p>
        </p:txBody>
      </p:sp>
      <p:sp>
        <p:nvSpPr>
          <p:cNvPr id="105" name="Google Shape;105;p2"/>
          <p:cNvSpPr txBox="1"/>
          <p:nvPr/>
        </p:nvSpPr>
        <p:spPr>
          <a:xfrm>
            <a:off x="1524000" y="1976438"/>
            <a:ext cx="6172200" cy="1604962"/>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No patents</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No trade secrets</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Product is in the public domain</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Competitors can freely copy and enter the market</a:t>
            </a:r>
            <a:endParaRPr/>
          </a:p>
        </p:txBody>
      </p:sp>
      <p:sp>
        <p:nvSpPr>
          <p:cNvPr id="106" name="Google Shape;106;p2"/>
          <p:cNvSpPr txBox="1"/>
          <p:nvPr/>
        </p:nvSpPr>
        <p:spPr>
          <a:xfrm>
            <a:off x="1066800" y="3810000"/>
            <a:ext cx="6172200" cy="366713"/>
          </a:xfrm>
          <a:prstGeom prst="rect">
            <a:avLst/>
          </a:prstGeom>
          <a:solidFill>
            <a:srgbClr val="E6EB74"/>
          </a:solid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0" i="0" lang="en-US" sz="1800" u="none" cap="none" strike="noStrike">
                <a:solidFill>
                  <a:srgbClr val="663300"/>
                </a:solidFill>
                <a:latin typeface="Arial"/>
                <a:ea typeface="Arial"/>
                <a:cs typeface="Arial"/>
                <a:sym typeface="Arial"/>
              </a:rPr>
              <a:t>Can </a:t>
            </a:r>
            <a:r>
              <a:rPr b="1" i="0" lang="en-US" sz="1800" u="sng" cap="none" strike="noStrike">
                <a:solidFill>
                  <a:srgbClr val="663300"/>
                </a:solidFill>
                <a:latin typeface="Arial"/>
                <a:ea typeface="Arial"/>
                <a:cs typeface="Arial"/>
                <a:sym typeface="Arial"/>
              </a:rPr>
              <a:t>Licensee </a:t>
            </a:r>
            <a:r>
              <a:rPr b="0" i="0" lang="en-US" sz="1800" u="none" cap="none" strike="noStrike">
                <a:solidFill>
                  <a:srgbClr val="663300"/>
                </a:solidFill>
                <a:latin typeface="Arial"/>
                <a:ea typeface="Arial"/>
                <a:cs typeface="Arial"/>
                <a:sym typeface="Arial"/>
              </a:rPr>
              <a:t>safely stop paying royalty?</a:t>
            </a:r>
            <a:endParaRPr/>
          </a:p>
        </p:txBody>
      </p:sp>
      <p:sp>
        <p:nvSpPr>
          <p:cNvPr id="107" name="Google Shape;107;p2"/>
          <p:cNvSpPr txBox="1"/>
          <p:nvPr/>
        </p:nvSpPr>
        <p:spPr>
          <a:xfrm>
            <a:off x="1066800" y="4495800"/>
            <a:ext cx="6172200" cy="641350"/>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663300"/>
                </a:solidFill>
                <a:latin typeface="Arial"/>
                <a:ea typeface="Arial"/>
                <a:cs typeface="Arial"/>
                <a:sym typeface="Arial"/>
              </a:rPr>
              <a:t>Can </a:t>
            </a:r>
            <a:r>
              <a:rPr b="1" i="0" lang="en-US" sz="1800" u="sng" cap="none" strike="noStrike">
                <a:solidFill>
                  <a:srgbClr val="663300"/>
                </a:solidFill>
                <a:latin typeface="Arial"/>
                <a:ea typeface="Arial"/>
                <a:cs typeface="Arial"/>
                <a:sym typeface="Arial"/>
              </a:rPr>
              <a:t>Licensor </a:t>
            </a:r>
            <a:r>
              <a:rPr b="0" i="0" lang="en-US" sz="1800" u="none" cap="none" strike="noStrike">
                <a:solidFill>
                  <a:srgbClr val="663300"/>
                </a:solidFill>
                <a:latin typeface="Arial"/>
                <a:ea typeface="Arial"/>
                <a:cs typeface="Arial"/>
                <a:sym typeface="Arial"/>
              </a:rPr>
              <a:t>force Licensee to keep paying royalty or else stop product sales?</a:t>
            </a:r>
            <a:endParaRPr/>
          </a:p>
        </p:txBody>
      </p:sp>
      <p:sp>
        <p:nvSpPr>
          <p:cNvPr id="108" name="Google Shape;108;p2"/>
          <p:cNvSpPr txBox="1"/>
          <p:nvPr/>
        </p:nvSpPr>
        <p:spPr>
          <a:xfrm>
            <a:off x="1066800" y="5486400"/>
            <a:ext cx="7467600" cy="38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Licensee in a pickle more than you might think, depending. . .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2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295" name="Google Shape;295;p20"/>
          <p:cNvSpPr txBox="1"/>
          <p:nvPr/>
        </p:nvSpPr>
        <p:spPr>
          <a:xfrm>
            <a:off x="808038" y="427038"/>
            <a:ext cx="7593012" cy="830262"/>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Calibri"/>
                <a:ea typeface="Calibri"/>
                <a:cs typeface="Calibri"/>
                <a:sym typeface="Calibri"/>
              </a:rPr>
              <a:t>Hybrid License Scenario:  Can know how royalty survive patent expiration/invalidity/unenforceability?</a:t>
            </a:r>
            <a:endParaRPr/>
          </a:p>
        </p:txBody>
      </p:sp>
      <p:sp>
        <p:nvSpPr>
          <p:cNvPr id="296" name="Google Shape;296;p20"/>
          <p:cNvSpPr txBox="1"/>
          <p:nvPr/>
        </p:nvSpPr>
        <p:spPr>
          <a:xfrm>
            <a:off x="2819400" y="1752600"/>
            <a:ext cx="5516563" cy="9239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Hybrid license  =  Both patents and know how licensed</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297" name="Google Shape;297;p20"/>
          <p:cNvSpPr txBox="1"/>
          <p:nvPr/>
        </p:nvSpPr>
        <p:spPr>
          <a:xfrm>
            <a:off x="2819400" y="3733800"/>
            <a:ext cx="5486400" cy="9239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Since the know how has been or still is at play, does royalty obligation continue as simple application of Aronson?</a:t>
            </a:r>
            <a:endParaRPr/>
          </a:p>
        </p:txBody>
      </p:sp>
      <p:sp>
        <p:nvSpPr>
          <p:cNvPr id="298" name="Google Shape;298;p20"/>
          <p:cNvSpPr txBox="1"/>
          <p:nvPr/>
        </p:nvSpPr>
        <p:spPr>
          <a:xfrm>
            <a:off x="685800" y="5105400"/>
            <a:ext cx="7543800" cy="368300"/>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Calibri"/>
                <a:ea typeface="Calibri"/>
                <a:cs typeface="Calibri"/>
                <a:sym typeface="Calibri"/>
              </a:rPr>
              <a:t>Cases are split.   But, the cases can be reconciled per the 9</a:t>
            </a:r>
            <a:r>
              <a:rPr b="0" baseline="30000" i="0" lang="en-US" sz="1800" u="none" cap="none" strike="noStrike">
                <a:solidFill>
                  <a:schemeClr val="lt1"/>
                </a:solidFill>
                <a:latin typeface="Calibri"/>
                <a:ea typeface="Calibri"/>
                <a:cs typeface="Calibri"/>
                <a:sym typeface="Calibri"/>
              </a:rPr>
              <a:t>th</a:t>
            </a:r>
            <a:r>
              <a:rPr b="0" i="0" lang="en-US" sz="1800" u="none" cap="none" strike="noStrike">
                <a:solidFill>
                  <a:schemeClr val="lt1"/>
                </a:solidFill>
                <a:latin typeface="Calibri"/>
                <a:ea typeface="Calibri"/>
                <a:cs typeface="Calibri"/>
                <a:sym typeface="Calibri"/>
              </a:rPr>
              <a:t> Circuit approach.</a:t>
            </a:r>
            <a:endParaRPr/>
          </a:p>
        </p:txBody>
      </p:sp>
      <p:sp>
        <p:nvSpPr>
          <p:cNvPr id="299" name="Google Shape;299;p20"/>
          <p:cNvSpPr txBox="1"/>
          <p:nvPr/>
        </p:nvSpPr>
        <p:spPr>
          <a:xfrm>
            <a:off x="2819400" y="2895600"/>
            <a:ext cx="5516563" cy="9239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What happens to royalty when patents expire?</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300" name="Google Shape;300;p20"/>
          <p:cNvSpPr txBox="1"/>
          <p:nvPr/>
        </p:nvSpPr>
        <p:spPr>
          <a:xfrm>
            <a:off x="838200" y="1752600"/>
            <a:ext cx="1295400" cy="369888"/>
          </a:xfrm>
          <a:prstGeom prst="rect">
            <a:avLst/>
          </a:prstGeom>
          <a:solidFill>
            <a:srgbClr val="B3591B"/>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What is it?</a:t>
            </a:r>
            <a:endParaRPr/>
          </a:p>
        </p:txBody>
      </p:sp>
      <p:sp>
        <p:nvSpPr>
          <p:cNvPr id="301" name="Google Shape;301;p20"/>
          <p:cNvSpPr txBox="1"/>
          <p:nvPr/>
        </p:nvSpPr>
        <p:spPr>
          <a:xfrm>
            <a:off x="838200" y="2895600"/>
            <a:ext cx="1295400" cy="369888"/>
          </a:xfrm>
          <a:prstGeom prst="rect">
            <a:avLst/>
          </a:prstGeom>
          <a:solidFill>
            <a:srgbClr val="B3591B"/>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Issue</a:t>
            </a:r>
            <a:endParaRPr/>
          </a:p>
        </p:txBody>
      </p:sp>
      <p:sp>
        <p:nvSpPr>
          <p:cNvPr id="302" name="Google Shape;302;p20"/>
          <p:cNvSpPr txBox="1"/>
          <p:nvPr/>
        </p:nvSpPr>
        <p:spPr>
          <a:xfrm>
            <a:off x="838200" y="3733800"/>
            <a:ext cx="1295400" cy="646113"/>
          </a:xfrm>
          <a:prstGeom prst="rect">
            <a:avLst/>
          </a:prstGeom>
          <a:solidFill>
            <a:srgbClr val="B3591B"/>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Know how impact?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2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308" name="Google Shape;308;p21"/>
          <p:cNvSpPr txBox="1"/>
          <p:nvPr/>
        </p:nvSpPr>
        <p:spPr>
          <a:xfrm>
            <a:off x="2266950" y="457200"/>
            <a:ext cx="5886450" cy="1190625"/>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Royalty obligation of a hybrid license ends when the patents don’t apply (per Brulotte) .  .  . If agreement fails to set up different consideration for the patent and know how rights.</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309" name="Google Shape;309;p21"/>
          <p:cNvSpPr txBox="1"/>
          <p:nvPr/>
        </p:nvSpPr>
        <p:spPr>
          <a:xfrm>
            <a:off x="1295400" y="1719263"/>
            <a:ext cx="7175500" cy="201453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Boggild v. Kenner Products, 228 USPQ (6</a:t>
            </a:r>
            <a:r>
              <a:rPr b="0" baseline="30000" i="0" lang="en-US" sz="1800" u="none" cap="none" strike="noStrike">
                <a:solidFill>
                  <a:schemeClr val="dk1"/>
                </a:solidFill>
                <a:latin typeface="Calibri"/>
                <a:ea typeface="Calibri"/>
                <a:cs typeface="Calibri"/>
                <a:sym typeface="Calibri"/>
              </a:rPr>
              <a:t>th</a:t>
            </a:r>
            <a:r>
              <a:rPr b="0" i="0" lang="en-US" sz="1800" u="none" cap="none" strike="noStrike">
                <a:solidFill>
                  <a:schemeClr val="dk1"/>
                </a:solidFill>
                <a:latin typeface="Calibri"/>
                <a:ea typeface="Calibri"/>
                <a:cs typeface="Calibri"/>
                <a:sym typeface="Calibri"/>
              </a:rPr>
              <a:t> Cir. 1985)</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Pitney-Bowes, Inc. v. Mestre, 211 USPQ 681 (S.D. Fla. 1981)</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Chromalloy American Corp. v. Fischmann, 221 USPQ 311 (9</a:t>
            </a:r>
            <a:r>
              <a:rPr b="0" baseline="30000" i="0" lang="en-US" sz="1800" u="none" cap="none" strike="noStrike">
                <a:solidFill>
                  <a:schemeClr val="dk1"/>
                </a:solidFill>
                <a:latin typeface="Calibri"/>
                <a:ea typeface="Calibri"/>
                <a:cs typeface="Calibri"/>
                <a:sym typeface="Calibri"/>
              </a:rPr>
              <a:t>th</a:t>
            </a:r>
            <a:r>
              <a:rPr b="0" i="0" lang="en-US" sz="1800" u="none" cap="none" strike="noStrike">
                <a:solidFill>
                  <a:schemeClr val="dk1"/>
                </a:solidFill>
                <a:latin typeface="Calibri"/>
                <a:ea typeface="Calibri"/>
                <a:cs typeface="Calibri"/>
                <a:sym typeface="Calibri"/>
              </a:rPr>
              <a:t> Cir. 1983) (Compare to Zila case below)</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310" name="Google Shape;310;p21"/>
          <p:cNvSpPr txBox="1"/>
          <p:nvPr/>
        </p:nvSpPr>
        <p:spPr>
          <a:xfrm>
            <a:off x="2209800" y="3657600"/>
            <a:ext cx="5867400" cy="923925"/>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Royalty obligation of a hybrid license can extend past patent expiration if agreement expressly distinguishes patent royalty from know how royalty.</a:t>
            </a:r>
            <a:endParaRPr/>
          </a:p>
        </p:txBody>
      </p:sp>
      <p:sp>
        <p:nvSpPr>
          <p:cNvPr id="311" name="Google Shape;311;p21"/>
          <p:cNvSpPr txBox="1"/>
          <p:nvPr/>
        </p:nvSpPr>
        <p:spPr>
          <a:xfrm>
            <a:off x="1247775" y="4695825"/>
            <a:ext cx="7896225" cy="14763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Aronson, supra</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Zila Inc. v. Tinnell, 84 USPQ2d 1090 (9</a:t>
            </a:r>
            <a:r>
              <a:rPr b="0" baseline="30000" i="0" lang="en-US" sz="1800" u="none" cap="none" strike="noStrike">
                <a:solidFill>
                  <a:schemeClr val="dk1"/>
                </a:solidFill>
                <a:latin typeface="Calibri"/>
                <a:ea typeface="Calibri"/>
                <a:cs typeface="Calibri"/>
                <a:sym typeface="Calibri"/>
              </a:rPr>
              <a:t>th</a:t>
            </a:r>
            <a:r>
              <a:rPr b="0" i="0" lang="en-US" sz="1800" u="none" cap="none" strike="noStrike">
                <a:solidFill>
                  <a:schemeClr val="dk1"/>
                </a:solidFill>
                <a:latin typeface="Calibri"/>
                <a:ea typeface="Calibri"/>
                <a:cs typeface="Calibri"/>
                <a:sym typeface="Calibri"/>
              </a:rPr>
              <a:t> Cir. 2007)</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Baladevon Inc. v. Abbott Labs., Inc., 33 USPQ2d 1743 (D. Mass. 1994)</a:t>
            </a:r>
            <a:endParaRPr/>
          </a:p>
        </p:txBody>
      </p:sp>
      <p:sp>
        <p:nvSpPr>
          <p:cNvPr id="312" name="Google Shape;312;p21"/>
          <p:cNvSpPr txBox="1"/>
          <p:nvPr/>
        </p:nvSpPr>
        <p:spPr>
          <a:xfrm>
            <a:off x="990600" y="457200"/>
            <a:ext cx="1295400" cy="1200150"/>
          </a:xfrm>
          <a:prstGeom prst="rect">
            <a:avLst/>
          </a:prstGeom>
          <a:solidFill>
            <a:srgbClr val="B3591B"/>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General Rule</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313" name="Google Shape;313;p21"/>
          <p:cNvSpPr txBox="1"/>
          <p:nvPr/>
        </p:nvSpPr>
        <p:spPr>
          <a:xfrm>
            <a:off x="914400" y="3657600"/>
            <a:ext cx="1295400" cy="923925"/>
          </a:xfrm>
          <a:prstGeom prst="rect">
            <a:avLst/>
          </a:prstGeom>
          <a:solidFill>
            <a:srgbClr val="B3591B"/>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Corollary</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2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319" name="Google Shape;319;p22"/>
          <p:cNvSpPr txBox="1"/>
          <p:nvPr/>
        </p:nvSpPr>
        <p:spPr>
          <a:xfrm>
            <a:off x="685800" y="857250"/>
            <a:ext cx="7315200" cy="1200150"/>
          </a:xfrm>
          <a:prstGeom prst="rect">
            <a:avLst/>
          </a:prstGeom>
          <a:solidFill>
            <a:srgbClr val="6633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Arial"/>
                <a:ea typeface="Arial"/>
                <a:cs typeface="Arial"/>
                <a:sym typeface="Arial"/>
              </a:rPr>
              <a:t>Licensor has more freedom to collect long term royalty than you might think unless only patent rights are being licensed.</a:t>
            </a:r>
            <a:endParaRPr/>
          </a:p>
        </p:txBody>
      </p:sp>
      <p:sp>
        <p:nvSpPr>
          <p:cNvPr id="320" name="Google Shape;320;p22"/>
          <p:cNvSpPr txBox="1"/>
          <p:nvPr/>
        </p:nvSpPr>
        <p:spPr>
          <a:xfrm>
            <a:off x="1447800" y="2757488"/>
            <a:ext cx="6096000" cy="17414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Royalty matches patent term when ONLY patent rights at play.</a:t>
            </a:r>
            <a:endParaRPr/>
          </a:p>
          <a:p>
            <a:pPr indent="0" lvl="0" marL="0" marR="0" rtl="0" algn="l">
              <a:spcBef>
                <a:spcPts val="900"/>
              </a:spcBef>
              <a:spcAft>
                <a:spcPts val="0"/>
              </a:spcAft>
              <a:buNone/>
            </a:pPr>
            <a:r>
              <a:rPr b="0" i="0" lang="en-US" sz="1800" u="none" cap="none" strike="noStrike">
                <a:solidFill>
                  <a:schemeClr val="dk1"/>
                </a:solidFill>
                <a:latin typeface="Arial"/>
                <a:ea typeface="Arial"/>
                <a:cs typeface="Arial"/>
                <a:sym typeface="Arial"/>
              </a:rPr>
              <a:t>Royalty matches patent term when hybrid license with no staged royalty.</a:t>
            </a:r>
            <a:endParaRPr/>
          </a:p>
          <a:p>
            <a:pPr indent="0" lvl="0" marL="0" marR="0" rtl="0" algn="l">
              <a:spcBef>
                <a:spcPts val="900"/>
              </a:spcBef>
              <a:spcAft>
                <a:spcPts val="0"/>
              </a:spcAft>
              <a:buNone/>
            </a:pPr>
            <a:r>
              <a:t/>
            </a:r>
            <a:endParaRPr b="0" i="0" sz="1800" u="none" cap="none" strike="noStrike">
              <a:solidFill>
                <a:schemeClr val="dk1"/>
              </a:solidFill>
              <a:latin typeface="Arial"/>
              <a:ea typeface="Arial"/>
              <a:cs typeface="Arial"/>
              <a:sym typeface="Arial"/>
            </a:endParaRPr>
          </a:p>
        </p:txBody>
      </p:sp>
      <p:sp>
        <p:nvSpPr>
          <p:cNvPr id="321" name="Google Shape;321;p22"/>
          <p:cNvSpPr txBox="1"/>
          <p:nvPr/>
        </p:nvSpPr>
        <p:spPr>
          <a:xfrm>
            <a:off x="685800" y="2224088"/>
            <a:ext cx="7315200" cy="366712"/>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Arial"/>
                <a:ea typeface="Arial"/>
                <a:cs typeface="Arial"/>
                <a:sym typeface="Arial"/>
              </a:rPr>
              <a:t>Royalty limited:</a:t>
            </a:r>
            <a:endParaRPr/>
          </a:p>
        </p:txBody>
      </p:sp>
      <p:sp>
        <p:nvSpPr>
          <p:cNvPr id="322" name="Google Shape;322;p22"/>
          <p:cNvSpPr txBox="1"/>
          <p:nvPr/>
        </p:nvSpPr>
        <p:spPr>
          <a:xfrm>
            <a:off x="609600" y="4281488"/>
            <a:ext cx="7391400" cy="366712"/>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Arial"/>
                <a:ea typeface="Arial"/>
                <a:cs typeface="Arial"/>
                <a:sym typeface="Arial"/>
              </a:rPr>
              <a:t>Unlimited Royalty:</a:t>
            </a:r>
            <a:endParaRPr/>
          </a:p>
        </p:txBody>
      </p:sp>
      <p:sp>
        <p:nvSpPr>
          <p:cNvPr id="323" name="Google Shape;323;p22"/>
          <p:cNvSpPr txBox="1"/>
          <p:nvPr/>
        </p:nvSpPr>
        <p:spPr>
          <a:xfrm>
            <a:off x="1447800" y="4814888"/>
            <a:ext cx="6096000" cy="11922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Other consideration at play</a:t>
            </a:r>
            <a:endParaRPr/>
          </a:p>
          <a:p>
            <a:pPr indent="0" lvl="0" marL="0" marR="0" rtl="0" algn="l">
              <a:spcBef>
                <a:spcPts val="900"/>
              </a:spcBef>
              <a:spcAft>
                <a:spcPts val="0"/>
              </a:spcAft>
              <a:buNone/>
            </a:pPr>
            <a:r>
              <a:rPr b="0" i="0" lang="en-US" sz="1800" u="none" cap="none" strike="noStrike">
                <a:solidFill>
                  <a:schemeClr val="dk1"/>
                </a:solidFill>
                <a:latin typeface="Arial"/>
                <a:ea typeface="Arial"/>
                <a:cs typeface="Arial"/>
                <a:sym typeface="Arial"/>
              </a:rPr>
              <a:t>Royalty accounts for offline patents</a:t>
            </a:r>
            <a:endParaRPr/>
          </a:p>
          <a:p>
            <a:pPr indent="0" lvl="0" marL="0" marR="0" rtl="0" algn="l">
              <a:spcBef>
                <a:spcPts val="900"/>
              </a:spcBef>
              <a:spcAft>
                <a:spcPts val="0"/>
              </a:spcAft>
              <a:buNone/>
            </a:pPr>
            <a:r>
              <a:t/>
            </a:r>
            <a:endParaRPr b="0" i="0" sz="1800" u="none" cap="none" strike="noStrike">
              <a:solidFill>
                <a:schemeClr val="dk1"/>
              </a:solidFill>
              <a:latin typeface="Arial"/>
              <a:ea typeface="Arial"/>
              <a:cs typeface="Arial"/>
              <a:sym typeface="Arial"/>
            </a:endParaRPr>
          </a:p>
        </p:txBody>
      </p:sp>
      <p:sp>
        <p:nvSpPr>
          <p:cNvPr id="324" name="Google Shape;324;p22"/>
          <p:cNvSpPr txBox="1"/>
          <p:nvPr/>
        </p:nvSpPr>
        <p:spPr>
          <a:xfrm>
            <a:off x="838200" y="5957888"/>
            <a:ext cx="7010400" cy="366712"/>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We can state this Bottom Line in other ways . . .</a:t>
            </a:r>
            <a:endParaRPr/>
          </a:p>
        </p:txBody>
      </p:sp>
      <p:sp>
        <p:nvSpPr>
          <p:cNvPr id="325" name="Google Shape;325;p22">
            <a:hlinkClick action="ppaction://hlinkshowjump?jump=nextslide"/>
          </p:cNvPr>
          <p:cNvSpPr/>
          <p:nvPr/>
        </p:nvSpPr>
        <p:spPr>
          <a:xfrm>
            <a:off x="914400" y="2909888"/>
            <a:ext cx="304800" cy="304800"/>
          </a:xfrm>
          <a:custGeom>
            <a:rect b="b" l="l" r="r" t="t"/>
            <a:pathLst>
              <a:path extrusionOk="0" h="120000" w="120000">
                <a:moveTo>
                  <a:pt x="0" y="0"/>
                </a:moveTo>
                <a:lnTo>
                  <a:pt x="120000" y="0"/>
                </a:lnTo>
                <a:lnTo>
                  <a:pt x="120000" y="120000"/>
                </a:lnTo>
                <a:lnTo>
                  <a:pt x="0" y="120000"/>
                </a:lnTo>
                <a:close/>
                <a:moveTo>
                  <a:pt x="105000" y="60000"/>
                </a:moveTo>
                <a:lnTo>
                  <a:pt x="15000" y="15000"/>
                </a:lnTo>
                <a:lnTo>
                  <a:pt x="15000" y="105000"/>
                </a:lnTo>
                <a:close/>
              </a:path>
              <a:path extrusionOk="0" fill="darken" h="120000" w="120000">
                <a:moveTo>
                  <a:pt x="105000" y="60000"/>
                </a:moveTo>
                <a:lnTo>
                  <a:pt x="15000" y="15000"/>
                </a:lnTo>
                <a:lnTo>
                  <a:pt x="15000" y="105000"/>
                </a:lnTo>
                <a:close/>
              </a:path>
              <a:path extrusionOk="0" fill="none" h="120000" w="120000">
                <a:moveTo>
                  <a:pt x="105000" y="60000"/>
                </a:moveTo>
                <a:lnTo>
                  <a:pt x="15000" y="105000"/>
                </a:lnTo>
                <a:lnTo>
                  <a:pt x="15000" y="15000"/>
                </a:lnTo>
                <a:close/>
              </a:path>
              <a:path extrusionOk="0" fill="none" h="120000" w="120000">
                <a:moveTo>
                  <a:pt x="0" y="0"/>
                </a:moveTo>
                <a:lnTo>
                  <a:pt x="120000" y="0"/>
                </a:lnTo>
                <a:lnTo>
                  <a:pt x="120000" y="120000"/>
                </a:lnTo>
                <a:lnTo>
                  <a:pt x="0" y="120000"/>
                </a:lnTo>
                <a:close/>
              </a:path>
            </a:pathLst>
          </a:custGeom>
          <a:solidFill>
            <a:srgbClr val="808000"/>
          </a:solidFill>
          <a:ln cap="flat" cmpd="sng" w="9525">
            <a:solidFill>
              <a:srgbClr val="B6DCDF"/>
            </a:solidFill>
            <a:prstDash val="solid"/>
            <a:miter lim="800000"/>
            <a:headEnd len="sm" w="sm" type="none"/>
            <a:tailEnd len="sm" w="sm" type="none"/>
          </a:ln>
          <a:effectLst>
            <a:outerShdw blurRad="40000" rotWithShape="0" dir="5400000" dist="23000">
              <a:srgbClr val="80808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26" name="Google Shape;326;p22">
            <a:hlinkClick action="ppaction://hlinkshowjump?jump=nextslide"/>
          </p:cNvPr>
          <p:cNvSpPr/>
          <p:nvPr/>
        </p:nvSpPr>
        <p:spPr>
          <a:xfrm>
            <a:off x="914400" y="3595688"/>
            <a:ext cx="304800" cy="304800"/>
          </a:xfrm>
          <a:custGeom>
            <a:rect b="b" l="l" r="r" t="t"/>
            <a:pathLst>
              <a:path extrusionOk="0" h="120000" w="120000">
                <a:moveTo>
                  <a:pt x="0" y="0"/>
                </a:moveTo>
                <a:lnTo>
                  <a:pt x="120000" y="0"/>
                </a:lnTo>
                <a:lnTo>
                  <a:pt x="120000" y="120000"/>
                </a:lnTo>
                <a:lnTo>
                  <a:pt x="0" y="120000"/>
                </a:lnTo>
                <a:close/>
                <a:moveTo>
                  <a:pt x="105000" y="60000"/>
                </a:moveTo>
                <a:lnTo>
                  <a:pt x="15000" y="15000"/>
                </a:lnTo>
                <a:lnTo>
                  <a:pt x="15000" y="105000"/>
                </a:lnTo>
                <a:close/>
              </a:path>
              <a:path extrusionOk="0" fill="darken" h="120000" w="120000">
                <a:moveTo>
                  <a:pt x="105000" y="60000"/>
                </a:moveTo>
                <a:lnTo>
                  <a:pt x="15000" y="15000"/>
                </a:lnTo>
                <a:lnTo>
                  <a:pt x="15000" y="105000"/>
                </a:lnTo>
                <a:close/>
              </a:path>
              <a:path extrusionOk="0" fill="none" h="120000" w="120000">
                <a:moveTo>
                  <a:pt x="105000" y="60000"/>
                </a:moveTo>
                <a:lnTo>
                  <a:pt x="15000" y="105000"/>
                </a:lnTo>
                <a:lnTo>
                  <a:pt x="15000" y="15000"/>
                </a:lnTo>
                <a:close/>
              </a:path>
              <a:path extrusionOk="0" fill="none" h="120000" w="120000">
                <a:moveTo>
                  <a:pt x="0" y="0"/>
                </a:moveTo>
                <a:lnTo>
                  <a:pt x="120000" y="0"/>
                </a:lnTo>
                <a:lnTo>
                  <a:pt x="120000" y="120000"/>
                </a:lnTo>
                <a:lnTo>
                  <a:pt x="0" y="120000"/>
                </a:lnTo>
                <a:close/>
              </a:path>
            </a:pathLst>
          </a:custGeom>
          <a:solidFill>
            <a:srgbClr val="808000"/>
          </a:solidFill>
          <a:ln cap="flat" cmpd="sng" w="9525">
            <a:solidFill>
              <a:srgbClr val="B6DCDF"/>
            </a:solidFill>
            <a:prstDash val="solid"/>
            <a:miter lim="800000"/>
            <a:headEnd len="sm" w="sm" type="none"/>
            <a:tailEnd len="sm" w="sm" type="none"/>
          </a:ln>
          <a:effectLst>
            <a:outerShdw blurRad="40000" rotWithShape="0" dir="5400000" dist="23000">
              <a:srgbClr val="80808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27" name="Google Shape;327;p22">
            <a:hlinkClick action="ppaction://hlinkshowjump?jump=nextslide"/>
          </p:cNvPr>
          <p:cNvSpPr/>
          <p:nvPr/>
        </p:nvSpPr>
        <p:spPr>
          <a:xfrm>
            <a:off x="914400" y="4891088"/>
            <a:ext cx="304800" cy="304800"/>
          </a:xfrm>
          <a:custGeom>
            <a:rect b="b" l="l" r="r" t="t"/>
            <a:pathLst>
              <a:path extrusionOk="0" h="120000" w="120000">
                <a:moveTo>
                  <a:pt x="0" y="0"/>
                </a:moveTo>
                <a:lnTo>
                  <a:pt x="120000" y="0"/>
                </a:lnTo>
                <a:lnTo>
                  <a:pt x="120000" y="120000"/>
                </a:lnTo>
                <a:lnTo>
                  <a:pt x="0" y="120000"/>
                </a:lnTo>
                <a:close/>
                <a:moveTo>
                  <a:pt x="105000" y="60000"/>
                </a:moveTo>
                <a:lnTo>
                  <a:pt x="15000" y="15000"/>
                </a:lnTo>
                <a:lnTo>
                  <a:pt x="15000" y="105000"/>
                </a:lnTo>
                <a:close/>
              </a:path>
              <a:path extrusionOk="0" fill="darken" h="120000" w="120000">
                <a:moveTo>
                  <a:pt x="105000" y="60000"/>
                </a:moveTo>
                <a:lnTo>
                  <a:pt x="15000" y="15000"/>
                </a:lnTo>
                <a:lnTo>
                  <a:pt x="15000" y="105000"/>
                </a:lnTo>
                <a:close/>
              </a:path>
              <a:path extrusionOk="0" fill="none" h="120000" w="120000">
                <a:moveTo>
                  <a:pt x="105000" y="60000"/>
                </a:moveTo>
                <a:lnTo>
                  <a:pt x="15000" y="105000"/>
                </a:lnTo>
                <a:lnTo>
                  <a:pt x="15000" y="15000"/>
                </a:lnTo>
                <a:close/>
              </a:path>
              <a:path extrusionOk="0" fill="none" h="120000" w="120000">
                <a:moveTo>
                  <a:pt x="0" y="0"/>
                </a:moveTo>
                <a:lnTo>
                  <a:pt x="120000" y="0"/>
                </a:lnTo>
                <a:lnTo>
                  <a:pt x="120000" y="120000"/>
                </a:lnTo>
                <a:lnTo>
                  <a:pt x="0" y="120000"/>
                </a:lnTo>
                <a:close/>
              </a:path>
            </a:pathLst>
          </a:custGeom>
          <a:solidFill>
            <a:srgbClr val="808000"/>
          </a:solidFill>
          <a:ln cap="flat" cmpd="sng" w="9525">
            <a:solidFill>
              <a:srgbClr val="B6DCDF"/>
            </a:solidFill>
            <a:prstDash val="solid"/>
            <a:miter lim="800000"/>
            <a:headEnd len="sm" w="sm" type="none"/>
            <a:tailEnd len="sm" w="sm" type="none"/>
          </a:ln>
          <a:effectLst>
            <a:outerShdw blurRad="40000" rotWithShape="0" dir="5400000" dist="23000">
              <a:srgbClr val="80808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28" name="Google Shape;328;p22">
            <a:hlinkClick action="ppaction://hlinkshowjump?jump=nextslide"/>
          </p:cNvPr>
          <p:cNvSpPr/>
          <p:nvPr/>
        </p:nvSpPr>
        <p:spPr>
          <a:xfrm>
            <a:off x="914400" y="5272088"/>
            <a:ext cx="304800" cy="304800"/>
          </a:xfrm>
          <a:custGeom>
            <a:rect b="b" l="l" r="r" t="t"/>
            <a:pathLst>
              <a:path extrusionOk="0" h="120000" w="120000">
                <a:moveTo>
                  <a:pt x="0" y="0"/>
                </a:moveTo>
                <a:lnTo>
                  <a:pt x="120000" y="0"/>
                </a:lnTo>
                <a:lnTo>
                  <a:pt x="120000" y="120000"/>
                </a:lnTo>
                <a:lnTo>
                  <a:pt x="0" y="120000"/>
                </a:lnTo>
                <a:close/>
                <a:moveTo>
                  <a:pt x="105000" y="60000"/>
                </a:moveTo>
                <a:lnTo>
                  <a:pt x="15000" y="15000"/>
                </a:lnTo>
                <a:lnTo>
                  <a:pt x="15000" y="105000"/>
                </a:lnTo>
                <a:close/>
              </a:path>
              <a:path extrusionOk="0" fill="darken" h="120000" w="120000">
                <a:moveTo>
                  <a:pt x="105000" y="60000"/>
                </a:moveTo>
                <a:lnTo>
                  <a:pt x="15000" y="15000"/>
                </a:lnTo>
                <a:lnTo>
                  <a:pt x="15000" y="105000"/>
                </a:lnTo>
                <a:close/>
              </a:path>
              <a:path extrusionOk="0" fill="none" h="120000" w="120000">
                <a:moveTo>
                  <a:pt x="105000" y="60000"/>
                </a:moveTo>
                <a:lnTo>
                  <a:pt x="15000" y="105000"/>
                </a:lnTo>
                <a:lnTo>
                  <a:pt x="15000" y="15000"/>
                </a:lnTo>
                <a:close/>
              </a:path>
              <a:path extrusionOk="0" fill="none" h="120000" w="120000">
                <a:moveTo>
                  <a:pt x="0" y="0"/>
                </a:moveTo>
                <a:lnTo>
                  <a:pt x="120000" y="0"/>
                </a:lnTo>
                <a:lnTo>
                  <a:pt x="120000" y="120000"/>
                </a:lnTo>
                <a:lnTo>
                  <a:pt x="0" y="120000"/>
                </a:lnTo>
                <a:close/>
              </a:path>
            </a:pathLst>
          </a:custGeom>
          <a:solidFill>
            <a:srgbClr val="808000"/>
          </a:solidFill>
          <a:ln cap="flat" cmpd="sng" w="9525">
            <a:solidFill>
              <a:srgbClr val="B6DCDF"/>
            </a:solidFill>
            <a:prstDash val="solid"/>
            <a:miter lim="800000"/>
            <a:headEnd len="sm" w="sm" type="none"/>
            <a:tailEnd len="sm" w="sm" type="none"/>
          </a:ln>
          <a:effectLst>
            <a:outerShdw blurRad="40000" rotWithShape="0" dir="5400000" dist="23000">
              <a:srgbClr val="80808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29" name="Google Shape;329;p22"/>
          <p:cNvSpPr txBox="1"/>
          <p:nvPr/>
        </p:nvSpPr>
        <p:spPr>
          <a:xfrm rot="-1503171">
            <a:off x="311150" y="544513"/>
            <a:ext cx="1525588" cy="369887"/>
          </a:xfrm>
          <a:prstGeom prst="rect">
            <a:avLst/>
          </a:prstGeom>
          <a:solidFill>
            <a:srgbClr val="CF481D"/>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Bottom Line: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2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335" name="Google Shape;335;p23"/>
          <p:cNvSpPr txBox="1"/>
          <p:nvPr/>
        </p:nvSpPr>
        <p:spPr>
          <a:xfrm>
            <a:off x="533400" y="838200"/>
            <a:ext cx="7924800" cy="366713"/>
          </a:xfrm>
          <a:prstGeom prst="rect">
            <a:avLst/>
          </a:prstGeom>
          <a:solidFill>
            <a:srgbClr val="6633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Bottom Line:  Alternative perspectives:</a:t>
            </a:r>
            <a:endParaRPr/>
          </a:p>
        </p:txBody>
      </p:sp>
      <p:sp>
        <p:nvSpPr>
          <p:cNvPr id="336" name="Google Shape;336;p23"/>
          <p:cNvSpPr txBox="1"/>
          <p:nvPr/>
        </p:nvSpPr>
        <p:spPr>
          <a:xfrm>
            <a:off x="1524000" y="1828800"/>
            <a:ext cx="6934200" cy="915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Legal obligations to pay royalty on unpatented, publicly disclosed products can be enforceable, even if third parties are able to freely enter the market.</a:t>
            </a:r>
            <a:endParaRPr/>
          </a:p>
        </p:txBody>
      </p:sp>
      <p:sp>
        <p:nvSpPr>
          <p:cNvPr id="337" name="Google Shape;337;p23"/>
          <p:cNvSpPr txBox="1"/>
          <p:nvPr/>
        </p:nvSpPr>
        <p:spPr>
          <a:xfrm>
            <a:off x="1524000" y="3124200"/>
            <a:ext cx="6934200" cy="915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Anyone is free to use a product in the public domain . . . Unless that someone is under legal obligations supported by non-patent consideration.</a:t>
            </a:r>
            <a:endParaRPr/>
          </a:p>
        </p:txBody>
      </p:sp>
      <p:sp>
        <p:nvSpPr>
          <p:cNvPr id="338" name="Google Shape;338;p23"/>
          <p:cNvSpPr txBox="1"/>
          <p:nvPr/>
        </p:nvSpPr>
        <p:spPr>
          <a:xfrm>
            <a:off x="685800" y="5181600"/>
            <a:ext cx="7467600" cy="641350"/>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rgbClr val="FFFFFF"/>
                </a:solidFill>
                <a:latin typeface="Arial"/>
                <a:ea typeface="Arial"/>
                <a:cs typeface="Arial"/>
                <a:sym typeface="Arial"/>
              </a:rPr>
              <a:t>Note:  Federal preemption of state contract law has been rejected universally so long as public at large is unshackled.</a:t>
            </a:r>
            <a:endParaRPr/>
          </a:p>
        </p:txBody>
      </p:sp>
      <p:sp>
        <p:nvSpPr>
          <p:cNvPr id="339" name="Google Shape;339;p23"/>
          <p:cNvSpPr txBox="1"/>
          <p:nvPr/>
        </p:nvSpPr>
        <p:spPr>
          <a:xfrm>
            <a:off x="838200" y="1992313"/>
            <a:ext cx="457200" cy="369887"/>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Arial"/>
                <a:ea typeface="Arial"/>
                <a:cs typeface="Arial"/>
                <a:sym typeface="Arial"/>
              </a:rPr>
              <a:t>A</a:t>
            </a:r>
            <a:endParaRPr/>
          </a:p>
        </p:txBody>
      </p:sp>
      <p:sp>
        <p:nvSpPr>
          <p:cNvPr id="340" name="Google Shape;340;p23"/>
          <p:cNvSpPr txBox="1"/>
          <p:nvPr/>
        </p:nvSpPr>
        <p:spPr>
          <a:xfrm>
            <a:off x="838200" y="3352800"/>
            <a:ext cx="457200" cy="369888"/>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Arial"/>
                <a:ea typeface="Arial"/>
                <a:cs typeface="Arial"/>
                <a:sym typeface="Arial"/>
              </a:rPr>
              <a:t>B</a:t>
            </a:r>
            <a:endParaRPr/>
          </a:p>
        </p:txBody>
      </p:sp>
      <p:sp>
        <p:nvSpPr>
          <p:cNvPr id="341" name="Google Shape;341;p23"/>
          <p:cNvSpPr txBox="1"/>
          <p:nvPr/>
        </p:nvSpPr>
        <p:spPr>
          <a:xfrm>
            <a:off x="762000" y="4343400"/>
            <a:ext cx="7391400" cy="369888"/>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Arial"/>
                <a:ea typeface="Arial"/>
                <a:cs typeface="Arial"/>
                <a:sym typeface="Arial"/>
              </a:rPr>
              <a:t>Next time your client comes to you with this question . .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2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347" name="Google Shape;347;p24"/>
          <p:cNvSpPr txBox="1"/>
          <p:nvPr/>
        </p:nvSpPr>
        <p:spPr>
          <a:xfrm>
            <a:off x="685800" y="609600"/>
            <a:ext cx="7467600" cy="461963"/>
          </a:xfrm>
          <a:prstGeom prst="rect">
            <a:avLst/>
          </a:prstGeom>
          <a:solidFill>
            <a:srgbClr val="CF481D"/>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Arial"/>
                <a:ea typeface="Arial"/>
                <a:cs typeface="Arial"/>
                <a:sym typeface="Arial"/>
              </a:rPr>
              <a:t>Testing what we know:</a:t>
            </a:r>
            <a:endParaRPr/>
          </a:p>
        </p:txBody>
      </p:sp>
      <p:sp>
        <p:nvSpPr>
          <p:cNvPr id="348" name="Google Shape;348;p24"/>
          <p:cNvSpPr txBox="1"/>
          <p:nvPr/>
        </p:nvSpPr>
        <p:spPr>
          <a:xfrm>
            <a:off x="1447800" y="1447800"/>
            <a:ext cx="7162800" cy="6413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patent rights nonexclusively, and you agree to pay royalty for 25 years.</a:t>
            </a:r>
            <a:endParaRPr/>
          </a:p>
        </p:txBody>
      </p:sp>
      <p:sp>
        <p:nvSpPr>
          <p:cNvPr id="349" name="Google Shape;349;p24"/>
          <p:cNvSpPr txBox="1"/>
          <p:nvPr/>
        </p:nvSpPr>
        <p:spPr>
          <a:xfrm>
            <a:off x="1371600" y="3016250"/>
            <a:ext cx="7162800" cy="6413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patent rights EXCLUSIVELY, and you agree to pay royalty for 25 years.  </a:t>
            </a:r>
            <a:endParaRPr/>
          </a:p>
        </p:txBody>
      </p:sp>
      <p:sp>
        <p:nvSpPr>
          <p:cNvPr id="350" name="Google Shape;350;p24"/>
          <p:cNvSpPr txBox="1"/>
          <p:nvPr/>
        </p:nvSpPr>
        <p:spPr>
          <a:xfrm>
            <a:off x="1295400" y="4464050"/>
            <a:ext cx="7162800" cy="6413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patent rights nonexclusively, and you agree to pay royalty so long as a valid enforceable claim covers your product.  </a:t>
            </a:r>
            <a:endParaRPr/>
          </a:p>
        </p:txBody>
      </p:sp>
      <p:sp>
        <p:nvSpPr>
          <p:cNvPr id="351" name="Google Shape;351;p24"/>
          <p:cNvSpPr txBox="1"/>
          <p:nvPr/>
        </p:nvSpPr>
        <p:spPr>
          <a:xfrm>
            <a:off x="457200" y="16002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1</a:t>
            </a:r>
            <a:endParaRPr/>
          </a:p>
        </p:txBody>
      </p:sp>
      <p:sp>
        <p:nvSpPr>
          <p:cNvPr id="352" name="Google Shape;352;p24"/>
          <p:cNvSpPr txBox="1"/>
          <p:nvPr/>
        </p:nvSpPr>
        <p:spPr>
          <a:xfrm>
            <a:off x="457200" y="31242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2</a:t>
            </a:r>
            <a:endParaRPr/>
          </a:p>
        </p:txBody>
      </p:sp>
      <p:sp>
        <p:nvSpPr>
          <p:cNvPr id="353" name="Google Shape;353;p24"/>
          <p:cNvSpPr txBox="1"/>
          <p:nvPr/>
        </p:nvSpPr>
        <p:spPr>
          <a:xfrm>
            <a:off x="457200" y="45720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3</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2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359" name="Google Shape;359;p25"/>
          <p:cNvSpPr txBox="1"/>
          <p:nvPr/>
        </p:nvSpPr>
        <p:spPr>
          <a:xfrm>
            <a:off x="685800" y="609600"/>
            <a:ext cx="7467600" cy="461963"/>
          </a:xfrm>
          <a:prstGeom prst="rect">
            <a:avLst/>
          </a:prstGeom>
          <a:solidFill>
            <a:srgbClr val="CF481D"/>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Arial"/>
                <a:ea typeface="Arial"/>
                <a:cs typeface="Arial"/>
                <a:sym typeface="Arial"/>
              </a:rPr>
              <a:t>Testing what we know:</a:t>
            </a:r>
            <a:endParaRPr/>
          </a:p>
        </p:txBody>
      </p:sp>
      <p:sp>
        <p:nvSpPr>
          <p:cNvPr id="360" name="Google Shape;360;p25"/>
          <p:cNvSpPr txBox="1"/>
          <p:nvPr/>
        </p:nvSpPr>
        <p:spPr>
          <a:xfrm>
            <a:off x="1447800" y="1447800"/>
            <a:ext cx="7162800" cy="915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patent rights nonexclusively, and you agree to pay royalty for 25 years.  The royalty starts at 5%, but drops to 2.5% when no valid or enforceable claims cover your product.</a:t>
            </a:r>
            <a:endParaRPr/>
          </a:p>
        </p:txBody>
      </p:sp>
      <p:sp>
        <p:nvSpPr>
          <p:cNvPr id="361" name="Google Shape;361;p25"/>
          <p:cNvSpPr txBox="1"/>
          <p:nvPr/>
        </p:nvSpPr>
        <p:spPr>
          <a:xfrm>
            <a:off x="1447800" y="2971800"/>
            <a:ext cx="7162800" cy="14779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patent applications nonexclusively, and you agree to pay royalty for 25 years.  The royalty starts at 2.5%, but increases to 5.0% when a patent issues but then drops back down to 2.5% if no valid or enforceable claims cover your product at any time more than  5 years from now.</a:t>
            </a:r>
            <a:endParaRPr/>
          </a:p>
        </p:txBody>
      </p:sp>
      <p:sp>
        <p:nvSpPr>
          <p:cNvPr id="362" name="Google Shape;362;p25"/>
          <p:cNvSpPr txBox="1"/>
          <p:nvPr/>
        </p:nvSpPr>
        <p:spPr>
          <a:xfrm>
            <a:off x="457200" y="16002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4</a:t>
            </a:r>
            <a:endParaRPr/>
          </a:p>
        </p:txBody>
      </p:sp>
      <p:sp>
        <p:nvSpPr>
          <p:cNvPr id="363" name="Google Shape;363;p25"/>
          <p:cNvSpPr txBox="1"/>
          <p:nvPr/>
        </p:nvSpPr>
        <p:spPr>
          <a:xfrm>
            <a:off x="457200" y="31242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5</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2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369" name="Google Shape;369;p26"/>
          <p:cNvSpPr txBox="1"/>
          <p:nvPr/>
        </p:nvSpPr>
        <p:spPr>
          <a:xfrm>
            <a:off x="685800" y="609600"/>
            <a:ext cx="7467600" cy="461963"/>
          </a:xfrm>
          <a:prstGeom prst="rect">
            <a:avLst/>
          </a:prstGeom>
          <a:solidFill>
            <a:srgbClr val="CF481D"/>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Arial"/>
                <a:ea typeface="Arial"/>
                <a:cs typeface="Arial"/>
                <a:sym typeface="Arial"/>
              </a:rPr>
              <a:t>Testing what we know:</a:t>
            </a:r>
            <a:endParaRPr/>
          </a:p>
        </p:txBody>
      </p:sp>
      <p:sp>
        <p:nvSpPr>
          <p:cNvPr id="370" name="Google Shape;370;p26"/>
          <p:cNvSpPr txBox="1"/>
          <p:nvPr/>
        </p:nvSpPr>
        <p:spPr>
          <a:xfrm>
            <a:off x="1447800" y="1447800"/>
            <a:ext cx="7162800" cy="11906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patent rights nonexclusively, but only if you also buy all your needs for napkins and paper clips from me and you agree to pay royalty for 25 years.  The royalty starts at 5%, but drops to 2.5% when no valid or enforceable claims cover your product.</a:t>
            </a:r>
            <a:endParaRPr/>
          </a:p>
        </p:txBody>
      </p:sp>
      <p:sp>
        <p:nvSpPr>
          <p:cNvPr id="371" name="Google Shape;371;p26"/>
          <p:cNvSpPr txBox="1"/>
          <p:nvPr/>
        </p:nvSpPr>
        <p:spPr>
          <a:xfrm>
            <a:off x="1447800" y="3048000"/>
            <a:ext cx="7162800" cy="11906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patent rights nonexclusively, but only if you also agree to license know how from me and pay royalty for 30 years.  The royalty starts at 5%, but drops to 2.5% after 5 years if and when no valid or enforceable claims cover your product.</a:t>
            </a:r>
            <a:endParaRPr/>
          </a:p>
        </p:txBody>
      </p:sp>
      <p:sp>
        <p:nvSpPr>
          <p:cNvPr id="372" name="Google Shape;372;p26"/>
          <p:cNvSpPr txBox="1"/>
          <p:nvPr/>
        </p:nvSpPr>
        <p:spPr>
          <a:xfrm>
            <a:off x="1447800" y="4648200"/>
            <a:ext cx="7162800" cy="6413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know how but only if you agree to pay royalty for 30 years.  </a:t>
            </a:r>
            <a:endParaRPr/>
          </a:p>
        </p:txBody>
      </p:sp>
      <p:sp>
        <p:nvSpPr>
          <p:cNvPr id="373" name="Google Shape;373;p26"/>
          <p:cNvSpPr txBox="1"/>
          <p:nvPr/>
        </p:nvSpPr>
        <p:spPr>
          <a:xfrm>
            <a:off x="457200" y="16002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6</a:t>
            </a:r>
            <a:endParaRPr/>
          </a:p>
        </p:txBody>
      </p:sp>
      <p:sp>
        <p:nvSpPr>
          <p:cNvPr id="374" name="Google Shape;374;p26"/>
          <p:cNvSpPr txBox="1"/>
          <p:nvPr/>
        </p:nvSpPr>
        <p:spPr>
          <a:xfrm>
            <a:off x="457200" y="31242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7</a:t>
            </a:r>
            <a:endParaRPr/>
          </a:p>
        </p:txBody>
      </p:sp>
      <p:sp>
        <p:nvSpPr>
          <p:cNvPr id="375" name="Google Shape;375;p26"/>
          <p:cNvSpPr txBox="1"/>
          <p:nvPr/>
        </p:nvSpPr>
        <p:spPr>
          <a:xfrm>
            <a:off x="457200" y="48006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8</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2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381" name="Google Shape;381;p27"/>
          <p:cNvSpPr txBox="1"/>
          <p:nvPr/>
        </p:nvSpPr>
        <p:spPr>
          <a:xfrm>
            <a:off x="685800" y="609600"/>
            <a:ext cx="7467600" cy="461963"/>
          </a:xfrm>
          <a:prstGeom prst="rect">
            <a:avLst/>
          </a:prstGeom>
          <a:solidFill>
            <a:srgbClr val="CF481D"/>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Arial"/>
                <a:ea typeface="Arial"/>
                <a:cs typeface="Arial"/>
                <a:sym typeface="Arial"/>
              </a:rPr>
              <a:t>Testing what we know:</a:t>
            </a:r>
            <a:endParaRPr/>
          </a:p>
        </p:txBody>
      </p:sp>
      <p:sp>
        <p:nvSpPr>
          <p:cNvPr id="382" name="Google Shape;382;p27"/>
          <p:cNvSpPr txBox="1"/>
          <p:nvPr/>
        </p:nvSpPr>
        <p:spPr>
          <a:xfrm>
            <a:off x="1447800" y="1447800"/>
            <a:ext cx="7162800" cy="11906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unpatented cookie recipe for which I have been selling cookies at the State Fair for the last 30 years.  I share these recipes with you EXCLUSIVELY and you agree to pay me a royalty of 5% so long as you sell cookies based on the recipes.</a:t>
            </a:r>
            <a:endParaRPr/>
          </a:p>
        </p:txBody>
      </p:sp>
      <p:sp>
        <p:nvSpPr>
          <p:cNvPr id="383" name="Google Shape;383;p27"/>
          <p:cNvSpPr txBox="1"/>
          <p:nvPr/>
        </p:nvSpPr>
        <p:spPr>
          <a:xfrm>
            <a:off x="1447800" y="2895600"/>
            <a:ext cx="7162800" cy="14652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cookie recipe for which I have been selling cookies at the State Fair for the last 30 years.  My patents covering the recipes expired 20 years ago.  I share these recipes with you EXCLUSIVELY and you agree to pay me a royalty of 5% so long as you sell cookies based on the recipes.</a:t>
            </a:r>
            <a:endParaRPr/>
          </a:p>
        </p:txBody>
      </p:sp>
      <p:sp>
        <p:nvSpPr>
          <p:cNvPr id="384" name="Google Shape;384;p27"/>
          <p:cNvSpPr txBox="1"/>
          <p:nvPr/>
        </p:nvSpPr>
        <p:spPr>
          <a:xfrm>
            <a:off x="457200" y="16002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9</a:t>
            </a:r>
            <a:endParaRPr/>
          </a:p>
        </p:txBody>
      </p:sp>
      <p:sp>
        <p:nvSpPr>
          <p:cNvPr id="385" name="Google Shape;385;p27"/>
          <p:cNvSpPr txBox="1"/>
          <p:nvPr/>
        </p:nvSpPr>
        <p:spPr>
          <a:xfrm>
            <a:off x="457200" y="31242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10</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2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391" name="Google Shape;391;p28"/>
          <p:cNvSpPr txBox="1"/>
          <p:nvPr/>
        </p:nvSpPr>
        <p:spPr>
          <a:xfrm>
            <a:off x="685800" y="609600"/>
            <a:ext cx="7467600" cy="461963"/>
          </a:xfrm>
          <a:prstGeom prst="rect">
            <a:avLst/>
          </a:prstGeom>
          <a:solidFill>
            <a:srgbClr val="CF481D"/>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Arial"/>
                <a:ea typeface="Arial"/>
                <a:cs typeface="Arial"/>
                <a:sym typeface="Arial"/>
              </a:rPr>
              <a:t>Testing what we know:</a:t>
            </a:r>
            <a:endParaRPr/>
          </a:p>
        </p:txBody>
      </p:sp>
      <p:sp>
        <p:nvSpPr>
          <p:cNvPr id="392" name="Google Shape;392;p28"/>
          <p:cNvSpPr txBox="1"/>
          <p:nvPr/>
        </p:nvSpPr>
        <p:spPr>
          <a:xfrm>
            <a:off x="1447800" y="1143000"/>
            <a:ext cx="7162800" cy="915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patent rights AND PROPRIETARY DATA THAT WILL HELP YOUR PRODUCT DESIGN nonexclusively, and you agree to pay royalty for 25 years.  </a:t>
            </a:r>
            <a:endParaRPr/>
          </a:p>
        </p:txBody>
      </p:sp>
      <p:sp>
        <p:nvSpPr>
          <p:cNvPr id="393" name="Google Shape;393;p28"/>
          <p:cNvSpPr txBox="1"/>
          <p:nvPr/>
        </p:nvSpPr>
        <p:spPr>
          <a:xfrm>
            <a:off x="1447800" y="2209800"/>
            <a:ext cx="7162800" cy="9159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patent rights AND PROPRIETARY DATA THAT WILL HELP YOUR PRODUCT DESIGN nonexclusively, and you agree to pay royalty for as long as you sell the product.  </a:t>
            </a:r>
            <a:endParaRPr/>
          </a:p>
        </p:txBody>
      </p:sp>
      <p:sp>
        <p:nvSpPr>
          <p:cNvPr id="394" name="Google Shape;394;p28"/>
          <p:cNvSpPr txBox="1"/>
          <p:nvPr/>
        </p:nvSpPr>
        <p:spPr>
          <a:xfrm>
            <a:off x="1447800" y="3429000"/>
            <a:ext cx="7162800" cy="14652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patent rights AND PROPRIETARY DATA THAT WILL HELP YOUR PRODUCT DESIGN nonexclusively, and you agree to pay royalty for as long as you sell the product, but the royalty drops from 5% to 3% after five years so long as no valid, enforceable patent claims cover the product.  </a:t>
            </a:r>
            <a:endParaRPr/>
          </a:p>
        </p:txBody>
      </p:sp>
      <p:sp>
        <p:nvSpPr>
          <p:cNvPr id="395" name="Google Shape;395;p28"/>
          <p:cNvSpPr txBox="1"/>
          <p:nvPr/>
        </p:nvSpPr>
        <p:spPr>
          <a:xfrm>
            <a:off x="1524000" y="5105400"/>
            <a:ext cx="7162800" cy="119062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 license you my PROPRIETARY DATA THAT WILL HELP YOUR PRODUCT DESIGN nonexclusively, and you agree to pay royalty so long as you sell the product even though I have no patents covering the data or the product design.  </a:t>
            </a:r>
            <a:endParaRPr/>
          </a:p>
        </p:txBody>
      </p:sp>
      <p:sp>
        <p:nvSpPr>
          <p:cNvPr id="396" name="Google Shape;396;p28"/>
          <p:cNvSpPr txBox="1"/>
          <p:nvPr/>
        </p:nvSpPr>
        <p:spPr>
          <a:xfrm>
            <a:off x="457200" y="12954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11</a:t>
            </a:r>
            <a:endParaRPr/>
          </a:p>
        </p:txBody>
      </p:sp>
      <p:sp>
        <p:nvSpPr>
          <p:cNvPr id="397" name="Google Shape;397;p28"/>
          <p:cNvSpPr txBox="1"/>
          <p:nvPr/>
        </p:nvSpPr>
        <p:spPr>
          <a:xfrm>
            <a:off x="457200" y="23622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12</a:t>
            </a:r>
            <a:endParaRPr/>
          </a:p>
        </p:txBody>
      </p:sp>
      <p:sp>
        <p:nvSpPr>
          <p:cNvPr id="398" name="Google Shape;398;p28"/>
          <p:cNvSpPr txBox="1"/>
          <p:nvPr/>
        </p:nvSpPr>
        <p:spPr>
          <a:xfrm>
            <a:off x="457200" y="36576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13</a:t>
            </a:r>
            <a:endParaRPr/>
          </a:p>
        </p:txBody>
      </p:sp>
      <p:sp>
        <p:nvSpPr>
          <p:cNvPr id="399" name="Google Shape;399;p28"/>
          <p:cNvSpPr txBox="1"/>
          <p:nvPr/>
        </p:nvSpPr>
        <p:spPr>
          <a:xfrm>
            <a:off x="457200" y="5257800"/>
            <a:ext cx="6858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14</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2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405" name="Google Shape;405;p29"/>
          <p:cNvSpPr txBox="1"/>
          <p:nvPr/>
        </p:nvSpPr>
        <p:spPr>
          <a:xfrm>
            <a:off x="838200" y="457200"/>
            <a:ext cx="7162800" cy="4619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Arial"/>
                <a:ea typeface="Arial"/>
                <a:cs typeface="Arial"/>
                <a:sym typeface="Arial"/>
              </a:rPr>
              <a:t>Turbocharged NDA modification:</a:t>
            </a:r>
            <a:endParaRPr/>
          </a:p>
        </p:txBody>
      </p:sp>
      <p:sp>
        <p:nvSpPr>
          <p:cNvPr id="406" name="Google Shape;406;p29"/>
          <p:cNvSpPr txBox="1"/>
          <p:nvPr/>
        </p:nvSpPr>
        <p:spPr>
          <a:xfrm>
            <a:off x="838200" y="2362200"/>
            <a:ext cx="7315200" cy="2290763"/>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None/>
            </a:pPr>
            <a:r>
              <a:rPr b="0" i="0" lang="en-US" sz="1800" u="none" cap="none" strike="noStrike">
                <a:solidFill>
                  <a:schemeClr val="dk1"/>
                </a:solidFill>
                <a:latin typeface="Arial"/>
                <a:ea typeface="Arial"/>
                <a:cs typeface="Arial"/>
                <a:sym typeface="Arial"/>
              </a:rPr>
              <a:t>6.	Recipient may only use Disclosing Party’s Confidential Information for the LIMITED PURPOSE.</a:t>
            </a:r>
            <a:endParaRPr/>
          </a:p>
          <a:p>
            <a:pPr indent="-342900" lvl="0" marL="342900" marR="0" rtl="0" algn="l">
              <a:spcBef>
                <a:spcPts val="900"/>
              </a:spcBef>
              <a:spcAft>
                <a:spcPts val="0"/>
              </a:spcAft>
              <a:buClr>
                <a:schemeClr val="dk1"/>
              </a:buClr>
              <a:buSzPts val="1800"/>
              <a:buFont typeface="Arial"/>
              <a:buAutoNum type="arabicPeriod" startAt="7"/>
            </a:pPr>
            <a:r>
              <a:rPr b="0" i="0" lang="en-US" sz="1800" u="none" cap="none" strike="noStrike">
                <a:solidFill>
                  <a:schemeClr val="dk1"/>
                </a:solidFill>
                <a:latin typeface="Arial"/>
                <a:ea typeface="Arial"/>
                <a:cs typeface="Arial"/>
                <a:sym typeface="Arial"/>
              </a:rPr>
              <a:t>Recipient shall protect the confidentiality of Disclosing Party’s Confidential Information until December 31, 2015.</a:t>
            </a:r>
            <a:endParaRPr/>
          </a:p>
          <a:p>
            <a:pPr indent="-342900" lvl="0" marL="342900" marR="0" rtl="0" algn="l">
              <a:spcBef>
                <a:spcPts val="900"/>
              </a:spcBef>
              <a:spcAft>
                <a:spcPts val="0"/>
              </a:spcAft>
              <a:buClr>
                <a:schemeClr val="dk1"/>
              </a:buClr>
              <a:buSzPts val="1800"/>
              <a:buFont typeface="Arial"/>
              <a:buAutoNum type="arabicPeriod" startAt="7"/>
            </a:pPr>
            <a:r>
              <a:rPr b="0" i="0" lang="en-US" sz="1800" u="none" cap="none" strike="noStrike">
                <a:solidFill>
                  <a:schemeClr val="dk1"/>
                </a:solidFill>
                <a:latin typeface="Arial"/>
                <a:ea typeface="Arial"/>
                <a:cs typeface="Arial"/>
                <a:sym typeface="Arial"/>
              </a:rPr>
              <a:t>Recipient’s </a:t>
            </a:r>
            <a:r>
              <a:rPr b="1" i="0" lang="en-US" sz="1800" u="sng" cap="none" strike="noStrike">
                <a:solidFill>
                  <a:schemeClr val="dk1"/>
                </a:solidFill>
                <a:latin typeface="Arial"/>
                <a:ea typeface="Arial"/>
                <a:cs typeface="Arial"/>
                <a:sym typeface="Arial"/>
              </a:rPr>
              <a:t>obligations and restrictions hereunder</a:t>
            </a:r>
            <a:r>
              <a:rPr b="0" i="0" lang="en-US" sz="1800" u="none" cap="none" strike="noStrike">
                <a:solidFill>
                  <a:schemeClr val="dk1"/>
                </a:solidFill>
                <a:latin typeface="Arial"/>
                <a:ea typeface="Arial"/>
                <a:cs typeface="Arial"/>
                <a:sym typeface="Arial"/>
              </a:rPr>
              <a:t> shall not apply to any Confidential Information that Recipient can document by written documentation is in the PUBLIC DOMAIN.</a:t>
            </a:r>
            <a:endParaRPr/>
          </a:p>
        </p:txBody>
      </p:sp>
      <p:sp>
        <p:nvSpPr>
          <p:cNvPr id="407" name="Google Shape;407;p29"/>
          <p:cNvSpPr txBox="1"/>
          <p:nvPr/>
        </p:nvSpPr>
        <p:spPr>
          <a:xfrm>
            <a:off x="838200" y="1524000"/>
            <a:ext cx="2438400" cy="366713"/>
          </a:xfrm>
          <a:prstGeom prst="rect">
            <a:avLst/>
          </a:prstGeom>
          <a:solidFill>
            <a:srgbClr val="CF481D"/>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Original Approach:</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114" name="Google Shape;114;p3"/>
          <p:cNvSpPr txBox="1"/>
          <p:nvPr/>
        </p:nvSpPr>
        <p:spPr>
          <a:xfrm>
            <a:off x="2362200" y="1244600"/>
            <a:ext cx="4724400" cy="584200"/>
          </a:xfrm>
          <a:prstGeom prst="rect">
            <a:avLst/>
          </a:prstGeom>
          <a:solidFill>
            <a:srgbClr val="6633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3200" u="none" cap="none" strike="noStrike">
                <a:solidFill>
                  <a:schemeClr val="lt1"/>
                </a:solidFill>
                <a:latin typeface="Arial"/>
                <a:ea typeface="Arial"/>
                <a:cs typeface="Arial"/>
                <a:sym typeface="Arial"/>
              </a:rPr>
              <a:t>Plan of the day</a:t>
            </a:r>
            <a:endParaRPr/>
          </a:p>
        </p:txBody>
      </p:sp>
      <p:sp>
        <p:nvSpPr>
          <p:cNvPr id="115" name="Google Shape;115;p3"/>
          <p:cNvSpPr txBox="1"/>
          <p:nvPr/>
        </p:nvSpPr>
        <p:spPr>
          <a:xfrm>
            <a:off x="2362200" y="1981200"/>
            <a:ext cx="4724400" cy="2724150"/>
          </a:xfrm>
          <a:prstGeom prst="rect">
            <a:avLst/>
          </a:prstGeom>
          <a:solidFill>
            <a:srgbClr val="808000"/>
          </a:solid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Brulotte and Aronson</a:t>
            </a:r>
            <a:endParaRPr/>
          </a:p>
          <a:p>
            <a:pPr indent="-457200" lvl="0" marL="457200" marR="0" rtl="0" algn="l">
              <a:spcBef>
                <a:spcPts val="90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Modern cases that extend Aronson in surprising ways</a:t>
            </a:r>
            <a:endParaRPr/>
          </a:p>
          <a:p>
            <a:pPr indent="-457200" lvl="0" marL="457200" marR="0" rtl="0" algn="l">
              <a:spcBef>
                <a:spcPts val="90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Contract provisions</a:t>
            </a:r>
            <a:endParaRPr/>
          </a:p>
          <a:p>
            <a:pPr indent="-457200" lvl="0" marL="457200" marR="0" rtl="0" algn="l">
              <a:spcBef>
                <a:spcPts val="90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Potent application to NDA’s</a:t>
            </a:r>
            <a:endParaRPr/>
          </a:p>
          <a:p>
            <a:pPr indent="-457200" lvl="0" marL="457200" marR="0" rtl="0" algn="l">
              <a:spcBef>
                <a:spcPts val="90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Observations and drafting guidelines</a:t>
            </a:r>
            <a:endParaRPr/>
          </a:p>
          <a:p>
            <a:pPr indent="-342900" lvl="0" marL="457200" marR="0" rtl="0" algn="l">
              <a:spcBef>
                <a:spcPts val="900"/>
              </a:spcBef>
              <a:spcAft>
                <a:spcPts val="0"/>
              </a:spcAft>
              <a:buClr>
                <a:schemeClr val="dk1"/>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16" name="Google Shape;116;p3"/>
          <p:cNvSpPr/>
          <p:nvPr/>
        </p:nvSpPr>
        <p:spPr>
          <a:xfrm>
            <a:off x="2362200" y="1828800"/>
            <a:ext cx="4724400" cy="152400"/>
          </a:xfrm>
          <a:prstGeom prst="rect">
            <a:avLst/>
          </a:prstGeom>
          <a:solidFill>
            <a:srgbClr val="CF481D"/>
          </a:solidFill>
          <a:ln cap="flat" cmpd="sng" w="9525">
            <a:solidFill>
              <a:srgbClr val="FF6600"/>
            </a:solidFill>
            <a:prstDash val="solid"/>
            <a:miter lim="800000"/>
            <a:headEnd len="sm" w="sm" type="none"/>
            <a:tailEnd len="sm" w="sm" type="none"/>
          </a:ln>
          <a:effectLst>
            <a:outerShdw blurRad="40000" rotWithShape="0" dir="5400000" dist="23000">
              <a:srgbClr val="80808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1" name="Shape 411"/>
        <p:cNvGrpSpPr/>
        <p:nvPr/>
      </p:nvGrpSpPr>
      <p:grpSpPr>
        <a:xfrm>
          <a:off x="0" y="0"/>
          <a:ext cx="0" cy="0"/>
          <a:chOff x="0" y="0"/>
          <a:chExt cx="0" cy="0"/>
        </a:xfrm>
      </p:grpSpPr>
      <p:sp>
        <p:nvSpPr>
          <p:cNvPr id="412" name="Google Shape;412;p3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413" name="Google Shape;413;p30"/>
          <p:cNvSpPr txBox="1"/>
          <p:nvPr/>
        </p:nvSpPr>
        <p:spPr>
          <a:xfrm>
            <a:off x="838200" y="609600"/>
            <a:ext cx="7162800" cy="4619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Arial"/>
                <a:ea typeface="Arial"/>
                <a:cs typeface="Arial"/>
                <a:sym typeface="Arial"/>
              </a:rPr>
              <a:t>Turbocharged NDA modification:</a:t>
            </a:r>
            <a:endParaRPr/>
          </a:p>
        </p:txBody>
      </p:sp>
      <p:sp>
        <p:nvSpPr>
          <p:cNvPr id="414" name="Google Shape;414;p30"/>
          <p:cNvSpPr txBox="1"/>
          <p:nvPr/>
        </p:nvSpPr>
        <p:spPr>
          <a:xfrm>
            <a:off x="838200" y="2205038"/>
            <a:ext cx="7315200" cy="2290762"/>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None/>
            </a:pPr>
            <a:r>
              <a:rPr b="0" i="0" lang="en-US" sz="1800" u="none" cap="none" strike="noStrike">
                <a:solidFill>
                  <a:schemeClr val="dk1"/>
                </a:solidFill>
                <a:latin typeface="Arial"/>
                <a:ea typeface="Arial"/>
                <a:cs typeface="Arial"/>
                <a:sym typeface="Arial"/>
              </a:rPr>
              <a:t>6.	Recipient may only use Disclosing Party’s Confidential Information for the LIMITED PURPOSE.</a:t>
            </a:r>
            <a:endParaRPr/>
          </a:p>
          <a:p>
            <a:pPr indent="-342900" lvl="0" marL="342900" marR="0" rtl="0" algn="l">
              <a:spcBef>
                <a:spcPts val="900"/>
              </a:spcBef>
              <a:spcAft>
                <a:spcPts val="0"/>
              </a:spcAft>
              <a:buClr>
                <a:schemeClr val="dk1"/>
              </a:buClr>
              <a:buSzPts val="1800"/>
              <a:buFont typeface="Arial"/>
              <a:buAutoNum type="arabicPeriod" startAt="7"/>
            </a:pPr>
            <a:r>
              <a:rPr b="0" i="0" lang="en-US" sz="1800" u="none" cap="none" strike="noStrike">
                <a:solidFill>
                  <a:schemeClr val="dk1"/>
                </a:solidFill>
                <a:latin typeface="Arial"/>
                <a:ea typeface="Arial"/>
                <a:cs typeface="Arial"/>
                <a:sym typeface="Arial"/>
              </a:rPr>
              <a:t>Recipient shall protect the confidentiality of Disclosing Party’s Confidential Information until December 31, 2015.</a:t>
            </a:r>
            <a:endParaRPr/>
          </a:p>
          <a:p>
            <a:pPr indent="-342900" lvl="0" marL="342900" marR="0" rtl="0" algn="l">
              <a:spcBef>
                <a:spcPts val="900"/>
              </a:spcBef>
              <a:spcAft>
                <a:spcPts val="0"/>
              </a:spcAft>
              <a:buClr>
                <a:schemeClr val="dk1"/>
              </a:buClr>
              <a:buSzPts val="1800"/>
              <a:buFont typeface="Arial"/>
              <a:buAutoNum type="arabicPeriod" startAt="7"/>
            </a:pPr>
            <a:r>
              <a:rPr b="0" i="0" lang="en-US" sz="1800" u="none" cap="none" strike="noStrike">
                <a:solidFill>
                  <a:schemeClr val="dk1"/>
                </a:solidFill>
                <a:latin typeface="Arial"/>
                <a:ea typeface="Arial"/>
                <a:cs typeface="Arial"/>
                <a:sym typeface="Arial"/>
              </a:rPr>
              <a:t>Recipient’s </a:t>
            </a:r>
            <a:r>
              <a:rPr b="1" i="0" lang="en-US" sz="1800" u="sng" cap="none" strike="noStrike">
                <a:solidFill>
                  <a:schemeClr val="dk1"/>
                </a:solidFill>
                <a:latin typeface="Arial"/>
                <a:ea typeface="Arial"/>
                <a:cs typeface="Arial"/>
                <a:sym typeface="Arial"/>
              </a:rPr>
              <a:t>obligations under Paragraph 7</a:t>
            </a:r>
            <a:r>
              <a:rPr b="0" i="0" lang="en-US" sz="1800" u="none" cap="none" strike="noStrike">
                <a:solidFill>
                  <a:schemeClr val="dk1"/>
                </a:solidFill>
                <a:latin typeface="Arial"/>
                <a:ea typeface="Arial"/>
                <a:cs typeface="Arial"/>
                <a:sym typeface="Arial"/>
              </a:rPr>
              <a:t> shall not apply to any information that Recipient can document by written documentation is in the PUBLIC DOMAIN.</a:t>
            </a:r>
            <a:endParaRPr/>
          </a:p>
        </p:txBody>
      </p:sp>
      <p:sp>
        <p:nvSpPr>
          <p:cNvPr id="415" name="Google Shape;415;p30"/>
          <p:cNvSpPr txBox="1"/>
          <p:nvPr/>
        </p:nvSpPr>
        <p:spPr>
          <a:xfrm>
            <a:off x="838200" y="1366838"/>
            <a:ext cx="2438400" cy="366712"/>
          </a:xfrm>
          <a:prstGeom prst="rect">
            <a:avLst/>
          </a:prstGeom>
          <a:solidFill>
            <a:srgbClr val="CF481D"/>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After Kaganization:</a:t>
            </a:r>
            <a:endParaRPr/>
          </a:p>
        </p:txBody>
      </p:sp>
      <p:sp>
        <p:nvSpPr>
          <p:cNvPr id="416" name="Google Shape;416;p30"/>
          <p:cNvSpPr txBox="1"/>
          <p:nvPr/>
        </p:nvSpPr>
        <p:spPr>
          <a:xfrm>
            <a:off x="1752600" y="5105400"/>
            <a:ext cx="5105400" cy="641350"/>
          </a:xfrm>
          <a:prstGeom prst="rect">
            <a:avLst/>
          </a:prstGeom>
          <a:solidFill>
            <a:srgbClr val="CF481D"/>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Aronson and its progeny say that the use restrictions can apply forever.</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sp>
        <p:nvSpPr>
          <p:cNvPr id="421" name="Google Shape;421;p3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422" name="Google Shape;422;p31"/>
          <p:cNvSpPr txBox="1"/>
          <p:nvPr/>
        </p:nvSpPr>
        <p:spPr>
          <a:xfrm>
            <a:off x="533400" y="685800"/>
            <a:ext cx="7239000" cy="4619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Arial"/>
                <a:ea typeface="Arial"/>
                <a:cs typeface="Arial"/>
                <a:sym typeface="Arial"/>
              </a:rPr>
              <a:t>Drafting suggestions:</a:t>
            </a:r>
            <a:endParaRPr/>
          </a:p>
        </p:txBody>
      </p:sp>
      <p:sp>
        <p:nvSpPr>
          <p:cNvPr id="423" name="Google Shape;423;p31"/>
          <p:cNvSpPr txBox="1"/>
          <p:nvPr/>
        </p:nvSpPr>
        <p:spPr>
          <a:xfrm>
            <a:off x="1905000" y="1676400"/>
            <a:ext cx="5867400" cy="6413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Expressly address the duration of royalty stream.  Don’t leave for implication.</a:t>
            </a:r>
            <a:endParaRPr/>
          </a:p>
        </p:txBody>
      </p:sp>
      <p:sp>
        <p:nvSpPr>
          <p:cNvPr id="424" name="Google Shape;424;p31"/>
          <p:cNvSpPr txBox="1"/>
          <p:nvPr/>
        </p:nvSpPr>
        <p:spPr>
          <a:xfrm>
            <a:off x="3352800" y="2895600"/>
            <a:ext cx="4419600" cy="14779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If know how becomes fully paid up after some period, say so.</a:t>
            </a:r>
            <a:endParaRPr/>
          </a:p>
          <a:p>
            <a:pPr indent="0" lvl="0" marL="0" marR="0" rtl="0" algn="l">
              <a:spcBef>
                <a:spcPts val="900"/>
              </a:spcBef>
              <a:spcAft>
                <a:spcPts val="0"/>
              </a:spcAft>
              <a:buNone/>
            </a:pPr>
            <a:r>
              <a:t/>
            </a:r>
            <a:endParaRPr b="0" i="0" sz="1800" u="none" cap="none" strike="noStrike">
              <a:solidFill>
                <a:schemeClr val="dk1"/>
              </a:solidFill>
              <a:latin typeface="Arial"/>
              <a:ea typeface="Arial"/>
              <a:cs typeface="Arial"/>
              <a:sym typeface="Arial"/>
            </a:endParaRPr>
          </a:p>
          <a:p>
            <a:pPr indent="0" lvl="0" marL="0" marR="0" rtl="0" algn="l">
              <a:spcBef>
                <a:spcPts val="900"/>
              </a:spcBef>
              <a:spcAft>
                <a:spcPts val="0"/>
              </a:spcAft>
              <a:buNone/>
            </a:pPr>
            <a:r>
              <a:rPr b="0" i="0" lang="en-US" sz="1800" u="none" cap="none" strike="noStrike">
                <a:solidFill>
                  <a:schemeClr val="dk1"/>
                </a:solidFill>
                <a:latin typeface="Arial"/>
                <a:ea typeface="Arial"/>
                <a:cs typeface="Arial"/>
                <a:sym typeface="Arial"/>
              </a:rPr>
              <a:t>Separate grants and royalties</a:t>
            </a:r>
            <a:endParaRPr/>
          </a:p>
        </p:txBody>
      </p:sp>
      <p:sp>
        <p:nvSpPr>
          <p:cNvPr id="425" name="Google Shape;425;p31"/>
          <p:cNvSpPr txBox="1"/>
          <p:nvPr/>
        </p:nvSpPr>
        <p:spPr>
          <a:xfrm>
            <a:off x="914400" y="1752600"/>
            <a:ext cx="7620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rgbClr val="E6EB74"/>
                </a:solidFill>
                <a:latin typeface="Arial"/>
                <a:ea typeface="Arial"/>
                <a:cs typeface="Arial"/>
                <a:sym typeface="Arial"/>
              </a:rPr>
              <a:t>A</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3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431" name="Google Shape;431;p32"/>
          <p:cNvSpPr txBox="1"/>
          <p:nvPr/>
        </p:nvSpPr>
        <p:spPr>
          <a:xfrm>
            <a:off x="533400" y="685800"/>
            <a:ext cx="7239000" cy="4619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Arial"/>
                <a:ea typeface="Arial"/>
                <a:cs typeface="Arial"/>
                <a:sym typeface="Arial"/>
              </a:rPr>
              <a:t>Drafting suggestions:</a:t>
            </a:r>
            <a:endParaRPr/>
          </a:p>
        </p:txBody>
      </p:sp>
      <p:sp>
        <p:nvSpPr>
          <p:cNvPr id="432" name="Google Shape;432;p32"/>
          <p:cNvSpPr txBox="1"/>
          <p:nvPr/>
        </p:nvSpPr>
        <p:spPr>
          <a:xfrm>
            <a:off x="2133600" y="2133600"/>
            <a:ext cx="5638800" cy="6413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Royalty amount recognizes when patents are applicable v. no longer at play.</a:t>
            </a:r>
            <a:endParaRPr/>
          </a:p>
        </p:txBody>
      </p:sp>
      <p:sp>
        <p:nvSpPr>
          <p:cNvPr id="433" name="Google Shape;433;p32"/>
          <p:cNvSpPr txBox="1"/>
          <p:nvPr/>
        </p:nvSpPr>
        <p:spPr>
          <a:xfrm>
            <a:off x="914400" y="2220913"/>
            <a:ext cx="762000" cy="369887"/>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rgbClr val="E6EB74"/>
                </a:solidFill>
                <a:latin typeface="Arial"/>
                <a:ea typeface="Arial"/>
                <a:cs typeface="Arial"/>
                <a:sym typeface="Arial"/>
              </a:rPr>
              <a:t>B</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p3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439" name="Google Shape;439;p33"/>
          <p:cNvSpPr txBox="1"/>
          <p:nvPr/>
        </p:nvSpPr>
        <p:spPr>
          <a:xfrm>
            <a:off x="533400" y="685800"/>
            <a:ext cx="7239000" cy="4619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Arial"/>
                <a:ea typeface="Arial"/>
                <a:cs typeface="Arial"/>
                <a:sym typeface="Arial"/>
              </a:rPr>
              <a:t>Drafting suggestions:</a:t>
            </a:r>
            <a:endParaRPr/>
          </a:p>
        </p:txBody>
      </p:sp>
      <p:sp>
        <p:nvSpPr>
          <p:cNvPr id="440" name="Google Shape;440;p33"/>
          <p:cNvSpPr txBox="1"/>
          <p:nvPr/>
        </p:nvSpPr>
        <p:spPr>
          <a:xfrm>
            <a:off x="1828800" y="1676400"/>
            <a:ext cx="5943600" cy="12001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Recognize that a wide range of “other” consideration can support a royalty stream that extends beyond the patent lifetime as well as beyond the lifetime of the other IP that might be licensed at the outset.</a:t>
            </a:r>
            <a:endParaRPr/>
          </a:p>
        </p:txBody>
      </p:sp>
      <p:sp>
        <p:nvSpPr>
          <p:cNvPr id="441" name="Google Shape;441;p33"/>
          <p:cNvSpPr txBox="1"/>
          <p:nvPr/>
        </p:nvSpPr>
        <p:spPr>
          <a:xfrm>
            <a:off x="914400" y="1763713"/>
            <a:ext cx="762000" cy="369887"/>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rgbClr val="E6EB74"/>
                </a:solidFill>
                <a:latin typeface="Arial"/>
                <a:ea typeface="Arial"/>
                <a:cs typeface="Arial"/>
                <a:sym typeface="Arial"/>
              </a:rPr>
              <a:t>C</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5" name="Shape 445"/>
        <p:cNvGrpSpPr/>
        <p:nvPr/>
      </p:nvGrpSpPr>
      <p:grpSpPr>
        <a:xfrm>
          <a:off x="0" y="0"/>
          <a:ext cx="0" cy="0"/>
          <a:chOff x="0" y="0"/>
          <a:chExt cx="0" cy="0"/>
        </a:xfrm>
      </p:grpSpPr>
      <p:sp>
        <p:nvSpPr>
          <p:cNvPr id="446" name="Google Shape;446;p3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447" name="Google Shape;447;p34"/>
          <p:cNvSpPr txBox="1"/>
          <p:nvPr/>
        </p:nvSpPr>
        <p:spPr>
          <a:xfrm>
            <a:off x="914400" y="685800"/>
            <a:ext cx="7239000" cy="4619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Arial"/>
                <a:ea typeface="Arial"/>
                <a:cs typeface="Arial"/>
                <a:sym typeface="Arial"/>
              </a:rPr>
              <a:t>Drafting suggestions:</a:t>
            </a:r>
            <a:endParaRPr/>
          </a:p>
        </p:txBody>
      </p:sp>
      <p:sp>
        <p:nvSpPr>
          <p:cNvPr id="448" name="Google Shape;448;p34"/>
          <p:cNvSpPr txBox="1"/>
          <p:nvPr/>
        </p:nvSpPr>
        <p:spPr>
          <a:xfrm>
            <a:off x="1828800" y="3168650"/>
            <a:ext cx="5943600" cy="6413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Recognize that some IP is used to DEVELOP products and other IP is actually protecting product features.</a:t>
            </a:r>
            <a:endParaRPr/>
          </a:p>
        </p:txBody>
      </p:sp>
      <p:sp>
        <p:nvSpPr>
          <p:cNvPr id="449" name="Google Shape;449;p34"/>
          <p:cNvSpPr txBox="1"/>
          <p:nvPr/>
        </p:nvSpPr>
        <p:spPr>
          <a:xfrm>
            <a:off x="4114800" y="1720850"/>
            <a:ext cx="3048000" cy="641350"/>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E6EB74"/>
                </a:solidFill>
                <a:latin typeface="Arial"/>
                <a:ea typeface="Arial"/>
                <a:cs typeface="Arial"/>
                <a:sym typeface="Arial"/>
              </a:rPr>
              <a:t>Used up front, but thereafter its role ends.</a:t>
            </a:r>
            <a:endParaRPr/>
          </a:p>
        </p:txBody>
      </p:sp>
      <p:cxnSp>
        <p:nvCxnSpPr>
          <p:cNvPr id="450" name="Google Shape;450;p34"/>
          <p:cNvCxnSpPr/>
          <p:nvPr/>
        </p:nvCxnSpPr>
        <p:spPr>
          <a:xfrm flipH="1">
            <a:off x="4419600" y="2482850"/>
            <a:ext cx="457200" cy="685800"/>
          </a:xfrm>
          <a:prstGeom prst="straightConnector1">
            <a:avLst/>
          </a:prstGeom>
          <a:noFill/>
          <a:ln cap="flat" cmpd="sng" w="9525">
            <a:solidFill>
              <a:schemeClr val="dk1"/>
            </a:solidFill>
            <a:prstDash val="solid"/>
            <a:round/>
            <a:headEnd len="med" w="med" type="none"/>
            <a:tailEnd len="med" w="med" type="triangle"/>
          </a:ln>
        </p:spPr>
      </p:cxnSp>
      <p:sp>
        <p:nvSpPr>
          <p:cNvPr id="451" name="Google Shape;451;p34"/>
          <p:cNvSpPr txBox="1"/>
          <p:nvPr/>
        </p:nvSpPr>
        <p:spPr>
          <a:xfrm>
            <a:off x="4267200" y="4845050"/>
            <a:ext cx="3048000" cy="641350"/>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E6EB74"/>
                </a:solidFill>
                <a:latin typeface="Arial"/>
                <a:ea typeface="Arial"/>
                <a:cs typeface="Arial"/>
                <a:sym typeface="Arial"/>
              </a:rPr>
              <a:t>Fully disclosed by product sales.</a:t>
            </a:r>
            <a:endParaRPr/>
          </a:p>
        </p:txBody>
      </p:sp>
      <p:cxnSp>
        <p:nvCxnSpPr>
          <p:cNvPr id="452" name="Google Shape;452;p34"/>
          <p:cNvCxnSpPr/>
          <p:nvPr/>
        </p:nvCxnSpPr>
        <p:spPr>
          <a:xfrm rot="10800000">
            <a:off x="3429000" y="3778250"/>
            <a:ext cx="1600200" cy="1066800"/>
          </a:xfrm>
          <a:prstGeom prst="straightConnector1">
            <a:avLst/>
          </a:prstGeom>
          <a:noFill/>
          <a:ln cap="flat" cmpd="sng" w="9525">
            <a:solidFill>
              <a:schemeClr val="dk1"/>
            </a:solidFill>
            <a:prstDash val="solid"/>
            <a:round/>
            <a:headEnd len="med" w="med" type="none"/>
            <a:tailEnd len="med" w="med" type="triangle"/>
          </a:ln>
        </p:spPr>
      </p:cxnSp>
      <p:sp>
        <p:nvSpPr>
          <p:cNvPr id="453" name="Google Shape;453;p34"/>
          <p:cNvSpPr txBox="1"/>
          <p:nvPr/>
        </p:nvSpPr>
        <p:spPr>
          <a:xfrm>
            <a:off x="5181600" y="2406650"/>
            <a:ext cx="3048000" cy="641350"/>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E6EB74"/>
                </a:solidFill>
                <a:latin typeface="Arial"/>
                <a:ea typeface="Arial"/>
                <a:cs typeface="Arial"/>
                <a:sym typeface="Arial"/>
              </a:rPr>
              <a:t>Not disclosed by product sales</a:t>
            </a:r>
            <a:endParaRPr/>
          </a:p>
        </p:txBody>
      </p:sp>
      <p:cxnSp>
        <p:nvCxnSpPr>
          <p:cNvPr id="454" name="Google Shape;454;p34"/>
          <p:cNvCxnSpPr/>
          <p:nvPr/>
        </p:nvCxnSpPr>
        <p:spPr>
          <a:xfrm flipH="1">
            <a:off x="4648200" y="2787650"/>
            <a:ext cx="533400" cy="381000"/>
          </a:xfrm>
          <a:prstGeom prst="straightConnector1">
            <a:avLst/>
          </a:prstGeom>
          <a:noFill/>
          <a:ln cap="flat" cmpd="sng" w="9525">
            <a:solidFill>
              <a:schemeClr val="dk1"/>
            </a:solidFill>
            <a:prstDash val="solid"/>
            <a:round/>
            <a:headEnd len="med" w="med" type="none"/>
            <a:tailEnd len="med" w="med" type="triangle"/>
          </a:ln>
        </p:spPr>
      </p:cxnSp>
      <p:sp>
        <p:nvSpPr>
          <p:cNvPr id="455" name="Google Shape;455;p34"/>
          <p:cNvSpPr txBox="1"/>
          <p:nvPr/>
        </p:nvSpPr>
        <p:spPr>
          <a:xfrm>
            <a:off x="914400" y="3287713"/>
            <a:ext cx="762000" cy="369887"/>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rgbClr val="E6EB74"/>
                </a:solidFill>
                <a:latin typeface="Arial"/>
                <a:ea typeface="Arial"/>
                <a:cs typeface="Arial"/>
                <a:sym typeface="Arial"/>
              </a:rPr>
              <a:t>D</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9" name="Shape 459"/>
        <p:cNvGrpSpPr/>
        <p:nvPr/>
      </p:nvGrpSpPr>
      <p:grpSpPr>
        <a:xfrm>
          <a:off x="0" y="0"/>
          <a:ext cx="0" cy="0"/>
          <a:chOff x="0" y="0"/>
          <a:chExt cx="0" cy="0"/>
        </a:xfrm>
      </p:grpSpPr>
      <p:sp>
        <p:nvSpPr>
          <p:cNvPr id="460" name="Google Shape;460;p3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461" name="Google Shape;461;p35"/>
          <p:cNvSpPr txBox="1"/>
          <p:nvPr/>
        </p:nvSpPr>
        <p:spPr>
          <a:xfrm>
            <a:off x="533400" y="685800"/>
            <a:ext cx="7239000" cy="4619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Arial"/>
                <a:ea typeface="Arial"/>
                <a:cs typeface="Arial"/>
                <a:sym typeface="Arial"/>
              </a:rPr>
              <a:t>Drafting suggestions:</a:t>
            </a:r>
            <a:endParaRPr/>
          </a:p>
        </p:txBody>
      </p:sp>
      <p:sp>
        <p:nvSpPr>
          <p:cNvPr id="462" name="Google Shape;462;p35"/>
          <p:cNvSpPr txBox="1"/>
          <p:nvPr/>
        </p:nvSpPr>
        <p:spPr>
          <a:xfrm>
            <a:off x="1828800" y="1676400"/>
            <a:ext cx="5943600" cy="6461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Licensed Know How means . . . whether or not patentable . . .</a:t>
            </a:r>
            <a:endParaRPr/>
          </a:p>
        </p:txBody>
      </p:sp>
      <p:sp>
        <p:nvSpPr>
          <p:cNvPr id="463" name="Google Shape;463;p35"/>
          <p:cNvSpPr txBox="1"/>
          <p:nvPr/>
        </p:nvSpPr>
        <p:spPr>
          <a:xfrm>
            <a:off x="1295400" y="3124200"/>
            <a:ext cx="3276600" cy="366713"/>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E6EB74"/>
                </a:solidFill>
                <a:latin typeface="Arial"/>
                <a:ea typeface="Arial"/>
                <a:cs typeface="Arial"/>
                <a:sym typeface="Arial"/>
              </a:rPr>
              <a:t>Favored by Aronson doctrine</a:t>
            </a:r>
            <a:endParaRPr/>
          </a:p>
        </p:txBody>
      </p:sp>
      <p:cxnSp>
        <p:nvCxnSpPr>
          <p:cNvPr id="464" name="Google Shape;464;p35"/>
          <p:cNvCxnSpPr/>
          <p:nvPr/>
        </p:nvCxnSpPr>
        <p:spPr>
          <a:xfrm flipH="1" rot="10800000">
            <a:off x="3352800" y="2057400"/>
            <a:ext cx="762000" cy="1143000"/>
          </a:xfrm>
          <a:prstGeom prst="straightConnector1">
            <a:avLst/>
          </a:prstGeom>
          <a:noFill/>
          <a:ln cap="flat" cmpd="sng" w="9525">
            <a:solidFill>
              <a:schemeClr val="dk1"/>
            </a:solidFill>
            <a:prstDash val="solid"/>
            <a:round/>
            <a:headEnd len="med" w="med" type="none"/>
            <a:tailEnd len="med" w="med" type="triangle"/>
          </a:ln>
        </p:spPr>
      </p:cxnSp>
      <p:sp>
        <p:nvSpPr>
          <p:cNvPr id="465" name="Google Shape;465;p35"/>
          <p:cNvSpPr txBox="1"/>
          <p:nvPr/>
        </p:nvSpPr>
        <p:spPr>
          <a:xfrm>
            <a:off x="914400" y="1752600"/>
            <a:ext cx="7620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rgbClr val="E6EB74"/>
                </a:solidFill>
                <a:latin typeface="Arial"/>
                <a:ea typeface="Arial"/>
                <a:cs typeface="Arial"/>
                <a:sym typeface="Arial"/>
              </a:rPr>
              <a:t>E</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3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471" name="Google Shape;471;p36"/>
          <p:cNvSpPr txBox="1"/>
          <p:nvPr/>
        </p:nvSpPr>
        <p:spPr>
          <a:xfrm>
            <a:off x="533400" y="685800"/>
            <a:ext cx="7239000" cy="4619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Arial"/>
                <a:ea typeface="Arial"/>
                <a:cs typeface="Arial"/>
                <a:sym typeface="Arial"/>
              </a:rPr>
              <a:t>Drafting suggestions:</a:t>
            </a:r>
            <a:endParaRPr/>
          </a:p>
        </p:txBody>
      </p:sp>
      <p:sp>
        <p:nvSpPr>
          <p:cNvPr id="472" name="Google Shape;472;p36"/>
          <p:cNvSpPr txBox="1"/>
          <p:nvPr/>
        </p:nvSpPr>
        <p:spPr>
          <a:xfrm>
            <a:off x="1828800" y="1676400"/>
            <a:ext cx="5943600" cy="6413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Arial"/>
                <a:ea typeface="Arial"/>
                <a:cs typeface="Arial"/>
                <a:sym typeface="Arial"/>
              </a:rPr>
              <a:t>Expressly address post agreement rights to keep using (or restrictions on using) IP or to keep selling products</a:t>
            </a:r>
            <a:endParaRPr/>
          </a:p>
        </p:txBody>
      </p:sp>
      <p:sp>
        <p:nvSpPr>
          <p:cNvPr id="473" name="Google Shape;473;p36"/>
          <p:cNvSpPr txBox="1"/>
          <p:nvPr/>
        </p:nvSpPr>
        <p:spPr>
          <a:xfrm>
            <a:off x="914400" y="1752600"/>
            <a:ext cx="762000" cy="369888"/>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rgbClr val="E6EB74"/>
                </a:solidFill>
                <a:latin typeface="Arial"/>
                <a:ea typeface="Arial"/>
                <a:cs typeface="Arial"/>
                <a:sym typeface="Arial"/>
              </a:rPr>
              <a:t>F</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3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479" name="Google Shape;479;p37"/>
          <p:cNvSpPr txBox="1"/>
          <p:nvPr/>
        </p:nvSpPr>
        <p:spPr>
          <a:xfrm>
            <a:off x="2362200" y="1244600"/>
            <a:ext cx="4724400" cy="584200"/>
          </a:xfrm>
          <a:prstGeom prst="rect">
            <a:avLst/>
          </a:prstGeom>
          <a:solidFill>
            <a:srgbClr val="6633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3200" u="none" cap="none" strike="noStrike">
                <a:solidFill>
                  <a:schemeClr val="lt1"/>
                </a:solidFill>
                <a:latin typeface="Arial"/>
                <a:ea typeface="Arial"/>
                <a:cs typeface="Arial"/>
                <a:sym typeface="Arial"/>
              </a:rPr>
              <a:t>Plan of the day</a:t>
            </a:r>
            <a:endParaRPr/>
          </a:p>
        </p:txBody>
      </p:sp>
      <p:sp>
        <p:nvSpPr>
          <p:cNvPr id="480" name="Google Shape;480;p37"/>
          <p:cNvSpPr txBox="1"/>
          <p:nvPr/>
        </p:nvSpPr>
        <p:spPr>
          <a:xfrm>
            <a:off x="2362200" y="1981200"/>
            <a:ext cx="4724400" cy="2724150"/>
          </a:xfrm>
          <a:prstGeom prst="rect">
            <a:avLst/>
          </a:prstGeom>
          <a:solidFill>
            <a:srgbClr val="808000"/>
          </a:solid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Brulotte and Aronson</a:t>
            </a:r>
            <a:endParaRPr/>
          </a:p>
          <a:p>
            <a:pPr indent="-457200" lvl="0" marL="457200" marR="0" rtl="0" algn="l">
              <a:spcBef>
                <a:spcPts val="90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Modern cases that extend Aronson in surprising ways</a:t>
            </a:r>
            <a:endParaRPr/>
          </a:p>
          <a:p>
            <a:pPr indent="-457200" lvl="0" marL="457200" marR="0" rtl="0" algn="l">
              <a:spcBef>
                <a:spcPts val="90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Contract provisions</a:t>
            </a:r>
            <a:endParaRPr/>
          </a:p>
          <a:p>
            <a:pPr indent="-457200" lvl="0" marL="457200" marR="0" rtl="0" algn="l">
              <a:spcBef>
                <a:spcPts val="90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Potent application to NDA’s</a:t>
            </a:r>
            <a:endParaRPr/>
          </a:p>
          <a:p>
            <a:pPr indent="-457200" lvl="0" marL="457200" marR="0" rtl="0" algn="l">
              <a:spcBef>
                <a:spcPts val="90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Observations and drafting guidelines</a:t>
            </a:r>
            <a:endParaRPr/>
          </a:p>
          <a:p>
            <a:pPr indent="-342900" lvl="0" marL="457200" marR="0" rtl="0" algn="l">
              <a:spcBef>
                <a:spcPts val="900"/>
              </a:spcBef>
              <a:spcAft>
                <a:spcPts val="0"/>
              </a:spcAft>
              <a:buClr>
                <a:schemeClr val="dk1"/>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481" name="Google Shape;481;p37"/>
          <p:cNvSpPr/>
          <p:nvPr/>
        </p:nvSpPr>
        <p:spPr>
          <a:xfrm>
            <a:off x="2362200" y="1828800"/>
            <a:ext cx="4724400" cy="152400"/>
          </a:xfrm>
          <a:prstGeom prst="rect">
            <a:avLst/>
          </a:prstGeom>
          <a:solidFill>
            <a:srgbClr val="CF481D"/>
          </a:solidFill>
          <a:ln cap="flat" cmpd="sng" w="9525">
            <a:solidFill>
              <a:srgbClr val="FF6600"/>
            </a:solidFill>
            <a:prstDash val="solid"/>
            <a:miter lim="800000"/>
            <a:headEnd len="sm" w="sm" type="none"/>
            <a:tailEnd len="sm" w="sm" type="none"/>
          </a:ln>
          <a:effectLst>
            <a:outerShdw blurRad="40000" rotWithShape="0" dir="5400000" dist="23000">
              <a:srgbClr val="80808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nvGrpSpPr>
          <p:cNvPr id="482" name="Google Shape;482;p37"/>
          <p:cNvGrpSpPr/>
          <p:nvPr/>
        </p:nvGrpSpPr>
        <p:grpSpPr>
          <a:xfrm>
            <a:off x="2438400" y="1828800"/>
            <a:ext cx="533400" cy="457200"/>
            <a:chOff x="1143000" y="1828800"/>
            <a:chExt cx="533400" cy="457200"/>
          </a:xfrm>
        </p:grpSpPr>
        <p:cxnSp>
          <p:nvCxnSpPr>
            <p:cNvPr id="483" name="Google Shape;483;p37"/>
            <p:cNvCxnSpPr/>
            <p:nvPr/>
          </p:nvCxnSpPr>
          <p:spPr>
            <a:xfrm>
              <a:off x="1143000" y="2133600"/>
              <a:ext cx="228600" cy="152400"/>
            </a:xfrm>
            <a:prstGeom prst="straightConnector1">
              <a:avLst/>
            </a:prstGeom>
            <a:noFill/>
            <a:ln cap="flat" cmpd="sng" w="57150">
              <a:solidFill>
                <a:srgbClr val="FF6600"/>
              </a:solidFill>
              <a:prstDash val="solid"/>
              <a:round/>
              <a:headEnd len="med" w="med" type="none"/>
              <a:tailEnd len="med" w="med" type="none"/>
            </a:ln>
            <a:effectLst>
              <a:outerShdw blurRad="40000" rotWithShape="0" dir="5400000" dist="20000">
                <a:srgbClr val="808080">
                  <a:alpha val="37647"/>
                </a:srgbClr>
              </a:outerShdw>
            </a:effectLst>
          </p:spPr>
        </p:cxnSp>
        <p:cxnSp>
          <p:nvCxnSpPr>
            <p:cNvPr id="484" name="Google Shape;484;p37"/>
            <p:cNvCxnSpPr/>
            <p:nvPr/>
          </p:nvCxnSpPr>
          <p:spPr>
            <a:xfrm rot="-5400000">
              <a:off x="1295400" y="1905000"/>
              <a:ext cx="457200" cy="304800"/>
            </a:xfrm>
            <a:prstGeom prst="straightConnector1">
              <a:avLst/>
            </a:prstGeom>
            <a:noFill/>
            <a:ln cap="flat" cmpd="sng" w="25400">
              <a:solidFill>
                <a:srgbClr val="FF6600"/>
              </a:solidFill>
              <a:prstDash val="solid"/>
              <a:round/>
              <a:headEnd len="med" w="med" type="none"/>
              <a:tailEnd len="med" w="med" type="none"/>
            </a:ln>
            <a:effectLst>
              <a:outerShdw blurRad="40000" rotWithShape="0" dir="5400000" dist="20000">
                <a:srgbClr val="808080">
                  <a:alpha val="37647"/>
                </a:srgbClr>
              </a:outerShdw>
            </a:effectLst>
          </p:spPr>
        </p:cxnSp>
      </p:grpSp>
      <p:grpSp>
        <p:nvGrpSpPr>
          <p:cNvPr id="485" name="Google Shape;485;p37"/>
          <p:cNvGrpSpPr/>
          <p:nvPr/>
        </p:nvGrpSpPr>
        <p:grpSpPr>
          <a:xfrm>
            <a:off x="2438400" y="2286000"/>
            <a:ext cx="533400" cy="457200"/>
            <a:chOff x="1143000" y="1828800"/>
            <a:chExt cx="533400" cy="457200"/>
          </a:xfrm>
        </p:grpSpPr>
        <p:cxnSp>
          <p:nvCxnSpPr>
            <p:cNvPr id="486" name="Google Shape;486;p37"/>
            <p:cNvCxnSpPr/>
            <p:nvPr/>
          </p:nvCxnSpPr>
          <p:spPr>
            <a:xfrm>
              <a:off x="1143000" y="2133600"/>
              <a:ext cx="228600" cy="152400"/>
            </a:xfrm>
            <a:prstGeom prst="straightConnector1">
              <a:avLst/>
            </a:prstGeom>
            <a:noFill/>
            <a:ln cap="flat" cmpd="sng" w="57150">
              <a:solidFill>
                <a:srgbClr val="FF6600"/>
              </a:solidFill>
              <a:prstDash val="solid"/>
              <a:round/>
              <a:headEnd len="med" w="med" type="none"/>
              <a:tailEnd len="med" w="med" type="none"/>
            </a:ln>
            <a:effectLst>
              <a:outerShdw blurRad="40000" rotWithShape="0" dir="5400000" dist="20000">
                <a:srgbClr val="808080">
                  <a:alpha val="37647"/>
                </a:srgbClr>
              </a:outerShdw>
            </a:effectLst>
          </p:spPr>
        </p:cxnSp>
        <p:cxnSp>
          <p:nvCxnSpPr>
            <p:cNvPr id="487" name="Google Shape;487;p37"/>
            <p:cNvCxnSpPr/>
            <p:nvPr/>
          </p:nvCxnSpPr>
          <p:spPr>
            <a:xfrm rot="-5400000">
              <a:off x="1295400" y="1905000"/>
              <a:ext cx="457200" cy="304800"/>
            </a:xfrm>
            <a:prstGeom prst="straightConnector1">
              <a:avLst/>
            </a:prstGeom>
            <a:noFill/>
            <a:ln cap="flat" cmpd="sng" w="25400">
              <a:solidFill>
                <a:srgbClr val="FF6600"/>
              </a:solidFill>
              <a:prstDash val="solid"/>
              <a:round/>
              <a:headEnd len="med" w="med" type="none"/>
              <a:tailEnd len="med" w="med" type="none"/>
            </a:ln>
            <a:effectLst>
              <a:outerShdw blurRad="40000" rotWithShape="0" dir="5400000" dist="20000">
                <a:srgbClr val="808080">
                  <a:alpha val="37647"/>
                </a:srgbClr>
              </a:outerShdw>
            </a:effectLst>
          </p:spPr>
        </p:cxnSp>
      </p:grpSp>
      <p:grpSp>
        <p:nvGrpSpPr>
          <p:cNvPr id="488" name="Google Shape;488;p37"/>
          <p:cNvGrpSpPr/>
          <p:nvPr/>
        </p:nvGrpSpPr>
        <p:grpSpPr>
          <a:xfrm>
            <a:off x="2514600" y="2895600"/>
            <a:ext cx="533400" cy="457200"/>
            <a:chOff x="1143000" y="1828800"/>
            <a:chExt cx="533400" cy="457200"/>
          </a:xfrm>
        </p:grpSpPr>
        <p:cxnSp>
          <p:nvCxnSpPr>
            <p:cNvPr id="489" name="Google Shape;489;p37"/>
            <p:cNvCxnSpPr/>
            <p:nvPr/>
          </p:nvCxnSpPr>
          <p:spPr>
            <a:xfrm>
              <a:off x="1143000" y="2133600"/>
              <a:ext cx="228600" cy="152400"/>
            </a:xfrm>
            <a:prstGeom prst="straightConnector1">
              <a:avLst/>
            </a:prstGeom>
            <a:noFill/>
            <a:ln cap="flat" cmpd="sng" w="57150">
              <a:solidFill>
                <a:srgbClr val="FF6600"/>
              </a:solidFill>
              <a:prstDash val="solid"/>
              <a:round/>
              <a:headEnd len="med" w="med" type="none"/>
              <a:tailEnd len="med" w="med" type="none"/>
            </a:ln>
            <a:effectLst>
              <a:outerShdw blurRad="40000" rotWithShape="0" dir="5400000" dist="20000">
                <a:srgbClr val="808080">
                  <a:alpha val="37647"/>
                </a:srgbClr>
              </a:outerShdw>
            </a:effectLst>
          </p:spPr>
        </p:cxnSp>
        <p:cxnSp>
          <p:nvCxnSpPr>
            <p:cNvPr id="490" name="Google Shape;490;p37"/>
            <p:cNvCxnSpPr/>
            <p:nvPr/>
          </p:nvCxnSpPr>
          <p:spPr>
            <a:xfrm rot="-5400000">
              <a:off x="1295400" y="1905000"/>
              <a:ext cx="457200" cy="304800"/>
            </a:xfrm>
            <a:prstGeom prst="straightConnector1">
              <a:avLst/>
            </a:prstGeom>
            <a:noFill/>
            <a:ln cap="flat" cmpd="sng" w="25400">
              <a:solidFill>
                <a:srgbClr val="FF6600"/>
              </a:solidFill>
              <a:prstDash val="solid"/>
              <a:round/>
              <a:headEnd len="med" w="med" type="none"/>
              <a:tailEnd len="med" w="med" type="none"/>
            </a:ln>
            <a:effectLst>
              <a:outerShdw blurRad="40000" rotWithShape="0" dir="5400000" dist="20000">
                <a:srgbClr val="808080">
                  <a:alpha val="37647"/>
                </a:srgbClr>
              </a:outerShdw>
            </a:effectLst>
          </p:spPr>
        </p:cxnSp>
      </p:grpSp>
      <p:grpSp>
        <p:nvGrpSpPr>
          <p:cNvPr id="491" name="Google Shape;491;p37"/>
          <p:cNvGrpSpPr/>
          <p:nvPr/>
        </p:nvGrpSpPr>
        <p:grpSpPr>
          <a:xfrm>
            <a:off x="2514600" y="3276600"/>
            <a:ext cx="533400" cy="457200"/>
            <a:chOff x="1143000" y="1828800"/>
            <a:chExt cx="533400" cy="457200"/>
          </a:xfrm>
        </p:grpSpPr>
        <p:cxnSp>
          <p:nvCxnSpPr>
            <p:cNvPr id="492" name="Google Shape;492;p37"/>
            <p:cNvCxnSpPr/>
            <p:nvPr/>
          </p:nvCxnSpPr>
          <p:spPr>
            <a:xfrm>
              <a:off x="1143000" y="2133600"/>
              <a:ext cx="228600" cy="152400"/>
            </a:xfrm>
            <a:prstGeom prst="straightConnector1">
              <a:avLst/>
            </a:prstGeom>
            <a:noFill/>
            <a:ln cap="flat" cmpd="sng" w="57150">
              <a:solidFill>
                <a:srgbClr val="FF6600"/>
              </a:solidFill>
              <a:prstDash val="solid"/>
              <a:round/>
              <a:headEnd len="med" w="med" type="none"/>
              <a:tailEnd len="med" w="med" type="none"/>
            </a:ln>
            <a:effectLst>
              <a:outerShdw blurRad="40000" rotWithShape="0" dir="5400000" dist="20000">
                <a:srgbClr val="808080">
                  <a:alpha val="37647"/>
                </a:srgbClr>
              </a:outerShdw>
            </a:effectLst>
          </p:spPr>
        </p:cxnSp>
        <p:cxnSp>
          <p:nvCxnSpPr>
            <p:cNvPr id="493" name="Google Shape;493;p37"/>
            <p:cNvCxnSpPr/>
            <p:nvPr/>
          </p:nvCxnSpPr>
          <p:spPr>
            <a:xfrm rot="-5400000">
              <a:off x="1295400" y="1905000"/>
              <a:ext cx="457200" cy="304800"/>
            </a:xfrm>
            <a:prstGeom prst="straightConnector1">
              <a:avLst/>
            </a:prstGeom>
            <a:noFill/>
            <a:ln cap="flat" cmpd="sng" w="25400">
              <a:solidFill>
                <a:srgbClr val="FF6600"/>
              </a:solidFill>
              <a:prstDash val="solid"/>
              <a:round/>
              <a:headEnd len="med" w="med" type="none"/>
              <a:tailEnd len="med" w="med" type="none"/>
            </a:ln>
            <a:effectLst>
              <a:outerShdw blurRad="40000" rotWithShape="0" dir="5400000" dist="20000">
                <a:srgbClr val="808080">
                  <a:alpha val="37647"/>
                </a:srgbClr>
              </a:outerShdw>
            </a:effectLst>
          </p:spPr>
        </p:cxnSp>
      </p:grpSp>
      <p:grpSp>
        <p:nvGrpSpPr>
          <p:cNvPr id="494" name="Google Shape;494;p37"/>
          <p:cNvGrpSpPr/>
          <p:nvPr/>
        </p:nvGrpSpPr>
        <p:grpSpPr>
          <a:xfrm>
            <a:off x="2514600" y="3657600"/>
            <a:ext cx="533400" cy="457200"/>
            <a:chOff x="1143000" y="1828800"/>
            <a:chExt cx="533400" cy="457200"/>
          </a:xfrm>
        </p:grpSpPr>
        <p:cxnSp>
          <p:nvCxnSpPr>
            <p:cNvPr id="495" name="Google Shape;495;p37"/>
            <p:cNvCxnSpPr/>
            <p:nvPr/>
          </p:nvCxnSpPr>
          <p:spPr>
            <a:xfrm>
              <a:off x="1143000" y="2133600"/>
              <a:ext cx="228600" cy="152400"/>
            </a:xfrm>
            <a:prstGeom prst="straightConnector1">
              <a:avLst/>
            </a:prstGeom>
            <a:noFill/>
            <a:ln cap="flat" cmpd="sng" w="57150">
              <a:solidFill>
                <a:srgbClr val="FF6600"/>
              </a:solidFill>
              <a:prstDash val="solid"/>
              <a:round/>
              <a:headEnd len="med" w="med" type="none"/>
              <a:tailEnd len="med" w="med" type="none"/>
            </a:ln>
            <a:effectLst>
              <a:outerShdw blurRad="40000" rotWithShape="0" dir="5400000" dist="20000">
                <a:srgbClr val="808080">
                  <a:alpha val="37647"/>
                </a:srgbClr>
              </a:outerShdw>
            </a:effectLst>
          </p:spPr>
        </p:cxnSp>
        <p:cxnSp>
          <p:nvCxnSpPr>
            <p:cNvPr id="496" name="Google Shape;496;p37"/>
            <p:cNvCxnSpPr/>
            <p:nvPr/>
          </p:nvCxnSpPr>
          <p:spPr>
            <a:xfrm rot="-5400000">
              <a:off x="1295400" y="1905000"/>
              <a:ext cx="457200" cy="304800"/>
            </a:xfrm>
            <a:prstGeom prst="straightConnector1">
              <a:avLst/>
            </a:prstGeom>
            <a:noFill/>
            <a:ln cap="flat" cmpd="sng" w="25400">
              <a:solidFill>
                <a:srgbClr val="FF6600"/>
              </a:solidFill>
              <a:prstDash val="solid"/>
              <a:round/>
              <a:headEnd len="med" w="med" type="none"/>
              <a:tailEnd len="med" w="med" type="none"/>
            </a:ln>
            <a:effectLst>
              <a:outerShdw blurRad="40000" rotWithShape="0" dir="5400000" dist="20000">
                <a:srgbClr val="808080">
                  <a:alpha val="37647"/>
                </a:srgbClr>
              </a:outerShdw>
            </a:effectLst>
          </p:spPr>
        </p:cxnSp>
      </p:gr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p3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502" name="Google Shape;502;p38"/>
          <p:cNvSpPr/>
          <p:nvPr/>
        </p:nvSpPr>
        <p:spPr>
          <a:xfrm>
            <a:off x="0" y="0"/>
            <a:ext cx="1524000" cy="6858000"/>
          </a:xfrm>
          <a:prstGeom prst="rect">
            <a:avLst/>
          </a:prstGeom>
          <a:solidFill>
            <a:srgbClr val="8080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03" name="Google Shape;503;p38"/>
          <p:cNvSpPr/>
          <p:nvPr/>
        </p:nvSpPr>
        <p:spPr>
          <a:xfrm>
            <a:off x="0" y="2057400"/>
            <a:ext cx="3733800" cy="4800600"/>
          </a:xfrm>
          <a:prstGeom prst="rect">
            <a:avLst/>
          </a:prstGeom>
          <a:solidFill>
            <a:srgbClr val="FFFF6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04" name="Google Shape;504;p38"/>
          <p:cNvSpPr/>
          <p:nvPr/>
        </p:nvSpPr>
        <p:spPr>
          <a:xfrm>
            <a:off x="1524000" y="3352800"/>
            <a:ext cx="7620000" cy="3505200"/>
          </a:xfrm>
          <a:prstGeom prst="rect">
            <a:avLst/>
          </a:prstGeom>
          <a:solidFill>
            <a:srgbClr val="8080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05" name="Google Shape;505;p38"/>
          <p:cNvSpPr/>
          <p:nvPr/>
        </p:nvSpPr>
        <p:spPr>
          <a:xfrm>
            <a:off x="0" y="6096000"/>
            <a:ext cx="9144000" cy="533400"/>
          </a:xfrm>
          <a:prstGeom prst="rect">
            <a:avLst/>
          </a:prstGeom>
          <a:solidFill>
            <a:srgbClr val="FFCC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06" name="Google Shape;506;p38"/>
          <p:cNvSpPr/>
          <p:nvPr/>
        </p:nvSpPr>
        <p:spPr>
          <a:xfrm>
            <a:off x="0" y="6324600"/>
            <a:ext cx="9144000" cy="533400"/>
          </a:xfrm>
          <a:prstGeom prst="rect">
            <a:avLst/>
          </a:prstGeom>
          <a:solidFill>
            <a:srgbClr val="99663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07" name="Google Shape;507;p38"/>
          <p:cNvSpPr/>
          <p:nvPr/>
        </p:nvSpPr>
        <p:spPr>
          <a:xfrm>
            <a:off x="1524000" y="3352800"/>
            <a:ext cx="7620000" cy="152400"/>
          </a:xfrm>
          <a:prstGeom prst="rect">
            <a:avLst/>
          </a:prstGeom>
          <a:solidFill>
            <a:srgbClr val="CC33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08" name="Google Shape;508;p38"/>
          <p:cNvSpPr txBox="1"/>
          <p:nvPr/>
        </p:nvSpPr>
        <p:spPr>
          <a:xfrm>
            <a:off x="5105400" y="1295400"/>
            <a:ext cx="3124200" cy="701675"/>
          </a:xfrm>
          <a:prstGeom prst="rect">
            <a:avLst/>
          </a:prstGeom>
          <a:solidFill>
            <a:srgbClr val="336699"/>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4000" u="none" cap="none" strike="noStrike">
                <a:solidFill>
                  <a:schemeClr val="lt1"/>
                </a:solidFill>
                <a:latin typeface="Arial"/>
                <a:ea typeface="Arial"/>
                <a:cs typeface="Arial"/>
                <a:sym typeface="Arial"/>
              </a:rPr>
              <a:t>Thank You.</a:t>
            </a:r>
            <a:endParaRPr/>
          </a:p>
        </p:txBody>
      </p:sp>
      <p:sp>
        <p:nvSpPr>
          <p:cNvPr id="509" name="Google Shape;509;p38"/>
          <p:cNvSpPr/>
          <p:nvPr/>
        </p:nvSpPr>
        <p:spPr>
          <a:xfrm>
            <a:off x="719138" y="2852738"/>
            <a:ext cx="8610600" cy="3852862"/>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10" name="Google Shape;510;p38"/>
          <p:cNvSpPr txBox="1"/>
          <p:nvPr/>
        </p:nvSpPr>
        <p:spPr>
          <a:xfrm>
            <a:off x="1292225" y="3584575"/>
            <a:ext cx="8382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11" name="Google Shape;511;p38"/>
          <p:cNvSpPr/>
          <p:nvPr/>
        </p:nvSpPr>
        <p:spPr>
          <a:xfrm>
            <a:off x="942975" y="3203575"/>
            <a:ext cx="1187450" cy="1295400"/>
          </a:xfrm>
          <a:prstGeom prst="rect">
            <a:avLst/>
          </a:prstGeom>
          <a:solidFill>
            <a:schemeClr val="l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6600" u="none" cap="none" strike="noStrike">
                <a:solidFill>
                  <a:schemeClr val="lt1"/>
                </a:solidFill>
                <a:latin typeface="Book Antiqua"/>
                <a:ea typeface="Book Antiqua"/>
                <a:cs typeface="Book Antiqua"/>
                <a:sym typeface="Book Antiqua"/>
              </a:rPr>
              <a:t>K</a:t>
            </a:r>
            <a:endParaRPr/>
          </a:p>
        </p:txBody>
      </p:sp>
      <p:sp>
        <p:nvSpPr>
          <p:cNvPr id="512" name="Google Shape;512;p38"/>
          <p:cNvSpPr/>
          <p:nvPr/>
        </p:nvSpPr>
        <p:spPr>
          <a:xfrm>
            <a:off x="5138738" y="3051175"/>
            <a:ext cx="1187450" cy="1295400"/>
          </a:xfrm>
          <a:prstGeom prst="rect">
            <a:avLst/>
          </a:prstGeom>
          <a:solidFill>
            <a:schemeClr val="l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6600" u="none" cap="none" strike="noStrike">
                <a:solidFill>
                  <a:schemeClr val="lt1"/>
                </a:solidFill>
                <a:latin typeface="Book Antiqua"/>
                <a:ea typeface="Book Antiqua"/>
                <a:cs typeface="Book Antiqua"/>
                <a:sym typeface="Book Antiqua"/>
              </a:rPr>
              <a:t>B</a:t>
            </a:r>
            <a:endParaRPr/>
          </a:p>
        </p:txBody>
      </p:sp>
      <p:sp>
        <p:nvSpPr>
          <p:cNvPr id="513" name="Google Shape;513;p38"/>
          <p:cNvSpPr/>
          <p:nvPr/>
        </p:nvSpPr>
        <p:spPr>
          <a:xfrm>
            <a:off x="2206625" y="3660775"/>
            <a:ext cx="838200" cy="914400"/>
          </a:xfrm>
          <a:prstGeom prst="rect">
            <a:avLst/>
          </a:prstGeom>
          <a:solidFill>
            <a:schemeClr val="l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14" name="Google Shape;514;p38"/>
          <p:cNvSpPr txBox="1"/>
          <p:nvPr/>
        </p:nvSpPr>
        <p:spPr>
          <a:xfrm>
            <a:off x="2206625" y="3756025"/>
            <a:ext cx="838200" cy="6413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3600" u="none" cap="none" strike="noStrike">
                <a:solidFill>
                  <a:schemeClr val="lt1"/>
                </a:solidFill>
                <a:latin typeface="Book Antiqua"/>
                <a:ea typeface="Book Antiqua"/>
                <a:cs typeface="Book Antiqua"/>
                <a:sym typeface="Book Antiqua"/>
              </a:rPr>
              <a:t>Ag</a:t>
            </a:r>
            <a:endParaRPr/>
          </a:p>
        </p:txBody>
      </p:sp>
      <p:sp>
        <p:nvSpPr>
          <p:cNvPr id="515" name="Google Shape;515;p38"/>
          <p:cNvSpPr/>
          <p:nvPr/>
        </p:nvSpPr>
        <p:spPr>
          <a:xfrm>
            <a:off x="3121025" y="3417888"/>
            <a:ext cx="838200" cy="914400"/>
          </a:xfrm>
          <a:prstGeom prst="rect">
            <a:avLst/>
          </a:prstGeom>
          <a:solidFill>
            <a:schemeClr val="l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16" name="Google Shape;516;p38"/>
          <p:cNvSpPr/>
          <p:nvPr/>
        </p:nvSpPr>
        <p:spPr>
          <a:xfrm>
            <a:off x="4035425" y="3660775"/>
            <a:ext cx="838200" cy="914400"/>
          </a:xfrm>
          <a:prstGeom prst="rect">
            <a:avLst/>
          </a:prstGeom>
          <a:solidFill>
            <a:schemeClr val="l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17" name="Google Shape;517;p38"/>
          <p:cNvSpPr txBox="1"/>
          <p:nvPr/>
        </p:nvSpPr>
        <p:spPr>
          <a:xfrm>
            <a:off x="3121025" y="3494088"/>
            <a:ext cx="838200" cy="6413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3600" u="none" cap="none" strike="noStrike">
                <a:solidFill>
                  <a:schemeClr val="lt1"/>
                </a:solidFill>
                <a:latin typeface="Book Antiqua"/>
                <a:ea typeface="Book Antiqua"/>
                <a:cs typeface="Book Antiqua"/>
                <a:sym typeface="Book Antiqua"/>
              </a:rPr>
              <a:t>A</a:t>
            </a:r>
            <a:endParaRPr/>
          </a:p>
        </p:txBody>
      </p:sp>
      <p:sp>
        <p:nvSpPr>
          <p:cNvPr id="518" name="Google Shape;518;p38"/>
          <p:cNvSpPr txBox="1"/>
          <p:nvPr/>
        </p:nvSpPr>
        <p:spPr>
          <a:xfrm>
            <a:off x="4035425" y="3813175"/>
            <a:ext cx="838200" cy="6413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3600" u="none" cap="none" strike="noStrike">
                <a:solidFill>
                  <a:schemeClr val="lt1"/>
                </a:solidFill>
                <a:latin typeface="Book Antiqua"/>
                <a:ea typeface="Book Antiqua"/>
                <a:cs typeface="Book Antiqua"/>
                <a:sym typeface="Book Antiqua"/>
              </a:rPr>
              <a:t>N</a:t>
            </a:r>
            <a:endParaRPr/>
          </a:p>
        </p:txBody>
      </p:sp>
      <p:sp>
        <p:nvSpPr>
          <p:cNvPr id="519" name="Google Shape;519;p38"/>
          <p:cNvSpPr txBox="1"/>
          <p:nvPr/>
        </p:nvSpPr>
        <p:spPr>
          <a:xfrm>
            <a:off x="5026025" y="3035300"/>
            <a:ext cx="1371600" cy="3365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600" u="none" cap="none" strike="noStrike">
                <a:solidFill>
                  <a:srgbClr val="FFFF5B"/>
                </a:solidFill>
                <a:latin typeface="Book Antiqua"/>
                <a:ea typeface="Book Antiqua"/>
                <a:cs typeface="Book Antiqua"/>
                <a:sym typeface="Book Antiqua"/>
              </a:rPr>
              <a:t>Boron</a:t>
            </a:r>
            <a:endParaRPr/>
          </a:p>
        </p:txBody>
      </p:sp>
      <p:sp>
        <p:nvSpPr>
          <p:cNvPr id="520" name="Google Shape;520;p38"/>
          <p:cNvSpPr txBox="1"/>
          <p:nvPr/>
        </p:nvSpPr>
        <p:spPr>
          <a:xfrm>
            <a:off x="1949450" y="3660775"/>
            <a:ext cx="1371600" cy="27463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200" u="none" cap="none" strike="noStrike">
                <a:solidFill>
                  <a:srgbClr val="FFFF5B"/>
                </a:solidFill>
                <a:latin typeface="Book Antiqua"/>
                <a:ea typeface="Book Antiqua"/>
                <a:cs typeface="Book Antiqua"/>
                <a:sym typeface="Book Antiqua"/>
              </a:rPr>
              <a:t>Silver</a:t>
            </a:r>
            <a:endParaRPr/>
          </a:p>
        </p:txBody>
      </p:sp>
      <p:sp>
        <p:nvSpPr>
          <p:cNvPr id="521" name="Google Shape;521;p38"/>
          <p:cNvSpPr txBox="1"/>
          <p:nvPr/>
        </p:nvSpPr>
        <p:spPr>
          <a:xfrm>
            <a:off x="2849563" y="3417888"/>
            <a:ext cx="1371600" cy="2603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100" u="none" cap="none" strike="noStrike">
                <a:solidFill>
                  <a:srgbClr val="FFFF5B"/>
                </a:solidFill>
                <a:latin typeface="Book Antiqua"/>
                <a:ea typeface="Book Antiqua"/>
                <a:cs typeface="Book Antiqua"/>
                <a:sym typeface="Book Antiqua"/>
              </a:rPr>
              <a:t>Atomic Mass</a:t>
            </a:r>
            <a:endParaRPr/>
          </a:p>
        </p:txBody>
      </p:sp>
      <p:sp>
        <p:nvSpPr>
          <p:cNvPr id="522" name="Google Shape;522;p38"/>
          <p:cNvSpPr txBox="1"/>
          <p:nvPr/>
        </p:nvSpPr>
        <p:spPr>
          <a:xfrm>
            <a:off x="3803650" y="3660775"/>
            <a:ext cx="1371600" cy="27463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200" u="none" cap="none" strike="noStrike">
                <a:solidFill>
                  <a:srgbClr val="FFFF5B"/>
                </a:solidFill>
                <a:latin typeface="Book Antiqua"/>
                <a:ea typeface="Book Antiqua"/>
                <a:cs typeface="Book Antiqua"/>
                <a:sym typeface="Book Antiqua"/>
              </a:rPr>
              <a:t>Nitrogen</a:t>
            </a:r>
            <a:endParaRPr/>
          </a:p>
        </p:txBody>
      </p:sp>
      <p:sp>
        <p:nvSpPr>
          <p:cNvPr id="523" name="Google Shape;523;p38"/>
          <p:cNvSpPr txBox="1"/>
          <p:nvPr/>
        </p:nvSpPr>
        <p:spPr>
          <a:xfrm>
            <a:off x="2862263" y="3932238"/>
            <a:ext cx="1371600" cy="42862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100" u="none" cap="none" strike="noStrike">
                <a:solidFill>
                  <a:srgbClr val="FFFF5B"/>
                </a:solidFill>
                <a:latin typeface="Book Antiqua"/>
                <a:ea typeface="Book Antiqua"/>
                <a:cs typeface="Book Antiqua"/>
                <a:sym typeface="Book Antiqua"/>
              </a:rPr>
              <a:t>Protons and Neutrons</a:t>
            </a:r>
            <a:endParaRPr/>
          </a:p>
        </p:txBody>
      </p:sp>
      <p:sp>
        <p:nvSpPr>
          <p:cNvPr id="524" name="Google Shape;524;p38"/>
          <p:cNvSpPr txBox="1"/>
          <p:nvPr/>
        </p:nvSpPr>
        <p:spPr>
          <a:xfrm>
            <a:off x="879475" y="3203575"/>
            <a:ext cx="1371600" cy="3365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600" u="none" cap="none" strike="noStrike">
                <a:solidFill>
                  <a:srgbClr val="FFFF5B"/>
                </a:solidFill>
                <a:latin typeface="Book Antiqua"/>
                <a:ea typeface="Book Antiqua"/>
                <a:cs typeface="Book Antiqua"/>
                <a:sym typeface="Book Antiqua"/>
              </a:rPr>
              <a:t>Potassium</a:t>
            </a:r>
            <a:endParaRPr/>
          </a:p>
        </p:txBody>
      </p:sp>
      <p:sp>
        <p:nvSpPr>
          <p:cNvPr id="525" name="Google Shape;525;p38"/>
          <p:cNvSpPr txBox="1"/>
          <p:nvPr/>
        </p:nvSpPr>
        <p:spPr>
          <a:xfrm>
            <a:off x="911225" y="4194175"/>
            <a:ext cx="1066800" cy="336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600" u="none" cap="none" strike="noStrike">
                <a:solidFill>
                  <a:srgbClr val="FFFF5B"/>
                </a:solidFill>
                <a:latin typeface="Book Antiqua"/>
                <a:ea typeface="Book Antiqua"/>
                <a:cs typeface="Book Antiqua"/>
                <a:sym typeface="Book Antiqua"/>
              </a:rPr>
              <a:t>19</a:t>
            </a:r>
            <a:endParaRPr/>
          </a:p>
        </p:txBody>
      </p:sp>
      <p:sp>
        <p:nvSpPr>
          <p:cNvPr id="526" name="Google Shape;526;p38"/>
          <p:cNvSpPr txBox="1"/>
          <p:nvPr/>
        </p:nvSpPr>
        <p:spPr>
          <a:xfrm>
            <a:off x="2182813" y="4270375"/>
            <a:ext cx="457200" cy="336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600" u="none" cap="none" strike="noStrike">
                <a:solidFill>
                  <a:srgbClr val="FFFF5B"/>
                </a:solidFill>
                <a:latin typeface="Book Antiqua"/>
                <a:ea typeface="Book Antiqua"/>
                <a:cs typeface="Book Antiqua"/>
                <a:sym typeface="Book Antiqua"/>
              </a:rPr>
              <a:t>47</a:t>
            </a:r>
            <a:endParaRPr/>
          </a:p>
        </p:txBody>
      </p:sp>
      <p:sp>
        <p:nvSpPr>
          <p:cNvPr id="527" name="Google Shape;527;p38"/>
          <p:cNvSpPr txBox="1"/>
          <p:nvPr/>
        </p:nvSpPr>
        <p:spPr>
          <a:xfrm>
            <a:off x="4003675" y="4270375"/>
            <a:ext cx="457200" cy="336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600" u="none" cap="none" strike="noStrike">
                <a:solidFill>
                  <a:srgbClr val="FFFF5B"/>
                </a:solidFill>
                <a:latin typeface="Book Antiqua"/>
                <a:ea typeface="Book Antiqua"/>
                <a:cs typeface="Book Antiqua"/>
                <a:sym typeface="Book Antiqua"/>
              </a:rPr>
              <a:t>7</a:t>
            </a:r>
            <a:endParaRPr/>
          </a:p>
        </p:txBody>
      </p:sp>
      <p:sp>
        <p:nvSpPr>
          <p:cNvPr id="528" name="Google Shape;528;p38"/>
          <p:cNvSpPr txBox="1"/>
          <p:nvPr/>
        </p:nvSpPr>
        <p:spPr>
          <a:xfrm>
            <a:off x="5102225" y="4013200"/>
            <a:ext cx="457200" cy="336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600" u="none" cap="none" strike="noStrike">
                <a:solidFill>
                  <a:srgbClr val="FFFF5B"/>
                </a:solidFill>
                <a:latin typeface="Book Antiqua"/>
                <a:ea typeface="Book Antiqua"/>
                <a:cs typeface="Book Antiqua"/>
                <a:sym typeface="Book Antiqua"/>
              </a:rPr>
              <a:t>5</a:t>
            </a:r>
            <a:endParaRPr/>
          </a:p>
        </p:txBody>
      </p:sp>
      <p:sp>
        <p:nvSpPr>
          <p:cNvPr id="529" name="Google Shape;529;p38"/>
          <p:cNvSpPr txBox="1"/>
          <p:nvPr/>
        </p:nvSpPr>
        <p:spPr>
          <a:xfrm>
            <a:off x="1368425" y="4194175"/>
            <a:ext cx="762000" cy="33655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i="0" lang="en-US" sz="1600" u="none" cap="none" strike="noStrike">
                <a:solidFill>
                  <a:srgbClr val="FFFF5B"/>
                </a:solidFill>
                <a:latin typeface="Book Antiqua"/>
                <a:ea typeface="Book Antiqua"/>
                <a:cs typeface="Book Antiqua"/>
                <a:sym typeface="Book Antiqua"/>
              </a:rPr>
              <a:t>39.098</a:t>
            </a:r>
            <a:endParaRPr/>
          </a:p>
        </p:txBody>
      </p:sp>
      <p:sp>
        <p:nvSpPr>
          <p:cNvPr id="530" name="Google Shape;530;p38"/>
          <p:cNvSpPr txBox="1"/>
          <p:nvPr/>
        </p:nvSpPr>
        <p:spPr>
          <a:xfrm>
            <a:off x="5559425" y="4041775"/>
            <a:ext cx="762000" cy="3048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400" u="none" cap="none" strike="noStrike">
                <a:solidFill>
                  <a:srgbClr val="FFFF5B"/>
                </a:solidFill>
                <a:latin typeface="Arial"/>
                <a:ea typeface="Arial"/>
                <a:cs typeface="Arial"/>
                <a:sym typeface="Arial"/>
              </a:rPr>
              <a:t>10.811</a:t>
            </a:r>
            <a:endParaRPr/>
          </a:p>
        </p:txBody>
      </p:sp>
      <p:sp>
        <p:nvSpPr>
          <p:cNvPr id="531" name="Google Shape;531;p38"/>
          <p:cNvSpPr txBox="1"/>
          <p:nvPr/>
        </p:nvSpPr>
        <p:spPr>
          <a:xfrm>
            <a:off x="2370138" y="4333875"/>
            <a:ext cx="762000" cy="274638"/>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200" u="none" cap="none" strike="noStrike">
                <a:solidFill>
                  <a:srgbClr val="FFFF5B"/>
                </a:solidFill>
                <a:latin typeface="Arial"/>
                <a:ea typeface="Arial"/>
                <a:cs typeface="Arial"/>
                <a:sym typeface="Arial"/>
              </a:rPr>
              <a:t>107.87</a:t>
            </a:r>
            <a:endParaRPr/>
          </a:p>
        </p:txBody>
      </p:sp>
      <p:sp>
        <p:nvSpPr>
          <p:cNvPr id="532" name="Google Shape;532;p38"/>
          <p:cNvSpPr txBox="1"/>
          <p:nvPr/>
        </p:nvSpPr>
        <p:spPr>
          <a:xfrm>
            <a:off x="4191000" y="4338638"/>
            <a:ext cx="762000" cy="27463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200" u="none" cap="none" strike="noStrike">
                <a:solidFill>
                  <a:srgbClr val="FFFF5B"/>
                </a:solidFill>
                <a:latin typeface="Arial"/>
                <a:ea typeface="Arial"/>
                <a:cs typeface="Arial"/>
                <a:sym typeface="Arial"/>
              </a:rPr>
              <a:t>14.007</a:t>
            </a:r>
            <a:endParaRPr/>
          </a:p>
        </p:txBody>
      </p:sp>
      <p:sp>
        <p:nvSpPr>
          <p:cNvPr id="533" name="Google Shape;533;p38"/>
          <p:cNvSpPr/>
          <p:nvPr/>
        </p:nvSpPr>
        <p:spPr>
          <a:xfrm>
            <a:off x="6399213" y="3584575"/>
            <a:ext cx="838200" cy="914400"/>
          </a:xfrm>
          <a:prstGeom prst="rect">
            <a:avLst/>
          </a:prstGeom>
          <a:solidFill>
            <a:schemeClr val="l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34" name="Google Shape;534;p38"/>
          <p:cNvSpPr txBox="1"/>
          <p:nvPr/>
        </p:nvSpPr>
        <p:spPr>
          <a:xfrm>
            <a:off x="6383338" y="3736975"/>
            <a:ext cx="838200" cy="6413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3600" u="none" cap="none" strike="noStrike">
                <a:solidFill>
                  <a:schemeClr val="lt1"/>
                </a:solidFill>
                <a:latin typeface="Book Antiqua"/>
                <a:ea typeface="Book Antiqua"/>
                <a:cs typeface="Book Antiqua"/>
                <a:sym typeface="Book Antiqua"/>
              </a:rPr>
              <a:t>I</a:t>
            </a:r>
            <a:endParaRPr/>
          </a:p>
        </p:txBody>
      </p:sp>
      <p:sp>
        <p:nvSpPr>
          <p:cNvPr id="535" name="Google Shape;535;p38"/>
          <p:cNvSpPr txBox="1"/>
          <p:nvPr/>
        </p:nvSpPr>
        <p:spPr>
          <a:xfrm>
            <a:off x="6129338" y="3584575"/>
            <a:ext cx="1371600" cy="27463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200" u="none" cap="none" strike="noStrike">
                <a:solidFill>
                  <a:srgbClr val="FFFF5B"/>
                </a:solidFill>
                <a:latin typeface="Book Antiqua"/>
                <a:ea typeface="Book Antiqua"/>
                <a:cs typeface="Book Antiqua"/>
                <a:sym typeface="Book Antiqua"/>
              </a:rPr>
              <a:t>Iodine</a:t>
            </a:r>
            <a:endParaRPr/>
          </a:p>
        </p:txBody>
      </p:sp>
      <p:sp>
        <p:nvSpPr>
          <p:cNvPr id="536" name="Google Shape;536;p38"/>
          <p:cNvSpPr txBox="1"/>
          <p:nvPr/>
        </p:nvSpPr>
        <p:spPr>
          <a:xfrm>
            <a:off x="6338888" y="4202113"/>
            <a:ext cx="457200" cy="336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600" u="none" cap="none" strike="noStrike">
                <a:solidFill>
                  <a:srgbClr val="FFFF5B"/>
                </a:solidFill>
                <a:latin typeface="Book Antiqua"/>
                <a:ea typeface="Book Antiqua"/>
                <a:cs typeface="Book Antiqua"/>
                <a:sym typeface="Book Antiqua"/>
              </a:rPr>
              <a:t>53</a:t>
            </a:r>
            <a:endParaRPr/>
          </a:p>
        </p:txBody>
      </p:sp>
      <p:sp>
        <p:nvSpPr>
          <p:cNvPr id="537" name="Google Shape;537;p38"/>
          <p:cNvSpPr txBox="1"/>
          <p:nvPr/>
        </p:nvSpPr>
        <p:spPr>
          <a:xfrm>
            <a:off x="6527800" y="4267200"/>
            <a:ext cx="762000" cy="274638"/>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200" u="none" cap="none" strike="noStrike">
                <a:solidFill>
                  <a:srgbClr val="FFFF5B"/>
                </a:solidFill>
                <a:latin typeface="Arial"/>
                <a:ea typeface="Arial"/>
                <a:cs typeface="Arial"/>
                <a:sym typeface="Arial"/>
              </a:rPr>
              <a:t>126.90</a:t>
            </a:r>
            <a:endParaRPr/>
          </a:p>
        </p:txBody>
      </p:sp>
      <p:grpSp>
        <p:nvGrpSpPr>
          <p:cNvPr id="538" name="Google Shape;538;p38"/>
          <p:cNvGrpSpPr/>
          <p:nvPr/>
        </p:nvGrpSpPr>
        <p:grpSpPr>
          <a:xfrm>
            <a:off x="7038975" y="3432175"/>
            <a:ext cx="1371600" cy="946150"/>
            <a:chOff x="4148" y="1104"/>
            <a:chExt cx="864" cy="596"/>
          </a:xfrm>
        </p:grpSpPr>
        <p:sp>
          <p:nvSpPr>
            <p:cNvPr id="539" name="Google Shape;539;p38"/>
            <p:cNvSpPr/>
            <p:nvPr/>
          </p:nvSpPr>
          <p:spPr>
            <a:xfrm>
              <a:off x="4322" y="1104"/>
              <a:ext cx="528" cy="576"/>
            </a:xfrm>
            <a:prstGeom prst="rect">
              <a:avLst/>
            </a:prstGeom>
            <a:solidFill>
              <a:schemeClr val="l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grpSp>
          <p:nvGrpSpPr>
            <p:cNvPr id="540" name="Google Shape;540;p38"/>
            <p:cNvGrpSpPr/>
            <p:nvPr/>
          </p:nvGrpSpPr>
          <p:grpSpPr>
            <a:xfrm>
              <a:off x="4148" y="1104"/>
              <a:ext cx="864" cy="596"/>
              <a:chOff x="4222" y="1104"/>
              <a:chExt cx="864" cy="596"/>
            </a:xfrm>
          </p:grpSpPr>
          <p:sp>
            <p:nvSpPr>
              <p:cNvPr id="541" name="Google Shape;541;p38"/>
              <p:cNvSpPr txBox="1"/>
              <p:nvPr/>
            </p:nvSpPr>
            <p:spPr>
              <a:xfrm>
                <a:off x="4341" y="1185"/>
                <a:ext cx="624" cy="40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3600" u="none" cap="none" strike="noStrike">
                    <a:solidFill>
                      <a:schemeClr val="lt1"/>
                    </a:solidFill>
                    <a:latin typeface="Book Antiqua"/>
                    <a:ea typeface="Book Antiqua"/>
                    <a:cs typeface="Book Antiqua"/>
                    <a:sym typeface="Book Antiqua"/>
                  </a:rPr>
                  <a:t>Nd</a:t>
                </a:r>
                <a:endParaRPr/>
              </a:p>
            </p:txBody>
          </p:sp>
          <p:sp>
            <p:nvSpPr>
              <p:cNvPr id="542" name="Google Shape;542;p38"/>
              <p:cNvSpPr txBox="1"/>
              <p:nvPr/>
            </p:nvSpPr>
            <p:spPr>
              <a:xfrm>
                <a:off x="4222" y="1104"/>
                <a:ext cx="864" cy="16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100" u="none" cap="none" strike="noStrike">
                    <a:solidFill>
                      <a:srgbClr val="FFFF5B"/>
                    </a:solidFill>
                    <a:latin typeface="Book Antiqua"/>
                    <a:ea typeface="Book Antiqua"/>
                    <a:cs typeface="Book Antiqua"/>
                    <a:sym typeface="Book Antiqua"/>
                  </a:rPr>
                  <a:t>Neodymium</a:t>
                </a:r>
                <a:endParaRPr/>
              </a:p>
            </p:txBody>
          </p:sp>
          <p:sp>
            <p:nvSpPr>
              <p:cNvPr id="543" name="Google Shape;543;p38"/>
              <p:cNvSpPr txBox="1"/>
              <p:nvPr/>
            </p:nvSpPr>
            <p:spPr>
              <a:xfrm>
                <a:off x="4360" y="1488"/>
                <a:ext cx="288" cy="2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600" u="none" cap="none" strike="noStrike">
                    <a:solidFill>
                      <a:srgbClr val="FFFF5B"/>
                    </a:solidFill>
                    <a:latin typeface="Book Antiqua"/>
                    <a:ea typeface="Book Antiqua"/>
                    <a:cs typeface="Book Antiqua"/>
                    <a:sym typeface="Book Antiqua"/>
                  </a:rPr>
                  <a:t>60</a:t>
                </a:r>
                <a:endParaRPr/>
              </a:p>
            </p:txBody>
          </p:sp>
          <p:sp>
            <p:nvSpPr>
              <p:cNvPr id="544" name="Google Shape;544;p38"/>
              <p:cNvSpPr txBox="1"/>
              <p:nvPr/>
            </p:nvSpPr>
            <p:spPr>
              <a:xfrm>
                <a:off x="4485" y="1518"/>
                <a:ext cx="480" cy="173"/>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200" u="none" cap="none" strike="noStrike">
                    <a:solidFill>
                      <a:srgbClr val="FFFF5B"/>
                    </a:solidFill>
                    <a:latin typeface="Arial"/>
                    <a:ea typeface="Arial"/>
                    <a:cs typeface="Arial"/>
                    <a:sym typeface="Arial"/>
                  </a:rPr>
                  <a:t>144.24</a:t>
                </a:r>
                <a:endParaRPr/>
              </a:p>
            </p:txBody>
          </p:sp>
        </p:grpSp>
      </p:grpSp>
      <p:sp>
        <p:nvSpPr>
          <p:cNvPr id="545" name="Google Shape;545;p38"/>
          <p:cNvSpPr/>
          <p:nvPr/>
        </p:nvSpPr>
        <p:spPr>
          <a:xfrm>
            <a:off x="8229600" y="3584575"/>
            <a:ext cx="838200" cy="914400"/>
          </a:xfrm>
          <a:prstGeom prst="rect">
            <a:avLst/>
          </a:prstGeom>
          <a:solidFill>
            <a:schemeClr val="lt2"/>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546" name="Google Shape;546;p38"/>
          <p:cNvSpPr txBox="1"/>
          <p:nvPr/>
        </p:nvSpPr>
        <p:spPr>
          <a:xfrm>
            <a:off x="8167688" y="3736975"/>
            <a:ext cx="990600" cy="6413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3600" u="none" cap="none" strike="noStrike">
                <a:solidFill>
                  <a:schemeClr val="lt1"/>
                </a:solidFill>
                <a:latin typeface="Book Antiqua"/>
                <a:ea typeface="Book Antiqua"/>
                <a:cs typeface="Book Antiqua"/>
                <a:sym typeface="Book Antiqua"/>
              </a:rPr>
              <a:t>Er</a:t>
            </a:r>
            <a:endParaRPr/>
          </a:p>
        </p:txBody>
      </p:sp>
      <p:sp>
        <p:nvSpPr>
          <p:cNvPr id="547" name="Google Shape;547;p38"/>
          <p:cNvSpPr txBox="1"/>
          <p:nvPr/>
        </p:nvSpPr>
        <p:spPr>
          <a:xfrm>
            <a:off x="8001000" y="3584575"/>
            <a:ext cx="1371600" cy="27463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200" u="none" cap="none" strike="noStrike">
                <a:solidFill>
                  <a:srgbClr val="FFFF5B"/>
                </a:solidFill>
                <a:latin typeface="Book Antiqua"/>
                <a:ea typeface="Book Antiqua"/>
                <a:cs typeface="Book Antiqua"/>
                <a:sym typeface="Book Antiqua"/>
              </a:rPr>
              <a:t>Erbium</a:t>
            </a:r>
            <a:endParaRPr/>
          </a:p>
        </p:txBody>
      </p:sp>
      <p:sp>
        <p:nvSpPr>
          <p:cNvPr id="548" name="Google Shape;548;p38"/>
          <p:cNvSpPr txBox="1"/>
          <p:nvPr/>
        </p:nvSpPr>
        <p:spPr>
          <a:xfrm>
            <a:off x="8172450" y="4194175"/>
            <a:ext cx="457200" cy="3365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600" u="none" cap="none" strike="noStrike">
                <a:solidFill>
                  <a:srgbClr val="FFFF5B"/>
                </a:solidFill>
                <a:latin typeface="Book Antiqua"/>
                <a:ea typeface="Book Antiqua"/>
                <a:cs typeface="Book Antiqua"/>
                <a:sym typeface="Book Antiqua"/>
              </a:rPr>
              <a:t>68</a:t>
            </a:r>
            <a:endParaRPr/>
          </a:p>
        </p:txBody>
      </p:sp>
      <p:sp>
        <p:nvSpPr>
          <p:cNvPr id="549" name="Google Shape;549;p38"/>
          <p:cNvSpPr txBox="1"/>
          <p:nvPr/>
        </p:nvSpPr>
        <p:spPr>
          <a:xfrm>
            <a:off x="8369300" y="4249738"/>
            <a:ext cx="762000" cy="27463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200" u="none" cap="none" strike="noStrike">
                <a:solidFill>
                  <a:srgbClr val="FFFF5B"/>
                </a:solidFill>
                <a:latin typeface="Arial"/>
                <a:ea typeface="Arial"/>
                <a:cs typeface="Arial"/>
                <a:sym typeface="Arial"/>
              </a:rPr>
              <a:t>167.26</a:t>
            </a:r>
            <a:endParaRPr/>
          </a:p>
        </p:txBody>
      </p:sp>
      <p:sp>
        <p:nvSpPr>
          <p:cNvPr id="550" name="Google Shape;550;p38"/>
          <p:cNvSpPr txBox="1"/>
          <p:nvPr/>
        </p:nvSpPr>
        <p:spPr>
          <a:xfrm>
            <a:off x="1292225" y="4940300"/>
            <a:ext cx="7696200" cy="6413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3600" u="none" cap="none" strike="noStrike">
                <a:solidFill>
                  <a:schemeClr val="lt1"/>
                </a:solidFill>
                <a:latin typeface="Book Antiqua"/>
                <a:ea typeface="Book Antiqua"/>
                <a:cs typeface="Book Antiqua"/>
                <a:sym typeface="Book Antiqua"/>
              </a:rPr>
              <a:t>Intellectual Property Attorneys</a:t>
            </a:r>
            <a:endParaRPr/>
          </a:p>
        </p:txBody>
      </p:sp>
      <p:sp>
        <p:nvSpPr>
          <p:cNvPr id="551" name="Google Shape;551;p38"/>
          <p:cNvSpPr txBox="1"/>
          <p:nvPr/>
        </p:nvSpPr>
        <p:spPr>
          <a:xfrm>
            <a:off x="1292225" y="5549900"/>
            <a:ext cx="7696200" cy="5191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800" u="none" cap="none" strike="noStrike">
                <a:solidFill>
                  <a:schemeClr val="lt1"/>
                </a:solidFill>
                <a:latin typeface="Book Antiqua"/>
                <a:ea typeface="Book Antiqua"/>
                <a:cs typeface="Book Antiqua"/>
                <a:sym typeface="Book Antiqua"/>
              </a:rPr>
              <a:t>All the right elements.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122" name="Google Shape;122;p4"/>
          <p:cNvSpPr txBox="1"/>
          <p:nvPr/>
        </p:nvSpPr>
        <p:spPr>
          <a:xfrm>
            <a:off x="762000" y="533400"/>
            <a:ext cx="7696200" cy="4619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1" lang="en-US" sz="2400" u="none" cap="none" strike="noStrike">
                <a:solidFill>
                  <a:srgbClr val="663300"/>
                </a:solidFill>
                <a:latin typeface="Arial"/>
                <a:ea typeface="Arial"/>
                <a:cs typeface="Arial"/>
                <a:sym typeface="Arial"/>
              </a:rPr>
              <a:t>Brulotte v. Thys Co</a:t>
            </a:r>
            <a:r>
              <a:rPr b="0" i="0" lang="en-US" sz="2400" u="none" cap="none" strike="noStrike">
                <a:solidFill>
                  <a:srgbClr val="663300"/>
                </a:solidFill>
                <a:latin typeface="Arial"/>
                <a:ea typeface="Arial"/>
                <a:cs typeface="Arial"/>
                <a:sym typeface="Arial"/>
              </a:rPr>
              <a:t>., 379 US 29 (1964) :  The Facts</a:t>
            </a:r>
            <a:endParaRPr/>
          </a:p>
        </p:txBody>
      </p:sp>
      <p:sp>
        <p:nvSpPr>
          <p:cNvPr id="123" name="Google Shape;123;p4"/>
          <p:cNvSpPr txBox="1"/>
          <p:nvPr/>
        </p:nvSpPr>
        <p:spPr>
          <a:xfrm>
            <a:off x="1524000" y="1371600"/>
            <a:ext cx="6553200" cy="2446338"/>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Multiple patents licensed for machine</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No trade secrets involved at any time</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All applicable patents expired</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Royalty obligation extended beyond patent term</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Licensee stopped paying royalty</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Licensor attempted to enforce the royalty obligation</a:t>
            </a:r>
            <a:endParaRPr/>
          </a:p>
        </p:txBody>
      </p:sp>
      <p:sp>
        <p:nvSpPr>
          <p:cNvPr id="124" name="Google Shape;124;p4"/>
          <p:cNvSpPr txBox="1"/>
          <p:nvPr/>
        </p:nvSpPr>
        <p:spPr>
          <a:xfrm>
            <a:off x="990600" y="4438650"/>
            <a:ext cx="7162800" cy="366713"/>
          </a:xfrm>
          <a:prstGeom prst="rect">
            <a:avLst/>
          </a:prstGeom>
          <a:solidFill>
            <a:srgbClr val="6633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Notes:</a:t>
            </a:r>
            <a:endParaRPr/>
          </a:p>
        </p:txBody>
      </p:sp>
      <p:sp>
        <p:nvSpPr>
          <p:cNvPr id="125" name="Google Shape;125;p4"/>
          <p:cNvSpPr txBox="1"/>
          <p:nvPr/>
        </p:nvSpPr>
        <p:spPr>
          <a:xfrm>
            <a:off x="990600" y="4810125"/>
            <a:ext cx="7162800" cy="1200150"/>
          </a:xfrm>
          <a:prstGeom prst="rect">
            <a:avLst/>
          </a:prstGeom>
          <a:solidFill>
            <a:srgbClr val="808000"/>
          </a:solid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Only a patent license.  No other IP supporting the royalty. </a:t>
            </a:r>
            <a:endParaRPr/>
          </a:p>
          <a:p>
            <a:pPr indent="-457200" lvl="0" marL="457200" marR="0" rtl="0" algn="l">
              <a:spcBef>
                <a:spcPts val="900"/>
              </a:spcBef>
              <a:spcAft>
                <a:spcPts val="0"/>
              </a:spcAft>
              <a:buClr>
                <a:schemeClr val="lt1"/>
              </a:buClr>
              <a:buSzPts val="1800"/>
              <a:buFont typeface="Arial"/>
              <a:buChar char="•"/>
            </a:pPr>
            <a:r>
              <a:rPr b="0" i="0" lang="en-US" sz="1800" u="none" cap="none" strike="noStrike">
                <a:solidFill>
                  <a:schemeClr val="lt1"/>
                </a:solidFill>
                <a:latin typeface="Arial"/>
                <a:ea typeface="Arial"/>
                <a:cs typeface="Arial"/>
                <a:sym typeface="Arial"/>
              </a:rPr>
              <a:t>Bold, brash, aggressive licensee</a:t>
            </a:r>
            <a:endParaRPr/>
          </a:p>
          <a:p>
            <a:pPr indent="-342900" lvl="0" marL="457200" marR="0" rtl="0" algn="l">
              <a:spcBef>
                <a:spcPts val="900"/>
              </a:spcBef>
              <a:spcAft>
                <a:spcPts val="0"/>
              </a:spcAft>
              <a:buClr>
                <a:schemeClr val="dk1"/>
              </a:buClr>
              <a:buSzPts val="1800"/>
              <a:buFont typeface="Aria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131" name="Google Shape;131;p5"/>
          <p:cNvSpPr txBox="1"/>
          <p:nvPr/>
        </p:nvSpPr>
        <p:spPr>
          <a:xfrm>
            <a:off x="533400" y="609600"/>
            <a:ext cx="7924800" cy="4619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Arial"/>
                <a:ea typeface="Arial"/>
                <a:cs typeface="Arial"/>
                <a:sym typeface="Arial"/>
              </a:rPr>
              <a:t>Brulotte v. Thys Co., 379 US 29 (1964) :  </a:t>
            </a:r>
            <a:endParaRPr/>
          </a:p>
        </p:txBody>
      </p:sp>
      <p:sp>
        <p:nvSpPr>
          <p:cNvPr id="132" name="Google Shape;132;p5"/>
          <p:cNvSpPr txBox="1"/>
          <p:nvPr/>
        </p:nvSpPr>
        <p:spPr>
          <a:xfrm>
            <a:off x="990600" y="2286000"/>
            <a:ext cx="7696200" cy="1616075"/>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“Repugnant” extension of patent monopoly</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“Unlawful per se”</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Public domain policy</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Distinguished installment contracts for purchase of unpatented items</a:t>
            </a:r>
            <a:endParaRPr/>
          </a:p>
        </p:txBody>
      </p:sp>
      <p:sp>
        <p:nvSpPr>
          <p:cNvPr id="133" name="Google Shape;133;p5"/>
          <p:cNvSpPr txBox="1"/>
          <p:nvPr/>
        </p:nvSpPr>
        <p:spPr>
          <a:xfrm>
            <a:off x="533400" y="1071563"/>
            <a:ext cx="7924800" cy="830262"/>
          </a:xfrm>
          <a:prstGeom prst="rect">
            <a:avLst/>
          </a:prstGeom>
          <a:solidFill>
            <a:srgbClr val="6633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Arial"/>
                <a:ea typeface="Arial"/>
                <a:cs typeface="Arial"/>
                <a:sym typeface="Arial"/>
              </a:rPr>
              <a:t>Patent royalty cannot be collected after applicable patents expire.</a:t>
            </a:r>
            <a:endParaRPr/>
          </a:p>
        </p:txBody>
      </p:sp>
      <p:sp>
        <p:nvSpPr>
          <p:cNvPr id="134" name="Google Shape;134;p5"/>
          <p:cNvSpPr txBox="1"/>
          <p:nvPr/>
        </p:nvSpPr>
        <p:spPr>
          <a:xfrm>
            <a:off x="762000" y="4495800"/>
            <a:ext cx="7391400" cy="8302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Arial"/>
                <a:ea typeface="Arial"/>
                <a:cs typeface="Arial"/>
                <a:sym typeface="Arial"/>
              </a:rPr>
              <a:t>Still good law, but Brulotte’s full potential was limited 15 years later by Aronson (1979).</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140" name="Google Shape;140;p6"/>
          <p:cNvSpPr txBox="1"/>
          <p:nvPr/>
        </p:nvSpPr>
        <p:spPr>
          <a:xfrm>
            <a:off x="1143000" y="685800"/>
            <a:ext cx="6705600" cy="830263"/>
          </a:xfrm>
          <a:prstGeom prst="rect">
            <a:avLst/>
          </a:prstGeom>
          <a:solidFill>
            <a:srgbClr val="6633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Arial"/>
                <a:ea typeface="Arial"/>
                <a:cs typeface="Arial"/>
                <a:sym typeface="Arial"/>
              </a:rPr>
              <a:t>SCENARIO:  Licensee is obligated to pay royalty on product forever, but:</a:t>
            </a:r>
            <a:endParaRPr/>
          </a:p>
        </p:txBody>
      </p:sp>
      <p:sp>
        <p:nvSpPr>
          <p:cNvPr id="141" name="Google Shape;141;p6"/>
          <p:cNvSpPr txBox="1"/>
          <p:nvPr/>
        </p:nvSpPr>
        <p:spPr>
          <a:xfrm>
            <a:off x="1524000" y="1976438"/>
            <a:ext cx="6172200" cy="1604962"/>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No more patents</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No more trade secrets</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Product is in the public domain</a:t>
            </a:r>
            <a:endParaRPr/>
          </a:p>
          <a:p>
            <a:pPr indent="-457200" lvl="0" marL="457200" marR="0" rtl="0" algn="l">
              <a:spcBef>
                <a:spcPts val="900"/>
              </a:spcBef>
              <a:spcAft>
                <a:spcPts val="0"/>
              </a:spcAft>
              <a:buClr>
                <a:schemeClr val="dk1"/>
              </a:buClr>
              <a:buSzPts val="1800"/>
              <a:buFont typeface="Arial"/>
              <a:buChar char="•"/>
            </a:pPr>
            <a:r>
              <a:rPr b="0" i="0" lang="en-US" sz="1800" u="none" cap="none" strike="noStrike">
                <a:solidFill>
                  <a:schemeClr val="dk1"/>
                </a:solidFill>
                <a:latin typeface="Arial"/>
                <a:ea typeface="Arial"/>
                <a:cs typeface="Arial"/>
                <a:sym typeface="Arial"/>
              </a:rPr>
              <a:t>Competitors can freely copy and enter the market</a:t>
            </a:r>
            <a:endParaRPr/>
          </a:p>
        </p:txBody>
      </p:sp>
      <p:sp>
        <p:nvSpPr>
          <p:cNvPr id="142" name="Google Shape;142;p6"/>
          <p:cNvSpPr txBox="1"/>
          <p:nvPr/>
        </p:nvSpPr>
        <p:spPr>
          <a:xfrm>
            <a:off x="1066800" y="3886200"/>
            <a:ext cx="6172200" cy="366713"/>
          </a:xfrm>
          <a:prstGeom prst="rect">
            <a:avLst/>
          </a:prstGeom>
          <a:solidFill>
            <a:srgbClr val="E6EB74"/>
          </a:solidFill>
          <a:ln>
            <a:noFill/>
          </a:ln>
        </p:spPr>
        <p:txBody>
          <a:bodyPr anchorCtr="0" anchor="t" bIns="45700" lIns="91425" spcFirstLastPara="1" rIns="91425" wrap="square" tIns="45700">
            <a:spAutoFit/>
          </a:bodyPr>
          <a:lstStyle/>
          <a:p>
            <a:pPr indent="-457200" lvl="0" marL="457200" marR="0" rtl="0" algn="l">
              <a:spcBef>
                <a:spcPts val="0"/>
              </a:spcBef>
              <a:spcAft>
                <a:spcPts val="0"/>
              </a:spcAft>
              <a:buNone/>
            </a:pPr>
            <a:r>
              <a:rPr b="0" i="0" lang="en-US" sz="1800" u="none" cap="none" strike="noStrike">
                <a:solidFill>
                  <a:srgbClr val="663300"/>
                </a:solidFill>
                <a:latin typeface="Arial"/>
                <a:ea typeface="Arial"/>
                <a:cs typeface="Arial"/>
                <a:sym typeface="Arial"/>
              </a:rPr>
              <a:t>Can </a:t>
            </a:r>
            <a:r>
              <a:rPr b="1" i="0" lang="en-US" sz="1800" u="sng" cap="none" strike="noStrike">
                <a:solidFill>
                  <a:srgbClr val="663300"/>
                </a:solidFill>
                <a:latin typeface="Arial"/>
                <a:ea typeface="Arial"/>
                <a:cs typeface="Arial"/>
                <a:sym typeface="Arial"/>
              </a:rPr>
              <a:t>Licensee </a:t>
            </a:r>
            <a:r>
              <a:rPr b="0" i="0" lang="en-US" sz="1800" u="none" cap="none" strike="noStrike">
                <a:solidFill>
                  <a:srgbClr val="663300"/>
                </a:solidFill>
                <a:latin typeface="Arial"/>
                <a:ea typeface="Arial"/>
                <a:cs typeface="Arial"/>
                <a:sym typeface="Arial"/>
              </a:rPr>
              <a:t>safely stop paying royalty?</a:t>
            </a:r>
            <a:endParaRPr/>
          </a:p>
        </p:txBody>
      </p:sp>
      <p:sp>
        <p:nvSpPr>
          <p:cNvPr id="143" name="Google Shape;143;p6"/>
          <p:cNvSpPr txBox="1"/>
          <p:nvPr/>
        </p:nvSpPr>
        <p:spPr>
          <a:xfrm>
            <a:off x="1066800" y="4464050"/>
            <a:ext cx="6172200" cy="641350"/>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663300"/>
                </a:solidFill>
                <a:latin typeface="Arial"/>
                <a:ea typeface="Arial"/>
                <a:cs typeface="Arial"/>
                <a:sym typeface="Arial"/>
              </a:rPr>
              <a:t>Can </a:t>
            </a:r>
            <a:r>
              <a:rPr b="1" i="0" lang="en-US" sz="1800" u="sng" cap="none" strike="noStrike">
                <a:solidFill>
                  <a:srgbClr val="663300"/>
                </a:solidFill>
                <a:latin typeface="Arial"/>
                <a:ea typeface="Arial"/>
                <a:cs typeface="Arial"/>
                <a:sym typeface="Arial"/>
              </a:rPr>
              <a:t>Licensor </a:t>
            </a:r>
            <a:r>
              <a:rPr b="0" i="0" lang="en-US" sz="1800" u="none" cap="none" strike="noStrike">
                <a:solidFill>
                  <a:srgbClr val="663300"/>
                </a:solidFill>
                <a:latin typeface="Arial"/>
                <a:ea typeface="Arial"/>
                <a:cs typeface="Arial"/>
                <a:sym typeface="Arial"/>
              </a:rPr>
              <a:t>force Licensee to keep paying royalty or else stop product sales?</a:t>
            </a:r>
            <a:endParaRPr/>
          </a:p>
        </p:txBody>
      </p:sp>
      <p:sp>
        <p:nvSpPr>
          <p:cNvPr id="144" name="Google Shape;144;p6"/>
          <p:cNvSpPr txBox="1"/>
          <p:nvPr/>
        </p:nvSpPr>
        <p:spPr>
          <a:xfrm>
            <a:off x="381000" y="5334000"/>
            <a:ext cx="7696200" cy="83026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1" lang="en-US" sz="2400" u="none" cap="none" strike="noStrike">
                <a:solidFill>
                  <a:schemeClr val="dk1"/>
                </a:solidFill>
                <a:latin typeface="Arial"/>
                <a:ea typeface="Arial"/>
                <a:cs typeface="Arial"/>
                <a:sym typeface="Arial"/>
              </a:rPr>
              <a:t>Brulotte </a:t>
            </a:r>
            <a:r>
              <a:rPr b="0" i="0" lang="en-US" sz="2400" u="none" cap="none" strike="noStrike">
                <a:solidFill>
                  <a:schemeClr val="dk1"/>
                </a:solidFill>
                <a:latin typeface="Arial"/>
                <a:ea typeface="Arial"/>
                <a:cs typeface="Arial"/>
                <a:sym typeface="Arial"/>
              </a:rPr>
              <a:t>suggests that Licensee can safely stop paying royalty, but we haven’t seen </a:t>
            </a:r>
            <a:r>
              <a:rPr b="0" i="1" lang="en-US" sz="2400" u="none" cap="none" strike="noStrike">
                <a:solidFill>
                  <a:schemeClr val="dk1"/>
                </a:solidFill>
                <a:latin typeface="Arial"/>
                <a:ea typeface="Arial"/>
                <a:cs typeface="Arial"/>
                <a:sym typeface="Arial"/>
              </a:rPr>
              <a:t>Aronson </a:t>
            </a:r>
            <a:r>
              <a:rPr b="0" i="0" lang="en-US" sz="2400" u="none" cap="none" strike="noStrike">
                <a:solidFill>
                  <a:schemeClr val="dk1"/>
                </a:solidFill>
                <a:latin typeface="Arial"/>
                <a:ea typeface="Arial"/>
                <a:cs typeface="Arial"/>
                <a:sym typeface="Arial"/>
              </a:rPr>
              <a:t>yet . . .</a:t>
            </a:r>
            <a:endParaRPr/>
          </a:p>
        </p:txBody>
      </p:sp>
      <p:sp>
        <p:nvSpPr>
          <p:cNvPr id="145" name="Google Shape;145;p6"/>
          <p:cNvSpPr txBox="1"/>
          <p:nvPr/>
        </p:nvSpPr>
        <p:spPr>
          <a:xfrm>
            <a:off x="2209800" y="304800"/>
            <a:ext cx="5638800" cy="381000"/>
          </a:xfrm>
          <a:prstGeom prst="rect">
            <a:avLst/>
          </a:prstGeom>
          <a:solidFill>
            <a:srgbClr val="FF99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Arial"/>
                <a:ea typeface="Arial"/>
                <a:cs typeface="Arial"/>
                <a:sym typeface="Arial"/>
              </a:rPr>
              <a:t>Applying Brulotte to our scenario: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151" name="Google Shape;151;p7"/>
          <p:cNvSpPr txBox="1"/>
          <p:nvPr/>
        </p:nvSpPr>
        <p:spPr>
          <a:xfrm>
            <a:off x="838200" y="609600"/>
            <a:ext cx="7123113" cy="461963"/>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Calibri"/>
                <a:ea typeface="Calibri"/>
                <a:cs typeface="Calibri"/>
                <a:sym typeface="Calibri"/>
              </a:rPr>
              <a:t>Aronson v. Quick Point Pencil Co., 440 US 257 (1979)</a:t>
            </a:r>
            <a:endParaRPr/>
          </a:p>
        </p:txBody>
      </p:sp>
      <p:sp>
        <p:nvSpPr>
          <p:cNvPr id="152" name="Google Shape;152;p7"/>
          <p:cNvSpPr txBox="1"/>
          <p:nvPr/>
        </p:nvSpPr>
        <p:spPr>
          <a:xfrm>
            <a:off x="838200" y="1066800"/>
            <a:ext cx="7123113" cy="64611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Does federal patent law preempt state law and negate license that requires royalty on sales of unpatented products?</a:t>
            </a:r>
            <a:endParaRPr/>
          </a:p>
        </p:txBody>
      </p:sp>
      <p:sp>
        <p:nvSpPr>
          <p:cNvPr id="153" name="Google Shape;153;p7"/>
          <p:cNvSpPr txBox="1"/>
          <p:nvPr/>
        </p:nvSpPr>
        <p:spPr>
          <a:xfrm>
            <a:off x="2286000" y="2514600"/>
            <a:ext cx="5715000" cy="12001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Federal preemption must be the result.  The contract falls.</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There is no preemption. The contract is enforceable.</a:t>
            </a:r>
            <a:endParaRPr/>
          </a:p>
        </p:txBody>
      </p:sp>
      <p:sp>
        <p:nvSpPr>
          <p:cNvPr id="154" name="Google Shape;154;p7"/>
          <p:cNvSpPr txBox="1"/>
          <p:nvPr/>
        </p:nvSpPr>
        <p:spPr>
          <a:xfrm>
            <a:off x="457200" y="5715000"/>
            <a:ext cx="1981200" cy="368300"/>
          </a:xfrm>
          <a:prstGeom prst="rect">
            <a:avLst/>
          </a:prstGeom>
          <a:solidFill>
            <a:srgbClr val="FF99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How can this be?</a:t>
            </a:r>
            <a:endParaRPr/>
          </a:p>
        </p:txBody>
      </p:sp>
      <p:sp>
        <p:nvSpPr>
          <p:cNvPr id="155" name="Google Shape;155;p7"/>
          <p:cNvSpPr txBox="1"/>
          <p:nvPr/>
        </p:nvSpPr>
        <p:spPr>
          <a:xfrm>
            <a:off x="3276600" y="5715000"/>
            <a:ext cx="1905000" cy="368300"/>
          </a:xfrm>
          <a:prstGeom prst="rect">
            <a:avLst/>
          </a:prstGeom>
          <a:solidFill>
            <a:srgbClr val="FF99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Different facts?   </a:t>
            </a:r>
            <a:endParaRPr/>
          </a:p>
        </p:txBody>
      </p:sp>
      <p:sp>
        <p:nvSpPr>
          <p:cNvPr id="156" name="Google Shape;156;p7"/>
          <p:cNvSpPr txBox="1"/>
          <p:nvPr/>
        </p:nvSpPr>
        <p:spPr>
          <a:xfrm>
            <a:off x="838200" y="2514600"/>
            <a:ext cx="1295400" cy="461963"/>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u="none" cap="none" strike="noStrike">
                <a:solidFill>
                  <a:schemeClr val="lt1"/>
                </a:solidFill>
                <a:latin typeface="Calibri"/>
                <a:ea typeface="Calibri"/>
                <a:cs typeface="Calibri"/>
                <a:sym typeface="Calibri"/>
              </a:rPr>
              <a:t>Brulotte</a:t>
            </a:r>
            <a:endParaRPr/>
          </a:p>
        </p:txBody>
      </p:sp>
      <p:sp>
        <p:nvSpPr>
          <p:cNvPr id="157" name="Google Shape;157;p7"/>
          <p:cNvSpPr txBox="1"/>
          <p:nvPr/>
        </p:nvSpPr>
        <p:spPr>
          <a:xfrm>
            <a:off x="838200" y="3271838"/>
            <a:ext cx="1295400" cy="461962"/>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400" u="none" cap="none" strike="noStrike">
                <a:solidFill>
                  <a:schemeClr val="dk1"/>
                </a:solidFill>
                <a:latin typeface="Calibri"/>
                <a:ea typeface="Calibri"/>
                <a:cs typeface="Calibri"/>
                <a:sym typeface="Calibri"/>
              </a:rPr>
              <a:t>Aronson</a:t>
            </a:r>
            <a:endParaRPr/>
          </a:p>
        </p:txBody>
      </p:sp>
      <p:sp>
        <p:nvSpPr>
          <p:cNvPr id="158" name="Google Shape;158;p7"/>
          <p:cNvSpPr txBox="1"/>
          <p:nvPr/>
        </p:nvSpPr>
        <p:spPr>
          <a:xfrm>
            <a:off x="6019800" y="5715000"/>
            <a:ext cx="1905000" cy="368300"/>
          </a:xfrm>
          <a:prstGeom prst="rect">
            <a:avLst/>
          </a:prstGeom>
          <a:solidFill>
            <a:srgbClr val="FF9900"/>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Did law change?</a:t>
            </a:r>
            <a:endParaRPr/>
          </a:p>
        </p:txBody>
      </p:sp>
      <p:sp>
        <p:nvSpPr>
          <p:cNvPr id="159" name="Google Shape;159;p7"/>
          <p:cNvSpPr/>
          <p:nvPr/>
        </p:nvSpPr>
        <p:spPr>
          <a:xfrm>
            <a:off x="1752600" y="4343400"/>
            <a:ext cx="5638800" cy="609600"/>
          </a:xfrm>
          <a:prstGeom prst="wedgeRectCallout">
            <a:avLst>
              <a:gd fmla="val -28866" name="adj1"/>
              <a:gd fmla="val -156019" name="adj2"/>
            </a:avLst>
          </a:prstGeom>
          <a:solidFill>
            <a:srgbClr val="FF9900"/>
          </a:solidFill>
          <a:ln cap="flat" cmpd="sng" w="9525">
            <a:solidFill>
              <a:srgbClr val="B6DCDF"/>
            </a:solidFill>
            <a:prstDash val="solid"/>
            <a:miter lim="800000"/>
            <a:headEnd len="sm" w="sm" type="none"/>
            <a:tailEnd len="sm" w="sm" type="none"/>
          </a:ln>
          <a:effectLst>
            <a:outerShdw blurRad="50800" rotWithShape="0" algn="br" dir="2700000" dist="38100">
              <a:srgbClr val="808080">
                <a:alpha val="4274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Arial"/>
                <a:ea typeface="Arial"/>
                <a:cs typeface="Arial"/>
                <a:sym typeface="Arial"/>
              </a:rPr>
              <a:t>Holy opposite day, this is not what we expected!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165" name="Google Shape;165;p8"/>
          <p:cNvSpPr txBox="1"/>
          <p:nvPr/>
        </p:nvSpPr>
        <p:spPr>
          <a:xfrm>
            <a:off x="762000" y="4267200"/>
            <a:ext cx="7620000" cy="461963"/>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Calibri"/>
                <a:ea typeface="Calibri"/>
                <a:cs typeface="Calibri"/>
                <a:sym typeface="Calibri"/>
              </a:rPr>
              <a:t>Why is this situation different from the facts in Brulotte?</a:t>
            </a:r>
            <a:endParaRPr/>
          </a:p>
        </p:txBody>
      </p:sp>
      <p:sp>
        <p:nvSpPr>
          <p:cNvPr id="166" name="Google Shape;166;p8"/>
          <p:cNvSpPr txBox="1"/>
          <p:nvPr/>
        </p:nvSpPr>
        <p:spPr>
          <a:xfrm>
            <a:off x="914400" y="1143000"/>
            <a:ext cx="7123113" cy="31400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Confidential product (key holder) design at time the license was placed.</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Patent pending</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Staged royalty:  5% drops to 2.5% if patent doesn’t issue in 5 years</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Royalty obligation never ends</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Exclusive grant to design</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67" name="Google Shape;167;p8"/>
          <p:cNvSpPr txBox="1"/>
          <p:nvPr/>
        </p:nvSpPr>
        <p:spPr>
          <a:xfrm>
            <a:off x="896938" y="541338"/>
            <a:ext cx="7123112" cy="461962"/>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lt1"/>
                </a:solidFill>
                <a:latin typeface="Calibri"/>
                <a:ea typeface="Calibri"/>
                <a:cs typeface="Calibri"/>
                <a:sym typeface="Calibri"/>
              </a:rPr>
              <a:t>Aronson:  The license</a:t>
            </a:r>
            <a:endParaRPr/>
          </a:p>
        </p:txBody>
      </p:sp>
      <p:sp>
        <p:nvSpPr>
          <p:cNvPr id="168" name="Google Shape;168;p8"/>
          <p:cNvSpPr txBox="1"/>
          <p:nvPr/>
        </p:nvSpPr>
        <p:spPr>
          <a:xfrm>
            <a:off x="762000" y="4724400"/>
            <a:ext cx="7620000" cy="1754188"/>
          </a:xfrm>
          <a:prstGeom prst="rect">
            <a:avLst/>
          </a:prstGeom>
          <a:solidFill>
            <a:srgbClr val="B3591B"/>
          </a:solidFill>
          <a:ln cap="flat" cmpd="sng" w="9525">
            <a:solidFill>
              <a:srgbClr val="663300"/>
            </a:solidFill>
            <a:prstDash val="solid"/>
            <a:miter lim="800000"/>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Trade secrets involved early, but public domain as soon as first sale made.  </a:t>
            </a:r>
            <a:endParaRPr/>
          </a:p>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Similarly, Licensor trying to collect royalty after applicable IP expired.</a:t>
            </a:r>
            <a:endParaRPr/>
          </a:p>
          <a:p>
            <a:pPr indent="0" lvl="0" marL="0" marR="0" rtl="0" algn="l">
              <a:spcBef>
                <a:spcPts val="0"/>
              </a:spcBef>
              <a:spcAft>
                <a:spcPts val="0"/>
              </a:spcAft>
              <a:buNone/>
            </a:pPr>
            <a:r>
              <a:t/>
            </a:r>
            <a:endParaRPr b="0" i="0" sz="1800" u="none" cap="none" strike="noStrike">
              <a:solidFill>
                <a:schemeClr val="lt1"/>
              </a:solidFill>
              <a:latin typeface="Arial"/>
              <a:ea typeface="Arial"/>
              <a:cs typeface="Arial"/>
              <a:sym typeface="Arial"/>
            </a:endParaRPr>
          </a:p>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With know how expired, royalty thereafter should be over, too.</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dk1"/>
              </a:solidFill>
              <a:latin typeface="Arial"/>
              <a:ea typeface="Arial"/>
              <a:cs typeface="Arial"/>
              <a:sym typeface="Arial"/>
            </a:endParaRPr>
          </a:p>
        </p:txBody>
      </p:sp>
      <p:sp>
        <p:nvSpPr>
          <p:cNvPr id="174" name="Google Shape;174;p9"/>
          <p:cNvSpPr txBox="1"/>
          <p:nvPr/>
        </p:nvSpPr>
        <p:spPr>
          <a:xfrm>
            <a:off x="896938" y="541338"/>
            <a:ext cx="7123112" cy="461962"/>
          </a:xfrm>
          <a:prstGeom prst="rect">
            <a:avLst/>
          </a:prstGeom>
          <a:solidFill>
            <a:srgbClr val="808000"/>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rgbClr val="E6EB74"/>
                </a:solidFill>
                <a:latin typeface="Calibri"/>
                <a:ea typeface="Calibri"/>
                <a:cs typeface="Calibri"/>
                <a:sym typeface="Calibri"/>
              </a:rPr>
              <a:t>Aronson:  The dispute erupts</a:t>
            </a:r>
            <a:endParaRPr/>
          </a:p>
        </p:txBody>
      </p:sp>
      <p:sp>
        <p:nvSpPr>
          <p:cNvPr id="175" name="Google Shape;175;p9"/>
          <p:cNvSpPr txBox="1"/>
          <p:nvPr/>
        </p:nvSpPr>
        <p:spPr>
          <a:xfrm>
            <a:off x="877888" y="1295400"/>
            <a:ext cx="7123112" cy="28622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More than 5 years later</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$7 million in cumulative sales (annual royalties in mid 5 figures)</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Confidentiality lost as soon as soon as first product sold</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Patent never issued; application abandoned</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Competitors copying and entering market freely</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76" name="Google Shape;176;p9"/>
          <p:cNvSpPr txBox="1"/>
          <p:nvPr/>
        </p:nvSpPr>
        <p:spPr>
          <a:xfrm>
            <a:off x="838200" y="4724400"/>
            <a:ext cx="5410200" cy="1108075"/>
          </a:xfrm>
          <a:prstGeom prst="rect">
            <a:avLst/>
          </a:prstGeom>
          <a:solidFill>
            <a:srgbClr val="E6EB74"/>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2400" u="none" cap="none" strike="noStrike">
                <a:solidFill>
                  <a:schemeClr val="dk1"/>
                </a:solidFill>
                <a:latin typeface="Calibri"/>
                <a:ea typeface="Calibri"/>
                <a:cs typeface="Calibri"/>
                <a:sym typeface="Calibri"/>
              </a:rPr>
              <a:t>Under Brulotte, Licensee asks why should I have to keep paying?</a:t>
            </a:r>
            <a:endParaRPr/>
          </a:p>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77" name="Google Shape;177;p9"/>
          <p:cNvSpPr txBox="1"/>
          <p:nvPr/>
        </p:nvSpPr>
        <p:spPr>
          <a:xfrm rot="1293397">
            <a:off x="6292850" y="3265488"/>
            <a:ext cx="2133600" cy="646112"/>
          </a:xfrm>
          <a:prstGeom prst="rect">
            <a:avLst/>
          </a:prstGeom>
          <a:solidFill>
            <a:srgbClr val="CF481D"/>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Arial"/>
                <a:ea typeface="Arial"/>
                <a:cs typeface="Arial"/>
                <a:sym typeface="Arial"/>
              </a:rPr>
              <a:t>Product completely in public domain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2010-05-31T11:37:21Z</dcterms:created>
  <dc:creator/>
</cp:coreProperties>
</file>