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97" r:id="rId2"/>
    <p:sldId id="298" r:id="rId3"/>
    <p:sldId id="299" r:id="rId4"/>
    <p:sldId id="300" r:id="rId5"/>
    <p:sldId id="301" r:id="rId6"/>
    <p:sldId id="302" r:id="rId7"/>
    <p:sldId id="303" r:id="rId8"/>
    <p:sldId id="304" r:id="rId9"/>
    <p:sldId id="305" r:id="rId10"/>
    <p:sldId id="309" r:id="rId11"/>
    <p:sldId id="307" r:id="rId12"/>
    <p:sldId id="308" r:id="rId13"/>
    <p:sldId id="311" r:id="rId14"/>
    <p:sldId id="312" r:id="rId15"/>
    <p:sldId id="313" r:id="rId16"/>
    <p:sldId id="315" r:id="rId17"/>
    <p:sldId id="316" r:id="rId18"/>
    <p:sldId id="317" r:id="rId19"/>
    <p:sldId id="318" r:id="rId20"/>
    <p:sldId id="319" r:id="rId21"/>
    <p:sldId id="402" r:id="rId22"/>
    <p:sldId id="320" r:id="rId23"/>
    <p:sldId id="321" r:id="rId24"/>
    <p:sldId id="322" r:id="rId25"/>
    <p:sldId id="323" r:id="rId26"/>
    <p:sldId id="324" r:id="rId27"/>
    <p:sldId id="325" r:id="rId28"/>
    <p:sldId id="326" r:id="rId29"/>
    <p:sldId id="327" r:id="rId30"/>
    <p:sldId id="331" r:id="rId31"/>
    <p:sldId id="330" r:id="rId32"/>
    <p:sldId id="329" r:id="rId33"/>
    <p:sldId id="395" r:id="rId34"/>
    <p:sldId id="328" r:id="rId35"/>
    <p:sldId id="332" r:id="rId36"/>
    <p:sldId id="350" r:id="rId37"/>
    <p:sldId id="351" r:id="rId38"/>
    <p:sldId id="352" r:id="rId39"/>
    <p:sldId id="354" r:id="rId40"/>
    <p:sldId id="355" r:id="rId41"/>
    <p:sldId id="336" r:id="rId42"/>
    <p:sldId id="338" r:id="rId43"/>
    <p:sldId id="339" r:id="rId44"/>
    <p:sldId id="404" r:id="rId45"/>
    <p:sldId id="340" r:id="rId46"/>
    <p:sldId id="341" r:id="rId47"/>
    <p:sldId id="342" r:id="rId48"/>
    <p:sldId id="401" r:id="rId49"/>
    <p:sldId id="343" r:id="rId50"/>
    <p:sldId id="347" r:id="rId51"/>
    <p:sldId id="349" r:id="rId52"/>
    <p:sldId id="356" r:id="rId53"/>
    <p:sldId id="386" r:id="rId54"/>
    <p:sldId id="387" r:id="rId55"/>
    <p:sldId id="388" r:id="rId56"/>
    <p:sldId id="357" r:id="rId57"/>
    <p:sldId id="389" r:id="rId58"/>
    <p:sldId id="390" r:id="rId59"/>
    <p:sldId id="358" r:id="rId60"/>
    <p:sldId id="359" r:id="rId61"/>
    <p:sldId id="360" r:id="rId62"/>
    <p:sldId id="361" r:id="rId63"/>
    <p:sldId id="363" r:id="rId64"/>
    <p:sldId id="364" r:id="rId65"/>
    <p:sldId id="365" r:id="rId66"/>
    <p:sldId id="366" r:id="rId67"/>
    <p:sldId id="367" r:id="rId68"/>
    <p:sldId id="369" r:id="rId69"/>
    <p:sldId id="370" r:id="rId70"/>
    <p:sldId id="344" r:id="rId71"/>
    <p:sldId id="345" r:id="rId72"/>
    <p:sldId id="371" r:id="rId73"/>
    <p:sldId id="378" r:id="rId74"/>
    <p:sldId id="372" r:id="rId75"/>
    <p:sldId id="373" r:id="rId76"/>
    <p:sldId id="374" r:id="rId77"/>
    <p:sldId id="376" r:id="rId78"/>
    <p:sldId id="377" r:id="rId79"/>
    <p:sldId id="379" r:id="rId80"/>
    <p:sldId id="380" r:id="rId81"/>
    <p:sldId id="381" r:id="rId82"/>
    <p:sldId id="391" r:id="rId83"/>
    <p:sldId id="394" r:id="rId84"/>
    <p:sldId id="393" r:id="rId85"/>
    <p:sldId id="396" r:id="rId86"/>
    <p:sldId id="397" r:id="rId87"/>
    <p:sldId id="398" r:id="rId88"/>
    <p:sldId id="399" r:id="rId89"/>
    <p:sldId id="400" r:id="rId90"/>
    <p:sldId id="403" r:id="rId91"/>
    <p:sldId id="375" r:id="rId92"/>
    <p:sldId id="405" r:id="rId93"/>
    <p:sldId id="385" r:id="rId9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216"/>
      </p:cViewPr>
      <p:guideLst>
        <p:guide orient="horz" pos="2112"/>
        <p:guide pos="2880"/>
      </p:guideLst>
    </p:cSldViewPr>
  </p:slideViewPr>
  <p:notesTextViewPr>
    <p:cViewPr>
      <p:scale>
        <a:sx n="1" d="1"/>
        <a:sy n="1" d="1"/>
      </p:scale>
      <p:origin x="0" y="0"/>
    </p:cViewPr>
  </p:notesTextViewPr>
  <p:sorterViewPr>
    <p:cViewPr>
      <p:scale>
        <a:sx n="100" d="100"/>
        <a:sy n="100" d="100"/>
      </p:scale>
      <p:origin x="0" y="96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76B6298-80C4-43AC-944B-75B55A75DF86}" type="datetimeFigureOut">
              <a:rPr lang="en-US"/>
              <a:pPr>
                <a:defRPr/>
              </a:pPr>
              <a:t>11/10/2023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1028674-47F0-4B1F-ABED-3AF198947E7E}" type="slidenum">
              <a:rPr lang="en-US"/>
              <a:pPr>
                <a:defRPr/>
              </a:pPr>
              <a:t>‹#›</a:t>
            </a:fld>
            <a:endParaRPr lang="en-US"/>
          </a:p>
        </p:txBody>
      </p:sp>
    </p:spTree>
    <p:extLst>
      <p:ext uri="{BB962C8B-B14F-4D97-AF65-F5344CB8AC3E}">
        <p14:creationId xmlns:p14="http://schemas.microsoft.com/office/powerpoint/2010/main" val="206934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0408DB0-28E9-409C-B3D1-5AE7385E8761}" type="datetimeFigureOut">
              <a:rPr lang="en-US"/>
              <a:pPr>
                <a:defRPr/>
              </a:pPr>
              <a:t>11/10/2023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737CA23-882E-4378-B24C-902D7BA3AE5E}" type="slidenum">
              <a:rPr lang="en-US"/>
              <a:pPr>
                <a:defRPr/>
              </a:pPr>
              <a:t>‹#›</a:t>
            </a:fld>
            <a:endParaRPr lang="en-US"/>
          </a:p>
        </p:txBody>
      </p:sp>
    </p:spTree>
    <p:extLst>
      <p:ext uri="{BB962C8B-B14F-4D97-AF65-F5344CB8AC3E}">
        <p14:creationId xmlns:p14="http://schemas.microsoft.com/office/powerpoint/2010/main" val="2113647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EBFE71D-F6A9-4BBA-8357-EE758DD55525}" type="datetime1">
              <a:rPr lang="en-US"/>
              <a:pPr>
                <a:defRPr/>
              </a:pPr>
              <a:t>11/10/2023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9C5BBF-E376-4204-909B-0E98DB8E90EE}" type="slidenum">
              <a:rPr lang="en-US"/>
              <a:pPr>
                <a:defRPr/>
              </a:pPr>
              <a:t>‹#›</a:t>
            </a:fld>
            <a:endParaRPr lang="en-US"/>
          </a:p>
        </p:txBody>
      </p:sp>
    </p:spTree>
    <p:extLst>
      <p:ext uri="{BB962C8B-B14F-4D97-AF65-F5344CB8AC3E}">
        <p14:creationId xmlns:p14="http://schemas.microsoft.com/office/powerpoint/2010/main" val="12989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C00823-AE93-4CD1-B746-BC1D79F95F84}" type="datetime1">
              <a:rPr lang="en-US"/>
              <a:pPr>
                <a:defRPr/>
              </a:pPr>
              <a:t>11/10/2023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4EDE31-133E-4A00-BBF4-0E8B27F33BE6}" type="slidenum">
              <a:rPr lang="en-US"/>
              <a:pPr>
                <a:defRPr/>
              </a:pPr>
              <a:t>‹#›</a:t>
            </a:fld>
            <a:endParaRPr lang="en-US"/>
          </a:p>
        </p:txBody>
      </p:sp>
    </p:spTree>
    <p:extLst>
      <p:ext uri="{BB962C8B-B14F-4D97-AF65-F5344CB8AC3E}">
        <p14:creationId xmlns:p14="http://schemas.microsoft.com/office/powerpoint/2010/main" val="296601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4330C7-0AE7-49FF-9A9E-254418225AC0}" type="datetime1">
              <a:rPr lang="en-US"/>
              <a:pPr>
                <a:defRPr/>
              </a:pPr>
              <a:t>11/10/2023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1E2BDC-E48B-4A3C-810B-BC91EC54425F}" type="slidenum">
              <a:rPr lang="en-US"/>
              <a:pPr>
                <a:defRPr/>
              </a:pPr>
              <a:t>‹#›</a:t>
            </a:fld>
            <a:endParaRPr lang="en-US"/>
          </a:p>
        </p:txBody>
      </p:sp>
    </p:spTree>
    <p:extLst>
      <p:ext uri="{BB962C8B-B14F-4D97-AF65-F5344CB8AC3E}">
        <p14:creationId xmlns:p14="http://schemas.microsoft.com/office/powerpoint/2010/main" val="293507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0BB0FE-A3D4-4CB2-9F5F-3F5C3E6D7B7B}" type="datetime1">
              <a:rPr lang="en-US"/>
              <a:pPr>
                <a:defRPr/>
              </a:pPr>
              <a:t>11/10/2023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FF7DFF-235D-461D-896F-1CB4FE6AD1FF}" type="slidenum">
              <a:rPr lang="en-US"/>
              <a:pPr>
                <a:defRPr/>
              </a:pPr>
              <a:t>‹#›</a:t>
            </a:fld>
            <a:endParaRPr lang="en-US"/>
          </a:p>
        </p:txBody>
      </p:sp>
    </p:spTree>
    <p:extLst>
      <p:ext uri="{BB962C8B-B14F-4D97-AF65-F5344CB8AC3E}">
        <p14:creationId xmlns:p14="http://schemas.microsoft.com/office/powerpoint/2010/main" val="305504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3206C7-9951-4B7B-8B83-A4395913684D}" type="datetime1">
              <a:rPr lang="en-US"/>
              <a:pPr>
                <a:defRPr/>
              </a:pPr>
              <a:t>11/10/2023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05958-7692-44FF-86B8-C8B2D6D35D8E}" type="slidenum">
              <a:rPr lang="en-US"/>
              <a:pPr>
                <a:defRPr/>
              </a:pPr>
              <a:t>‹#›</a:t>
            </a:fld>
            <a:endParaRPr lang="en-US"/>
          </a:p>
        </p:txBody>
      </p:sp>
    </p:spTree>
    <p:extLst>
      <p:ext uri="{BB962C8B-B14F-4D97-AF65-F5344CB8AC3E}">
        <p14:creationId xmlns:p14="http://schemas.microsoft.com/office/powerpoint/2010/main" val="222878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550C0F-5985-4618-A01E-70F6212A667C}" type="datetime1">
              <a:rPr lang="en-US"/>
              <a:pPr>
                <a:defRPr/>
              </a:pPr>
              <a:t>11/10/2023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570B23-BBDA-4B80-AD5C-EE71598CDF9E}" type="slidenum">
              <a:rPr lang="en-US"/>
              <a:pPr>
                <a:defRPr/>
              </a:pPr>
              <a:t>‹#›</a:t>
            </a:fld>
            <a:endParaRPr lang="en-US"/>
          </a:p>
        </p:txBody>
      </p:sp>
    </p:spTree>
    <p:extLst>
      <p:ext uri="{BB962C8B-B14F-4D97-AF65-F5344CB8AC3E}">
        <p14:creationId xmlns:p14="http://schemas.microsoft.com/office/powerpoint/2010/main" val="241479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F1C595-D6EE-42C3-B1CE-C9F9396C23F0}" type="datetime1">
              <a:rPr lang="en-US"/>
              <a:pPr>
                <a:defRPr/>
              </a:pPr>
              <a:t>11/10/2023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96C615-D68C-4304-8DBB-BC45967D0832}" type="slidenum">
              <a:rPr lang="en-US"/>
              <a:pPr>
                <a:defRPr/>
              </a:pPr>
              <a:t>‹#›</a:t>
            </a:fld>
            <a:endParaRPr lang="en-US"/>
          </a:p>
        </p:txBody>
      </p:sp>
    </p:spTree>
    <p:extLst>
      <p:ext uri="{BB962C8B-B14F-4D97-AF65-F5344CB8AC3E}">
        <p14:creationId xmlns:p14="http://schemas.microsoft.com/office/powerpoint/2010/main" val="46605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2F286DD-548D-4F7F-B885-86D5888BDDA0}" type="datetime1">
              <a:rPr lang="en-US"/>
              <a:pPr>
                <a:defRPr/>
              </a:pPr>
              <a:t>11/10/2023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AA38A1-CB0C-4F03-BB6B-0229C93FD632}" type="slidenum">
              <a:rPr lang="en-US"/>
              <a:pPr>
                <a:defRPr/>
              </a:pPr>
              <a:t>‹#›</a:t>
            </a:fld>
            <a:endParaRPr lang="en-US"/>
          </a:p>
        </p:txBody>
      </p:sp>
    </p:spTree>
    <p:extLst>
      <p:ext uri="{BB962C8B-B14F-4D97-AF65-F5344CB8AC3E}">
        <p14:creationId xmlns:p14="http://schemas.microsoft.com/office/powerpoint/2010/main" val="86385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262886-8827-4B9E-A83C-AF0437951F8B}" type="datetime1">
              <a:rPr lang="en-US"/>
              <a:pPr>
                <a:defRPr/>
              </a:pPr>
              <a:t>11/10/2023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0DBBE3-7A44-4CA9-8E0B-BA591161F783}" type="slidenum">
              <a:rPr lang="en-US"/>
              <a:pPr>
                <a:defRPr/>
              </a:pPr>
              <a:t>‹#›</a:t>
            </a:fld>
            <a:endParaRPr lang="en-US"/>
          </a:p>
        </p:txBody>
      </p:sp>
    </p:spTree>
    <p:extLst>
      <p:ext uri="{BB962C8B-B14F-4D97-AF65-F5344CB8AC3E}">
        <p14:creationId xmlns:p14="http://schemas.microsoft.com/office/powerpoint/2010/main" val="373337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F9B7D95-DA7B-41AA-8416-0F4EAFEAADB2}" type="datetime1">
              <a:rPr lang="en-US"/>
              <a:pPr>
                <a:defRPr/>
              </a:pPr>
              <a:t>11/10/2023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6EF2E-C46E-4DDC-BF0A-357B43607DAA}" type="slidenum">
              <a:rPr lang="en-US"/>
              <a:pPr>
                <a:defRPr/>
              </a:pPr>
              <a:t>‹#›</a:t>
            </a:fld>
            <a:endParaRPr lang="en-US"/>
          </a:p>
        </p:txBody>
      </p:sp>
    </p:spTree>
    <p:extLst>
      <p:ext uri="{BB962C8B-B14F-4D97-AF65-F5344CB8AC3E}">
        <p14:creationId xmlns:p14="http://schemas.microsoft.com/office/powerpoint/2010/main" val="38812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CB657-414E-4A83-8D91-E02A40C627B8}" type="datetime1">
              <a:rPr lang="en-US"/>
              <a:pPr>
                <a:defRPr/>
              </a:pPr>
              <a:t>11/10/2023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0F4C9C-46EE-461C-9918-F63F909EA98E}" type="slidenum">
              <a:rPr lang="en-US"/>
              <a:pPr>
                <a:defRPr/>
              </a:pPr>
              <a:t>‹#›</a:t>
            </a:fld>
            <a:endParaRPr lang="en-US"/>
          </a:p>
        </p:txBody>
      </p:sp>
    </p:spTree>
    <p:extLst>
      <p:ext uri="{BB962C8B-B14F-4D97-AF65-F5344CB8AC3E}">
        <p14:creationId xmlns:p14="http://schemas.microsoft.com/office/powerpoint/2010/main" val="392816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36FE65-1803-4ED6-9F40-CCA71DBA57F7}" type="datetime1">
              <a:rPr lang="en-US"/>
              <a:pPr>
                <a:defRPr/>
              </a:pPr>
              <a:t>11/10/2023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D28761-E8FE-46DA-9070-ED8306636A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www.dreamstime.com/royalty-free-stock-images-man-playing-cards-image22399439#res9997337" TargetMode="External"/><Relationship Id="rId5" Type="http://schemas.openxmlformats.org/officeDocument/2006/relationships/hyperlink" Target="http://www.dreamstime.com/#res9997337" TargetMode="External"/><Relationship Id="rId4" Type="http://schemas.openxmlformats.org/officeDocument/2006/relationships/hyperlink" Target="http://www.dreamstime.com/robseguin_info#res9997337"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reamstime.com/americanspirit_info#res9997337"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www.dreamstime.com/royalty-free-stock-photography-large-crowd-people-event-image23150667#res9997337" TargetMode="External"/><Relationship Id="rId4" Type="http://schemas.openxmlformats.org/officeDocument/2006/relationships/hyperlink" Target="http://www.dreamstime.com/#res999733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dreamstime.com/rawpixelimages_info#res9997337"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www.dreamstime.com/royalty-free-stock-photo-business-people-shaking-hands-new-york-city-image37510955#res9997337" TargetMode="External"/><Relationship Id="rId4" Type="http://schemas.openxmlformats.org/officeDocument/2006/relationships/hyperlink" Target="http://www.dreamstime.com/#res9997337"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law.cornell.edu/ethics/ca/code/CA_STAT.HTM#951"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dreamstime.com/photographerlondon_info#res9997337"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www.dreamstime.com/stock-photos-judge-pointing-gavel-courtroom-image29663143#res9997337" TargetMode="External"/><Relationship Id="rId4" Type="http://schemas.openxmlformats.org/officeDocument/2006/relationships/hyperlink" Target="http://www.dreamstime.com/#res9997337"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dreamstime.com/#res9997337" TargetMode="External"/><Relationship Id="rId7" Type="http://schemas.openxmlformats.org/officeDocument/2006/relationships/image" Target="../media/image21.jpeg"/><Relationship Id="rId2" Type="http://schemas.openxmlformats.org/officeDocument/2006/relationships/hyperlink" Target="http://www.dreamstime.com/monkeybusinessimages_info#res9997337" TargetMode="External"/><Relationship Id="rId1" Type="http://schemas.openxmlformats.org/officeDocument/2006/relationships/slideLayout" Target="../slideLayouts/slideLayout7.xml"/><Relationship Id="rId6" Type="http://schemas.openxmlformats.org/officeDocument/2006/relationships/hyperlink" Target="http://www.dreamstime.com/stock-photo-businessman-working-desk-image8489510#res9997337" TargetMode="External"/><Relationship Id="rId5" Type="http://schemas.openxmlformats.org/officeDocument/2006/relationships/hyperlink" Target="http://www.dreamstime.com/nyul_info#res9997337" TargetMode="External"/><Relationship Id="rId4" Type="http://schemas.openxmlformats.org/officeDocument/2006/relationships/hyperlink" Target="http://www.dreamstime.com/stock-image-businesswoman-working-desk-image5293121#res9997337"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dreamstime.com/#res9997337" TargetMode="External"/><Relationship Id="rId7" Type="http://schemas.openxmlformats.org/officeDocument/2006/relationships/image" Target="../media/image21.jpeg"/><Relationship Id="rId2" Type="http://schemas.openxmlformats.org/officeDocument/2006/relationships/hyperlink" Target="http://www.dreamstime.com/monkeybusinessimages_info#res9997337" TargetMode="External"/><Relationship Id="rId1" Type="http://schemas.openxmlformats.org/officeDocument/2006/relationships/slideLayout" Target="../slideLayouts/slideLayout7.xml"/><Relationship Id="rId6" Type="http://schemas.openxmlformats.org/officeDocument/2006/relationships/hyperlink" Target="http://www.dreamstime.com/stock-photo-businessman-working-desk-image8489510#res9997337" TargetMode="External"/><Relationship Id="rId5" Type="http://schemas.openxmlformats.org/officeDocument/2006/relationships/hyperlink" Target="http://www.dreamstime.com/nyul_info#res9997337" TargetMode="External"/><Relationship Id="rId4" Type="http://schemas.openxmlformats.org/officeDocument/2006/relationships/hyperlink" Target="http://www.dreamstime.com/stock-image-businesswoman-working-desk-image5293121#res9997337"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dreamstime.com/#res9997337" TargetMode="External"/><Relationship Id="rId7" Type="http://schemas.openxmlformats.org/officeDocument/2006/relationships/image" Target="../media/image21.jpeg"/><Relationship Id="rId2" Type="http://schemas.openxmlformats.org/officeDocument/2006/relationships/hyperlink" Target="http://www.dreamstime.com/monkeybusinessimages_info#res9997337" TargetMode="External"/><Relationship Id="rId1" Type="http://schemas.openxmlformats.org/officeDocument/2006/relationships/slideLayout" Target="../slideLayouts/slideLayout7.xml"/><Relationship Id="rId6" Type="http://schemas.openxmlformats.org/officeDocument/2006/relationships/hyperlink" Target="http://www.dreamstime.com/stock-photo-businessman-working-desk-image8489510#res9997337" TargetMode="External"/><Relationship Id="rId5" Type="http://schemas.openxmlformats.org/officeDocument/2006/relationships/hyperlink" Target="http://www.dreamstime.com/nyul_info#res9997337" TargetMode="External"/><Relationship Id="rId4" Type="http://schemas.openxmlformats.org/officeDocument/2006/relationships/hyperlink" Target="http://www.dreamstime.com/stock-image-businesswoman-working-desk-image5293121#res9997337"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dreamstime.com/#res9997337" TargetMode="External"/><Relationship Id="rId7" Type="http://schemas.openxmlformats.org/officeDocument/2006/relationships/image" Target="../media/image21.jpeg"/><Relationship Id="rId2" Type="http://schemas.openxmlformats.org/officeDocument/2006/relationships/hyperlink" Target="http://www.dreamstime.com/monkeybusinessimages_info#res9997337" TargetMode="External"/><Relationship Id="rId1" Type="http://schemas.openxmlformats.org/officeDocument/2006/relationships/slideLayout" Target="../slideLayouts/slideLayout7.xml"/><Relationship Id="rId6" Type="http://schemas.openxmlformats.org/officeDocument/2006/relationships/hyperlink" Target="http://www.dreamstime.com/stock-photo-businessman-working-desk-image8489510#res9997337" TargetMode="External"/><Relationship Id="rId5" Type="http://schemas.openxmlformats.org/officeDocument/2006/relationships/hyperlink" Target="http://www.dreamstime.com/nyul_info#res9997337" TargetMode="External"/><Relationship Id="rId4" Type="http://schemas.openxmlformats.org/officeDocument/2006/relationships/hyperlink" Target="http://www.dreamstime.com/stock-image-businesswoman-working-desk-image5293121#res9997337"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dreamstime.com/#res9997337" TargetMode="External"/><Relationship Id="rId2" Type="http://schemas.openxmlformats.org/officeDocument/2006/relationships/hyperlink" Target="http://www.dreamstime.com/damedeeso_info#res9997337"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dreamstime.com/stock-photography-see-no-evil-hear-no-evil-speak-no-evil-image28220392#res9997337"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dreamstime.com/#res9997337" TargetMode="External"/><Relationship Id="rId2" Type="http://schemas.openxmlformats.org/officeDocument/2006/relationships/hyperlink" Target="http://www.dreamstime.com/mcgrewc_info#res9997337"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www.dreamstime.com/stock-photo-two-outback-style-hats-one-green-one-brown-isolated-white-feather-hat-band-blue-orange-leather-hatband-image50006025#res9997337"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dreamstime.com/#res9997337" TargetMode="External"/><Relationship Id="rId2" Type="http://schemas.openxmlformats.org/officeDocument/2006/relationships/hyperlink" Target="http://www.dreamstime.com/mino21_info#res9997337"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dreamstime.com/stock-photo-very-old-brick-house-broken-windows-image41159441#res999733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www.dreamstime.com/#res9997337" TargetMode="External"/><Relationship Id="rId2" Type="http://schemas.openxmlformats.org/officeDocument/2006/relationships/hyperlink" Target="http://www.dreamstime.com/kontur-vid_info#res9997337"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www.dreamstime.com/stock-photos-wooden-tool-box-vector-illustration-image36068283#res999733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dreamstime.com/#res9997337" TargetMode="External"/><Relationship Id="rId2" Type="http://schemas.openxmlformats.org/officeDocument/2006/relationships/hyperlink" Target="http://www.dreamstime.com/29mokara_info#res9997337"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www.dreamstime.com/stock-photos-defective-faucet-cause-wastage-water-image30609893#res9997337"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fontScale="90000"/>
          </a:bodyPr>
          <a:lstStyle/>
          <a:p>
            <a:pPr eaLnBrk="1" fontAlgn="auto" hangingPunct="1">
              <a:spcAft>
                <a:spcPts val="0"/>
              </a:spcAft>
              <a:defRPr/>
            </a:pPr>
            <a:r>
              <a:rPr lang="en-US" altLang="en-US" sz="5400" dirty="0">
                <a:solidFill>
                  <a:srgbClr val="DDD9C3"/>
                </a:solidFill>
              </a:rPr>
              <a:t>Attorney Client Privilege for Patents</a:t>
            </a:r>
          </a:p>
        </p:txBody>
      </p:sp>
      <p:sp>
        <p:nvSpPr>
          <p:cNvPr id="2051" name="TextBox 11"/>
          <p:cNvSpPr txBox="1">
            <a:spLocks noChangeArrowheads="1"/>
          </p:cNvSpPr>
          <p:nvPr/>
        </p:nvSpPr>
        <p:spPr bwMode="auto">
          <a:xfrm>
            <a:off x="2520950" y="1600200"/>
            <a:ext cx="662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800">
                <a:solidFill>
                  <a:schemeClr val="bg1"/>
                </a:solidFill>
                <a:ea typeface="ＭＳ Ｐゴシック" pitchFamily="34" charset="-128"/>
              </a:rPr>
              <a:t>Why is this important?</a:t>
            </a:r>
          </a:p>
          <a:p>
            <a:pPr eaLnBrk="1" hangingPunct="1">
              <a:spcBef>
                <a:spcPct val="0"/>
              </a:spcBef>
            </a:pPr>
            <a:r>
              <a:rPr lang="en-US" altLang="en-US" sz="2800">
                <a:solidFill>
                  <a:schemeClr val="bg1"/>
                </a:solidFill>
                <a:ea typeface="ＭＳ Ｐゴシック" pitchFamily="34" charset="-128"/>
              </a:rPr>
              <a:t>What is it?</a:t>
            </a:r>
          </a:p>
          <a:p>
            <a:pPr eaLnBrk="1" hangingPunct="1">
              <a:spcBef>
                <a:spcPct val="0"/>
              </a:spcBef>
            </a:pPr>
            <a:r>
              <a:rPr lang="en-US" altLang="en-US" sz="2800">
                <a:solidFill>
                  <a:schemeClr val="bg1"/>
                </a:solidFill>
                <a:ea typeface="ＭＳ Ｐゴシック" pitchFamily="34" charset="-128"/>
              </a:rPr>
              <a:t>Outside counsel v. inside counsel</a:t>
            </a:r>
          </a:p>
          <a:p>
            <a:pPr eaLnBrk="1" hangingPunct="1">
              <a:spcBef>
                <a:spcPct val="0"/>
              </a:spcBef>
            </a:pPr>
            <a:r>
              <a:rPr lang="en-US" altLang="en-US" sz="2800">
                <a:solidFill>
                  <a:schemeClr val="bg1"/>
                </a:solidFill>
                <a:ea typeface="ＭＳ Ｐゴシック" pitchFamily="34" charset="-128"/>
              </a:rPr>
              <a:t>Waiver</a:t>
            </a:r>
          </a:p>
          <a:p>
            <a:pPr eaLnBrk="1" hangingPunct="1">
              <a:spcBef>
                <a:spcPct val="0"/>
              </a:spcBef>
            </a:pPr>
            <a:r>
              <a:rPr lang="en-US" altLang="en-US" sz="2800">
                <a:solidFill>
                  <a:schemeClr val="bg1"/>
                </a:solidFill>
                <a:ea typeface="ＭＳ Ｐゴシック" pitchFamily="34" charset="-128"/>
              </a:rPr>
              <a:t>Special Topics</a:t>
            </a:r>
          </a:p>
          <a:p>
            <a:pPr eaLnBrk="1" hangingPunct="1">
              <a:spcBef>
                <a:spcPct val="0"/>
              </a:spcBef>
            </a:pPr>
            <a:endParaRPr lang="en-US" altLang="en-US" sz="2800">
              <a:solidFill>
                <a:srgbClr val="632523"/>
              </a:solidFill>
              <a:ea typeface="ＭＳ Ｐゴシック" pitchFamily="34" charset="-128"/>
            </a:endParaRPr>
          </a:p>
        </p:txBody>
      </p:sp>
      <p:sp>
        <p:nvSpPr>
          <p:cNvPr id="2052" name="TextBox 9"/>
          <p:cNvSpPr txBox="1">
            <a:spLocks noChangeArrowheads="1"/>
          </p:cNvSpPr>
          <p:nvPr/>
        </p:nvSpPr>
        <p:spPr bwMode="auto">
          <a:xfrm>
            <a:off x="2590800" y="4572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 2015-2017 Kagan Binder, PLLC</a:t>
            </a:r>
          </a:p>
        </p:txBody>
      </p:sp>
      <p:pic>
        <p:nvPicPr>
          <p:cNvPr id="2053" name="Picture 15" descr="Cover slide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470025"/>
            <a:ext cx="2387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6" descr="Cover slid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3092450"/>
            <a:ext cx="238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7" descr="Cover slide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41900"/>
            <a:ext cx="238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8" descr="Cover slide 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5053013"/>
            <a:ext cx="2578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descr="Cover slide 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2988" y="5060950"/>
            <a:ext cx="20955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0" descr="Cover slide 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6900" y="5067300"/>
            <a:ext cx="2197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is different, depending on where you litigate.</a:t>
            </a:r>
          </a:p>
        </p:txBody>
      </p:sp>
      <p:pic>
        <p:nvPicPr>
          <p:cNvPr id="11267" name="Picture 2" descr="http://upload.wikimedia.org/wikipedia/commons/thumb/d/df/US_Court_of_Appeals_and_District_Court_map.svg/620px-US_Court_of_Appeals_and_District_Court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4650"/>
            <a:ext cx="6970713"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What is protected?</a:t>
            </a:r>
          </a:p>
        </p:txBody>
      </p:sp>
      <p:sp>
        <p:nvSpPr>
          <p:cNvPr id="12291" name="TextBox 7"/>
          <p:cNvSpPr txBox="1">
            <a:spLocks noChangeArrowheads="1"/>
          </p:cNvSpPr>
          <p:nvPr/>
        </p:nvSpPr>
        <p:spPr bwMode="auto">
          <a:xfrm>
            <a:off x="5065713" y="2895600"/>
            <a:ext cx="4114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200"/>
              </a:spcAft>
            </a:pPr>
            <a:r>
              <a:rPr lang="en-US" altLang="en-US" sz="2400">
                <a:solidFill>
                  <a:srgbClr val="632523"/>
                </a:solidFill>
                <a:ea typeface="ＭＳ Ｐゴシック" pitchFamily="34" charset="-128"/>
              </a:rPr>
              <a:t>Protects legal (NOT BUSINESS) communications</a:t>
            </a:r>
          </a:p>
          <a:p>
            <a:pPr eaLnBrk="1" hangingPunct="1">
              <a:spcBef>
                <a:spcPct val="0"/>
              </a:spcBef>
              <a:spcAft>
                <a:spcPts val="1200"/>
              </a:spcAft>
            </a:pPr>
            <a:r>
              <a:rPr lang="en-US" altLang="en-US" sz="2400">
                <a:solidFill>
                  <a:srgbClr val="632523"/>
                </a:solidFill>
                <a:ea typeface="ＭＳ Ｐゴシック" pitchFamily="34" charset="-128"/>
              </a:rPr>
              <a:t>Prohibits attorney from blabbing (ethics duties, too).</a:t>
            </a:r>
          </a:p>
          <a:p>
            <a:pPr eaLnBrk="1" hangingPunct="1">
              <a:spcBef>
                <a:spcPct val="0"/>
              </a:spcBef>
              <a:spcAft>
                <a:spcPts val="1200"/>
              </a:spcAft>
            </a:pPr>
            <a:r>
              <a:rPr lang="en-US" altLang="en-US" sz="2400">
                <a:solidFill>
                  <a:srgbClr val="632523"/>
                </a:solidFill>
                <a:ea typeface="ＭＳ Ｐゴシック" pitchFamily="34" charset="-128"/>
              </a:rPr>
              <a:t>Protects client and attorney from being compelled to disclose protected communications</a:t>
            </a:r>
          </a:p>
        </p:txBody>
      </p:sp>
      <p:pic>
        <p:nvPicPr>
          <p:cNvPr id="12292" name="Picture 2" descr="http://upload.wikimedia.org/wikipedia/commons/8/88/Matteson-jac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48625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685800" y="1676400"/>
            <a:ext cx="6934200" cy="609600"/>
          </a:xfrm>
          <a:prstGeom prst="wedgeRectCallout">
            <a:avLst>
              <a:gd name="adj1" fmla="val -5585"/>
              <a:gd name="adj2" fmla="val 4703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I swear to tell the truth, the whole truth, and nothing but the truth . . .  Unless it’s privileged.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8/88/Matteson-jac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95600"/>
            <a:ext cx="48625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What is protected?</a:t>
            </a:r>
          </a:p>
        </p:txBody>
      </p:sp>
      <p:sp>
        <p:nvSpPr>
          <p:cNvPr id="13316" name="TextBox 7"/>
          <p:cNvSpPr txBox="1">
            <a:spLocks noChangeArrowheads="1"/>
          </p:cNvSpPr>
          <p:nvPr/>
        </p:nvSpPr>
        <p:spPr bwMode="auto">
          <a:xfrm>
            <a:off x="5046663" y="3490913"/>
            <a:ext cx="41148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200"/>
              </a:spcAft>
            </a:pPr>
            <a:r>
              <a:rPr lang="en-US" altLang="en-US" sz="2400">
                <a:solidFill>
                  <a:srgbClr val="632523"/>
                </a:solidFill>
                <a:ea typeface="ＭＳ Ｐゴシック" pitchFamily="34" charset="-128"/>
              </a:rPr>
              <a:t>Some communications(legal not business) </a:t>
            </a:r>
          </a:p>
          <a:p>
            <a:pPr eaLnBrk="1" hangingPunct="1">
              <a:spcBef>
                <a:spcPct val="0"/>
              </a:spcBef>
              <a:spcAft>
                <a:spcPts val="1200"/>
              </a:spcAft>
            </a:pPr>
            <a:r>
              <a:rPr lang="en-US" altLang="en-US" sz="2400">
                <a:solidFill>
                  <a:srgbClr val="632523"/>
                </a:solidFill>
                <a:ea typeface="ＭＳ Ｐゴシック" pitchFamily="34" charset="-128"/>
              </a:rPr>
              <a:t>Prohibits attorney from blabbing.</a:t>
            </a:r>
          </a:p>
          <a:p>
            <a:pPr eaLnBrk="1" hangingPunct="1">
              <a:spcBef>
                <a:spcPct val="0"/>
              </a:spcBef>
              <a:spcAft>
                <a:spcPts val="1200"/>
              </a:spcAft>
            </a:pPr>
            <a:r>
              <a:rPr lang="en-US" altLang="en-US" sz="2400">
                <a:solidFill>
                  <a:srgbClr val="632523"/>
                </a:solidFill>
                <a:ea typeface="ＭＳ Ｐゴシック" pitchFamily="34" charset="-128"/>
              </a:rPr>
              <a:t>Protects client from being compelled to disclose protected communications</a:t>
            </a:r>
          </a:p>
        </p:txBody>
      </p:sp>
      <p:sp>
        <p:nvSpPr>
          <p:cNvPr id="13317" name="TextBox 3"/>
          <p:cNvSpPr txBox="1">
            <a:spLocks noChangeArrowheads="1"/>
          </p:cNvSpPr>
          <p:nvPr/>
        </p:nvSpPr>
        <p:spPr bwMode="auto">
          <a:xfrm rot="-486263">
            <a:off x="1681163" y="4992688"/>
            <a:ext cx="5029200" cy="9540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200"/>
              </a:spcAft>
              <a:buFontTx/>
              <a:buNone/>
            </a:pPr>
            <a:r>
              <a:rPr lang="en-US" altLang="en-US" sz="2800">
                <a:solidFill>
                  <a:schemeClr val="bg1"/>
                </a:solidFill>
              </a:rPr>
              <a:t>Lasts forever. . . . . . Unless </a:t>
            </a:r>
            <a:r>
              <a:rPr lang="en-US" altLang="en-US" sz="2800" i="1">
                <a:solidFill>
                  <a:schemeClr val="bg1"/>
                </a:solidFill>
              </a:rPr>
              <a:t>waived/exempt/bullied</a:t>
            </a:r>
            <a:endParaRPr lang="en-US" altLang="en-US" sz="1800" i="1"/>
          </a:p>
        </p:txBody>
      </p:sp>
      <p:sp>
        <p:nvSpPr>
          <p:cNvPr id="3" name="Rectangular Callout 2"/>
          <p:cNvSpPr/>
          <p:nvPr/>
        </p:nvSpPr>
        <p:spPr>
          <a:xfrm>
            <a:off x="331788" y="1600200"/>
            <a:ext cx="4267200" cy="609600"/>
          </a:xfrm>
          <a:prstGeom prst="wedgeRectCallout">
            <a:avLst>
              <a:gd name="adj1" fmla="val -16228"/>
              <a:gd name="adj2" fmla="val 3972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And then what did you ask your attorney?</a:t>
            </a:r>
          </a:p>
        </p:txBody>
      </p:sp>
      <p:sp>
        <p:nvSpPr>
          <p:cNvPr id="9" name="Rectangular Callout 8"/>
          <p:cNvSpPr/>
          <p:nvPr/>
        </p:nvSpPr>
        <p:spPr>
          <a:xfrm>
            <a:off x="2438400" y="2319338"/>
            <a:ext cx="4267200" cy="609600"/>
          </a:xfrm>
          <a:prstGeom prst="wedgeRectCallout">
            <a:avLst>
              <a:gd name="adj1" fmla="val -32875"/>
              <a:gd name="adj2" fmla="val 2794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Objection!  Privileged!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Attorney Client Privilege Checklist</a:t>
            </a:r>
          </a:p>
        </p:txBody>
      </p:sp>
      <p:sp>
        <p:nvSpPr>
          <p:cNvPr id="14339" name="TextBox 7"/>
          <p:cNvSpPr txBox="1">
            <a:spLocks noChangeArrowheads="1"/>
          </p:cNvSpPr>
          <p:nvPr/>
        </p:nvSpPr>
        <p:spPr bwMode="auto">
          <a:xfrm>
            <a:off x="3200400" y="1828800"/>
            <a:ext cx="4114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400">
                <a:solidFill>
                  <a:srgbClr val="632523"/>
                </a:solidFill>
                <a:ea typeface="ＭＳ Ｐゴシック" pitchFamily="34" charset="-128"/>
              </a:rPr>
              <a:t>Communication (written, verbal, nonverbal)</a:t>
            </a:r>
          </a:p>
          <a:p>
            <a:pPr eaLnBrk="1" hangingPunct="1">
              <a:spcBef>
                <a:spcPct val="0"/>
              </a:spcBef>
              <a:spcAft>
                <a:spcPts val="2400"/>
              </a:spcAft>
              <a:buFontTx/>
              <a:buNone/>
            </a:pPr>
            <a:r>
              <a:rPr lang="en-US" altLang="en-US" sz="2400">
                <a:solidFill>
                  <a:srgbClr val="632523"/>
                </a:solidFill>
                <a:ea typeface="ＭＳ Ｐゴシック" pitchFamily="34" charset="-128"/>
              </a:rPr>
              <a:t>Between attorney and client (actual or prospective)**</a:t>
            </a:r>
          </a:p>
          <a:p>
            <a:pPr eaLnBrk="1" hangingPunct="1">
              <a:spcBef>
                <a:spcPct val="0"/>
              </a:spcBef>
              <a:spcAft>
                <a:spcPts val="2400"/>
              </a:spcAft>
              <a:buFontTx/>
              <a:buNone/>
            </a:pPr>
            <a:r>
              <a:rPr lang="en-US" altLang="en-US" sz="2400">
                <a:solidFill>
                  <a:srgbClr val="632523"/>
                </a:solidFill>
                <a:ea typeface="ＭＳ Ｐゴシック" pitchFamily="34" charset="-128"/>
              </a:rPr>
              <a:t>In Confidence</a:t>
            </a:r>
          </a:p>
          <a:p>
            <a:pPr eaLnBrk="1" hangingPunct="1">
              <a:spcBef>
                <a:spcPct val="0"/>
              </a:spcBef>
              <a:spcAft>
                <a:spcPts val="2400"/>
              </a:spcAft>
              <a:buFontTx/>
              <a:buNone/>
            </a:pPr>
            <a:r>
              <a:rPr lang="en-US" altLang="en-US" sz="2400">
                <a:solidFill>
                  <a:srgbClr val="632523"/>
                </a:solidFill>
                <a:ea typeface="ＭＳ Ｐゴシック" pitchFamily="34" charset="-128"/>
              </a:rPr>
              <a:t>For purpose of legal advice</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3" name="Rectangle 2"/>
          <p:cNvSpPr/>
          <p:nvPr/>
        </p:nvSpPr>
        <p:spPr>
          <a:xfrm>
            <a:off x="2476500" y="1846263"/>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476500" y="3048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498725" y="3962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05075" y="4724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Attorney Client Privilege Checklist</a:t>
            </a:r>
          </a:p>
        </p:txBody>
      </p:sp>
      <p:sp>
        <p:nvSpPr>
          <p:cNvPr id="15363" name="TextBox 7"/>
          <p:cNvSpPr txBox="1">
            <a:spLocks noChangeArrowheads="1"/>
          </p:cNvSpPr>
          <p:nvPr/>
        </p:nvSpPr>
        <p:spPr bwMode="auto">
          <a:xfrm>
            <a:off x="3200400" y="1828800"/>
            <a:ext cx="4114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400">
                <a:solidFill>
                  <a:srgbClr val="632523"/>
                </a:solidFill>
                <a:ea typeface="ＭＳ Ｐゴシック" pitchFamily="34" charset="-128"/>
              </a:rPr>
              <a:t>Communication (written, verbal, nonverbal)</a:t>
            </a:r>
          </a:p>
          <a:p>
            <a:pPr eaLnBrk="1" hangingPunct="1">
              <a:spcBef>
                <a:spcPct val="0"/>
              </a:spcBef>
              <a:spcAft>
                <a:spcPts val="2400"/>
              </a:spcAft>
              <a:buFontTx/>
              <a:buNone/>
            </a:pPr>
            <a:r>
              <a:rPr lang="en-US" altLang="en-US" sz="2400">
                <a:solidFill>
                  <a:srgbClr val="632523"/>
                </a:solidFill>
                <a:ea typeface="ＭＳ Ｐゴシック" pitchFamily="34" charset="-128"/>
              </a:rPr>
              <a:t>Between attorney and client (actual or prospective)**</a:t>
            </a:r>
          </a:p>
          <a:p>
            <a:pPr eaLnBrk="1" hangingPunct="1">
              <a:spcBef>
                <a:spcPct val="0"/>
              </a:spcBef>
              <a:spcAft>
                <a:spcPts val="2400"/>
              </a:spcAft>
              <a:buFontTx/>
              <a:buNone/>
            </a:pPr>
            <a:r>
              <a:rPr lang="en-US" altLang="en-US" sz="2400">
                <a:solidFill>
                  <a:srgbClr val="632523"/>
                </a:solidFill>
                <a:ea typeface="ＭＳ Ｐゴシック" pitchFamily="34" charset="-128"/>
              </a:rPr>
              <a:t>In Confidence</a:t>
            </a:r>
          </a:p>
          <a:p>
            <a:pPr eaLnBrk="1" hangingPunct="1">
              <a:spcBef>
                <a:spcPct val="0"/>
              </a:spcBef>
              <a:spcAft>
                <a:spcPts val="2400"/>
              </a:spcAft>
              <a:buFontTx/>
              <a:buNone/>
            </a:pPr>
            <a:r>
              <a:rPr lang="en-US" altLang="en-US" sz="2400">
                <a:solidFill>
                  <a:srgbClr val="632523"/>
                </a:solidFill>
                <a:ea typeface="ＭＳ Ｐゴシック" pitchFamily="34" charset="-128"/>
              </a:rPr>
              <a:t>For purpose of legal advice</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3" name="Rectangle 2"/>
          <p:cNvSpPr/>
          <p:nvPr/>
        </p:nvSpPr>
        <p:spPr>
          <a:xfrm>
            <a:off x="2476500" y="1846263"/>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476500" y="3048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498725" y="3962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05075" y="4724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8" name="TextBox 3"/>
          <p:cNvSpPr txBox="1">
            <a:spLocks noChangeArrowheads="1"/>
          </p:cNvSpPr>
          <p:nvPr/>
        </p:nvSpPr>
        <p:spPr bwMode="auto">
          <a:xfrm rot="-295194">
            <a:off x="2422525" y="2860675"/>
            <a:ext cx="68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5369" name="TextBox 13"/>
          <p:cNvSpPr txBox="1">
            <a:spLocks noChangeArrowheads="1"/>
          </p:cNvSpPr>
          <p:nvPr/>
        </p:nvSpPr>
        <p:spPr bwMode="auto">
          <a:xfrm rot="-295194">
            <a:off x="2428875" y="1704975"/>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5370" name="TextBox 14"/>
          <p:cNvSpPr txBox="1">
            <a:spLocks noChangeArrowheads="1"/>
          </p:cNvSpPr>
          <p:nvPr/>
        </p:nvSpPr>
        <p:spPr bwMode="auto">
          <a:xfrm rot="-295194">
            <a:off x="2443163" y="3748088"/>
            <a:ext cx="68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5371" name="TextBox 15"/>
          <p:cNvSpPr txBox="1">
            <a:spLocks noChangeArrowheads="1"/>
          </p:cNvSpPr>
          <p:nvPr/>
        </p:nvSpPr>
        <p:spPr bwMode="auto">
          <a:xfrm rot="-295194">
            <a:off x="2449513" y="4537075"/>
            <a:ext cx="68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Attorney Client Privilege Checklist</a:t>
            </a:r>
          </a:p>
        </p:txBody>
      </p:sp>
      <p:sp>
        <p:nvSpPr>
          <p:cNvPr id="16387" name="TextBox 7"/>
          <p:cNvSpPr txBox="1">
            <a:spLocks noChangeArrowheads="1"/>
          </p:cNvSpPr>
          <p:nvPr/>
        </p:nvSpPr>
        <p:spPr bwMode="auto">
          <a:xfrm>
            <a:off x="3200400" y="1828800"/>
            <a:ext cx="4114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400">
                <a:solidFill>
                  <a:srgbClr val="632523"/>
                </a:solidFill>
                <a:ea typeface="ＭＳ Ｐゴシック" pitchFamily="34" charset="-128"/>
              </a:rPr>
              <a:t>Communication (written, verbal, nonverbal)</a:t>
            </a:r>
          </a:p>
          <a:p>
            <a:pPr eaLnBrk="1" hangingPunct="1">
              <a:spcBef>
                <a:spcPct val="0"/>
              </a:spcBef>
              <a:spcAft>
                <a:spcPts val="2400"/>
              </a:spcAft>
              <a:buFontTx/>
              <a:buNone/>
            </a:pPr>
            <a:r>
              <a:rPr lang="en-US" altLang="en-US" sz="2400">
                <a:solidFill>
                  <a:srgbClr val="632523"/>
                </a:solidFill>
                <a:ea typeface="ＭＳ Ｐゴシック" pitchFamily="34" charset="-128"/>
              </a:rPr>
              <a:t>Between attorney and client (actual or prospective)**</a:t>
            </a:r>
          </a:p>
          <a:p>
            <a:pPr eaLnBrk="1" hangingPunct="1">
              <a:spcBef>
                <a:spcPct val="0"/>
              </a:spcBef>
              <a:spcAft>
                <a:spcPts val="2400"/>
              </a:spcAft>
              <a:buFontTx/>
              <a:buNone/>
            </a:pPr>
            <a:r>
              <a:rPr lang="en-US" altLang="en-US" sz="2400">
                <a:solidFill>
                  <a:srgbClr val="632523"/>
                </a:solidFill>
                <a:ea typeface="ＭＳ Ｐゴシック" pitchFamily="34" charset="-128"/>
              </a:rPr>
              <a:t>In Confidence</a:t>
            </a:r>
          </a:p>
          <a:p>
            <a:pPr eaLnBrk="1" hangingPunct="1">
              <a:spcBef>
                <a:spcPct val="0"/>
              </a:spcBef>
              <a:spcAft>
                <a:spcPts val="2400"/>
              </a:spcAft>
              <a:buFontTx/>
              <a:buNone/>
            </a:pPr>
            <a:r>
              <a:rPr lang="en-US" altLang="en-US" sz="2400">
                <a:solidFill>
                  <a:srgbClr val="632523"/>
                </a:solidFill>
                <a:ea typeface="ＭＳ Ｐゴシック" pitchFamily="34" charset="-128"/>
              </a:rPr>
              <a:t>For purpose of legal advice</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3" name="Rectangle 2"/>
          <p:cNvSpPr/>
          <p:nvPr/>
        </p:nvSpPr>
        <p:spPr>
          <a:xfrm>
            <a:off x="2476500" y="1846263"/>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476500" y="3048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498725" y="3962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05075" y="4724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2" name="TextBox 3"/>
          <p:cNvSpPr txBox="1">
            <a:spLocks noChangeArrowheads="1"/>
          </p:cNvSpPr>
          <p:nvPr/>
        </p:nvSpPr>
        <p:spPr bwMode="auto">
          <a:xfrm rot="-295194">
            <a:off x="2422525" y="2860675"/>
            <a:ext cx="68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6393" name="TextBox 13"/>
          <p:cNvSpPr txBox="1">
            <a:spLocks noChangeArrowheads="1"/>
          </p:cNvSpPr>
          <p:nvPr/>
        </p:nvSpPr>
        <p:spPr bwMode="auto">
          <a:xfrm rot="-295194">
            <a:off x="2428875" y="1704975"/>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6394" name="TextBox 14"/>
          <p:cNvSpPr txBox="1">
            <a:spLocks noChangeArrowheads="1"/>
          </p:cNvSpPr>
          <p:nvPr/>
        </p:nvSpPr>
        <p:spPr bwMode="auto">
          <a:xfrm rot="-295194">
            <a:off x="2443163" y="3748088"/>
            <a:ext cx="68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Attorney Client Privilege Checklist</a:t>
            </a:r>
          </a:p>
        </p:txBody>
      </p:sp>
      <p:sp>
        <p:nvSpPr>
          <p:cNvPr id="17411" name="TextBox 7"/>
          <p:cNvSpPr txBox="1">
            <a:spLocks noChangeArrowheads="1"/>
          </p:cNvSpPr>
          <p:nvPr/>
        </p:nvSpPr>
        <p:spPr bwMode="auto">
          <a:xfrm>
            <a:off x="3200400" y="1828800"/>
            <a:ext cx="4114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400">
                <a:solidFill>
                  <a:srgbClr val="632523"/>
                </a:solidFill>
                <a:ea typeface="ＭＳ Ｐゴシック" pitchFamily="34" charset="-128"/>
              </a:rPr>
              <a:t>Communication (written, verbal, nonverbal)</a:t>
            </a:r>
          </a:p>
          <a:p>
            <a:pPr eaLnBrk="1" hangingPunct="1">
              <a:spcBef>
                <a:spcPct val="0"/>
              </a:spcBef>
              <a:spcAft>
                <a:spcPts val="2400"/>
              </a:spcAft>
              <a:buFontTx/>
              <a:buNone/>
            </a:pPr>
            <a:r>
              <a:rPr lang="en-US" altLang="en-US" sz="2400">
                <a:solidFill>
                  <a:srgbClr val="632523"/>
                </a:solidFill>
                <a:ea typeface="ＭＳ Ｐゴシック" pitchFamily="34" charset="-128"/>
              </a:rPr>
              <a:t>Between attorney and client (actual or prospective)**</a:t>
            </a:r>
          </a:p>
          <a:p>
            <a:pPr eaLnBrk="1" hangingPunct="1">
              <a:spcBef>
                <a:spcPct val="0"/>
              </a:spcBef>
              <a:spcAft>
                <a:spcPts val="2400"/>
              </a:spcAft>
              <a:buFontTx/>
              <a:buNone/>
            </a:pPr>
            <a:r>
              <a:rPr lang="en-US" altLang="en-US" sz="2400">
                <a:solidFill>
                  <a:srgbClr val="632523"/>
                </a:solidFill>
                <a:ea typeface="ＭＳ Ｐゴシック" pitchFamily="34" charset="-128"/>
              </a:rPr>
              <a:t>In Confidence</a:t>
            </a:r>
          </a:p>
          <a:p>
            <a:pPr eaLnBrk="1" hangingPunct="1">
              <a:spcBef>
                <a:spcPct val="0"/>
              </a:spcBef>
              <a:spcAft>
                <a:spcPts val="2400"/>
              </a:spcAft>
              <a:buFontTx/>
              <a:buNone/>
            </a:pPr>
            <a:r>
              <a:rPr lang="en-US" altLang="en-US" sz="2400">
                <a:solidFill>
                  <a:srgbClr val="632523"/>
                </a:solidFill>
                <a:ea typeface="ＭＳ Ｐゴシック" pitchFamily="34" charset="-128"/>
              </a:rPr>
              <a:t>For purpose of legal advice</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3" name="Rectangle 2"/>
          <p:cNvSpPr/>
          <p:nvPr/>
        </p:nvSpPr>
        <p:spPr>
          <a:xfrm>
            <a:off x="2476500" y="1846263"/>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476500" y="30480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498725" y="3962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05075" y="4724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6" name="TextBox 3"/>
          <p:cNvSpPr txBox="1">
            <a:spLocks noChangeArrowheads="1"/>
          </p:cNvSpPr>
          <p:nvPr/>
        </p:nvSpPr>
        <p:spPr bwMode="auto">
          <a:xfrm rot="-295194">
            <a:off x="2422525" y="2860675"/>
            <a:ext cx="68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7417" name="TextBox 13"/>
          <p:cNvSpPr txBox="1">
            <a:spLocks noChangeArrowheads="1"/>
          </p:cNvSpPr>
          <p:nvPr/>
        </p:nvSpPr>
        <p:spPr bwMode="auto">
          <a:xfrm rot="-295194">
            <a:off x="2428875" y="1704975"/>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17418" name="TextBox 14"/>
          <p:cNvSpPr txBox="1">
            <a:spLocks noChangeArrowheads="1"/>
          </p:cNvSpPr>
          <p:nvPr/>
        </p:nvSpPr>
        <p:spPr bwMode="auto">
          <a:xfrm rot="-295194">
            <a:off x="2443163" y="3748088"/>
            <a:ext cx="68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800">
                <a:solidFill>
                  <a:srgbClr val="C00000"/>
                </a:solidFill>
              </a:rPr>
              <a:t>X</a:t>
            </a:r>
          </a:p>
        </p:txBody>
      </p:sp>
      <p:sp>
        <p:nvSpPr>
          <p:cNvPr id="5" name="TextBox 4"/>
          <p:cNvSpPr txBox="1"/>
          <p:nvPr/>
        </p:nvSpPr>
        <p:spPr>
          <a:xfrm>
            <a:off x="457200" y="5486400"/>
            <a:ext cx="7543800" cy="923925"/>
          </a:xfrm>
          <a:prstGeom prst="rect">
            <a:avLst/>
          </a:prstGeom>
          <a:solidFill>
            <a:schemeClr val="tx2">
              <a:lumMod val="50000"/>
            </a:schemeClr>
          </a:solidFill>
        </p:spPr>
        <p:txBody>
          <a:bodyPr>
            <a:spAutoFit/>
          </a:bodyPr>
          <a:lstStyle/>
          <a:p>
            <a:pPr marL="285750" indent="-285750" fontAlgn="auto">
              <a:spcBef>
                <a:spcPts val="0"/>
              </a:spcBef>
              <a:spcAft>
                <a:spcPts val="0"/>
              </a:spcAft>
              <a:buFont typeface="Arial" panose="020B0604020202020204" pitchFamily="34" charset="0"/>
              <a:buChar char="•"/>
              <a:defRPr/>
            </a:pPr>
            <a:r>
              <a:rPr lang="en-US" dirty="0">
                <a:solidFill>
                  <a:schemeClr val="bg1"/>
                </a:solidFill>
                <a:latin typeface="+mn-lt"/>
                <a:cs typeface="+mn-cs"/>
              </a:rPr>
              <a:t>Most courts use similar checklist, slightly different words</a:t>
            </a:r>
          </a:p>
          <a:p>
            <a:pPr marL="285750" indent="-285750" fontAlgn="auto">
              <a:spcBef>
                <a:spcPts val="0"/>
              </a:spcBef>
              <a:spcAft>
                <a:spcPts val="0"/>
              </a:spcAft>
              <a:buFont typeface="Arial" panose="020B0604020202020204" pitchFamily="34" charset="0"/>
              <a:buChar char="•"/>
              <a:defRPr/>
            </a:pPr>
            <a:r>
              <a:rPr lang="en-US" dirty="0">
                <a:solidFill>
                  <a:schemeClr val="bg1"/>
                </a:solidFill>
                <a:latin typeface="+mn-lt"/>
                <a:cs typeface="+mn-cs"/>
              </a:rPr>
              <a:t>Courts interpret the checklist differently</a:t>
            </a:r>
          </a:p>
          <a:p>
            <a:pPr marL="285750" indent="-285750" fontAlgn="auto">
              <a:spcBef>
                <a:spcPts val="0"/>
              </a:spcBef>
              <a:spcAft>
                <a:spcPts val="0"/>
              </a:spcAft>
              <a:buFont typeface="Arial" panose="020B0604020202020204" pitchFamily="34" charset="0"/>
              <a:buChar char="•"/>
              <a:defRPr/>
            </a:pPr>
            <a:r>
              <a:rPr lang="en-US" dirty="0">
                <a:solidFill>
                  <a:schemeClr val="bg1"/>
                </a:solidFill>
                <a:latin typeface="+mn-lt"/>
                <a:cs typeface="+mn-cs"/>
              </a:rPr>
              <a:t>Often two different camps</a:t>
            </a:r>
          </a:p>
        </p:txBody>
      </p:sp>
      <p:sp>
        <p:nvSpPr>
          <p:cNvPr id="6" name="Left Brace 5"/>
          <p:cNvSpPr/>
          <p:nvPr/>
        </p:nvSpPr>
        <p:spPr>
          <a:xfrm>
            <a:off x="1981200" y="2833688"/>
            <a:ext cx="427038" cy="2424112"/>
          </a:xfrm>
          <a:prstGeom prst="leftBrace">
            <a:avLst/>
          </a:prstGeom>
          <a:noFill/>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1" name="TextBox 6"/>
          <p:cNvSpPr txBox="1">
            <a:spLocks noChangeArrowheads="1"/>
          </p:cNvSpPr>
          <p:nvPr/>
        </p:nvSpPr>
        <p:spPr bwMode="auto">
          <a:xfrm>
            <a:off x="1028700" y="3738563"/>
            <a:ext cx="114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Most fights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18435"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whether to hire design firm or design holographic mirror internally.</a:t>
            </a:r>
          </a:p>
          <a:p>
            <a:pPr eaLnBrk="1" hangingPunct="1">
              <a:spcBef>
                <a:spcPct val="0"/>
              </a:spcBef>
              <a:spcAft>
                <a:spcPts val="2400"/>
              </a:spcAft>
              <a:buFontTx/>
              <a:buNone/>
            </a:pPr>
            <a:r>
              <a:rPr lang="en-US" altLang="en-US" sz="2000">
                <a:solidFill>
                  <a:srgbClr val="632523"/>
                </a:solidFill>
                <a:ea typeface="ＭＳ Ｐゴシック" pitchFamily="34" charset="-128"/>
              </a:rPr>
              <a:t>No attorney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1</a:t>
            </a:r>
          </a:p>
        </p:txBody>
      </p:sp>
      <p:pic>
        <p:nvPicPr>
          <p:cNvPr id="184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19459"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whether to hire design firm or design holographic mirror internally.</a:t>
            </a:r>
          </a:p>
          <a:p>
            <a:pPr eaLnBrk="1" hangingPunct="1">
              <a:spcBef>
                <a:spcPct val="0"/>
              </a:spcBef>
              <a:spcAft>
                <a:spcPts val="2400"/>
              </a:spcAft>
              <a:buFontTx/>
              <a:buNone/>
            </a:pPr>
            <a:r>
              <a:rPr lang="en-US" altLang="en-US" sz="2000">
                <a:solidFill>
                  <a:srgbClr val="632523"/>
                </a:solidFill>
                <a:ea typeface="ＭＳ Ｐゴシック" pitchFamily="34" charset="-128"/>
              </a:rPr>
              <a:t>Attorney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2</a:t>
            </a:r>
          </a:p>
        </p:txBody>
      </p:sp>
      <p:pic>
        <p:nvPicPr>
          <p:cNvPr id="1946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9"/>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0483"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legal ramifications of hiring a design firm or developing inhouse. </a:t>
            </a:r>
          </a:p>
          <a:p>
            <a:pPr eaLnBrk="1" hangingPunct="1">
              <a:spcBef>
                <a:spcPct val="0"/>
              </a:spcBef>
              <a:spcAft>
                <a:spcPts val="2400"/>
              </a:spcAft>
              <a:buFontTx/>
              <a:buNone/>
            </a:pPr>
            <a:r>
              <a:rPr lang="en-US" altLang="en-US" sz="2000">
                <a:solidFill>
                  <a:srgbClr val="632523"/>
                </a:solidFill>
                <a:ea typeface="ＭＳ Ｐゴシック" pitchFamily="34" charset="-128"/>
              </a:rPr>
              <a:t>Attorney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3</a:t>
            </a:r>
          </a:p>
        </p:txBody>
      </p:sp>
      <p:pic>
        <p:nvPicPr>
          <p:cNvPr id="2048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9"/>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Party with secrets wins.  The Party without secrets loses.</a:t>
            </a:r>
          </a:p>
        </p:txBody>
      </p:sp>
      <p:pic>
        <p:nvPicPr>
          <p:cNvPr id="30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233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38313"/>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p:cNvSpPr>
            <a:spLocks noChangeArrowheads="1"/>
          </p:cNvSpPr>
          <p:nvPr/>
        </p:nvSpPr>
        <p:spPr bwMode="auto">
          <a:xfrm>
            <a:off x="-19050" y="6627813"/>
            <a:ext cx="3219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4"/>
              </a:rPr>
              <a:t>Robseguin</a:t>
            </a:r>
            <a:r>
              <a:rPr lang="en-US" altLang="en-US" sz="800"/>
              <a:t> | </a:t>
            </a:r>
            <a:r>
              <a:rPr lang="en-US" altLang="en-US" sz="800">
                <a:hlinkClick r:id="rId5"/>
              </a:rPr>
              <a:t>Dreamstime.com</a:t>
            </a:r>
            <a:r>
              <a:rPr lang="en-US" altLang="en-US" sz="800"/>
              <a:t> - </a:t>
            </a:r>
            <a:r>
              <a:rPr lang="en-US" altLang="en-US" sz="800">
                <a:hlinkClick r:id="rId6"/>
              </a:rPr>
              <a:t>Man Playing Cards Photo</a:t>
            </a:r>
            <a:endParaRPr lang="en-US" altLang="en-US" sz="800"/>
          </a:p>
        </p:txBody>
      </p:sp>
      <p:sp>
        <p:nvSpPr>
          <p:cNvPr id="3078" name="Rectangle 5"/>
          <p:cNvSpPr>
            <a:spLocks noChangeArrowheads="1"/>
          </p:cNvSpPr>
          <p:nvPr/>
        </p:nvSpPr>
        <p:spPr bwMode="auto">
          <a:xfrm>
            <a:off x="2838450" y="6642100"/>
            <a:ext cx="4037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4"/>
              </a:rPr>
              <a:t>Robseguin</a:t>
            </a:r>
            <a:r>
              <a:rPr lang="en-US" altLang="en-US" sz="800"/>
              <a:t> | </a:t>
            </a:r>
            <a:r>
              <a:rPr lang="en-US" altLang="en-US" sz="800">
                <a:hlinkClick r:id="rId5"/>
              </a:rPr>
              <a:t>Dreamstime.com</a:t>
            </a:r>
            <a:r>
              <a:rPr lang="en-US" altLang="en-US" sz="800"/>
              <a:t> - </a:t>
            </a:r>
            <a:r>
              <a:rPr lang="en-US" altLang="en-US" sz="800">
                <a:hlinkClick r:id="rId6"/>
              </a:rPr>
              <a:t>Man Playing Cards Photo</a:t>
            </a:r>
            <a:endParaRPr lang="en-US" altLang="en-US" sz="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1507"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legal ramifications of hiring a design firm or developing inhouse. </a:t>
            </a:r>
          </a:p>
          <a:p>
            <a:pPr eaLnBrk="1" hangingPunct="1">
              <a:spcBef>
                <a:spcPct val="0"/>
              </a:spcBef>
              <a:spcAft>
                <a:spcPts val="2400"/>
              </a:spcAft>
              <a:buFontTx/>
              <a:buNone/>
            </a:pPr>
            <a:r>
              <a:rPr lang="en-US" altLang="en-US" sz="2000">
                <a:solidFill>
                  <a:srgbClr val="632523"/>
                </a:solidFill>
                <a:ea typeface="ＭＳ Ｐゴシック" pitchFamily="34" charset="-128"/>
              </a:rPr>
              <a:t>Attorney present.  Third party consultant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4</a:t>
            </a:r>
          </a:p>
        </p:txBody>
      </p:sp>
      <p:pic>
        <p:nvPicPr>
          <p:cNvPr id="2150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1507"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dirty="0">
                <a:solidFill>
                  <a:srgbClr val="632523"/>
                </a:solidFill>
                <a:ea typeface="ＭＳ Ｐゴシック" pitchFamily="34" charset="-128"/>
              </a:rPr>
              <a:t>Good Guys personnel are in a meeting discussing legal ramifications of hiring a design firm or developing </a:t>
            </a:r>
            <a:r>
              <a:rPr lang="en-US" altLang="en-US" sz="2000" dirty="0" err="1">
                <a:solidFill>
                  <a:srgbClr val="632523"/>
                </a:solidFill>
                <a:ea typeface="ＭＳ Ｐゴシック" pitchFamily="34" charset="-128"/>
              </a:rPr>
              <a:t>inhouse</a:t>
            </a:r>
            <a:r>
              <a:rPr lang="en-US" altLang="en-US" sz="2000" dirty="0">
                <a:solidFill>
                  <a:srgbClr val="632523"/>
                </a:solidFill>
                <a:ea typeface="ＭＳ Ｐゴシック" pitchFamily="34" charset="-128"/>
              </a:rPr>
              <a:t>. </a:t>
            </a:r>
          </a:p>
          <a:p>
            <a:pPr eaLnBrk="1" hangingPunct="1">
              <a:spcBef>
                <a:spcPct val="0"/>
              </a:spcBef>
              <a:spcAft>
                <a:spcPts val="2400"/>
              </a:spcAft>
              <a:buFontTx/>
              <a:buNone/>
            </a:pPr>
            <a:r>
              <a:rPr lang="en-US" altLang="en-US" sz="2000" dirty="0">
                <a:solidFill>
                  <a:srgbClr val="632523"/>
                </a:solidFill>
                <a:ea typeface="ＭＳ Ｐゴシック" pitchFamily="34" charset="-128"/>
              </a:rPr>
              <a:t>Attorney present.  Third party consultant present.</a:t>
            </a:r>
          </a:p>
          <a:p>
            <a:pPr eaLnBrk="1" hangingPunct="1">
              <a:spcBef>
                <a:spcPct val="0"/>
              </a:spcBef>
              <a:buFontTx/>
              <a:buNone/>
            </a:pPr>
            <a:endParaRPr lang="en-US" altLang="en-US" sz="2000" dirty="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4</a:t>
            </a:r>
          </a:p>
        </p:txBody>
      </p:sp>
      <p:pic>
        <p:nvPicPr>
          <p:cNvPr id="2150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9"/>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
        <p:nvSpPr>
          <p:cNvPr id="3" name="Rectangle 2"/>
          <p:cNvSpPr/>
          <p:nvPr/>
        </p:nvSpPr>
        <p:spPr>
          <a:xfrm rot="489896">
            <a:off x="4275942" y="3015452"/>
            <a:ext cx="3939357" cy="1477328"/>
          </a:xfrm>
          <a:prstGeom prst="rect">
            <a:avLst/>
          </a:prstGeom>
          <a:solidFill>
            <a:srgbClr val="FFFF00"/>
          </a:solidFill>
        </p:spPr>
        <p:txBody>
          <a:bodyPr wrap="square">
            <a:spAutoFit/>
          </a:bodyPr>
          <a:lstStyle/>
          <a:p>
            <a:r>
              <a:rPr lang="en-US" dirty="0"/>
              <a:t>Agents of the lawyer or client may be privy to lawyer-client communications without the privilege being lost so long as the involvement of the agent facilitates the rendering of legal advice. </a:t>
            </a:r>
          </a:p>
        </p:txBody>
      </p:sp>
      <p:sp>
        <p:nvSpPr>
          <p:cNvPr id="8" name="Rectangle 7"/>
          <p:cNvSpPr/>
          <p:nvPr/>
        </p:nvSpPr>
        <p:spPr>
          <a:xfrm rot="20426803">
            <a:off x="561138" y="3410917"/>
            <a:ext cx="2687721" cy="369332"/>
          </a:xfrm>
          <a:prstGeom prst="rect">
            <a:avLst/>
          </a:prstGeom>
          <a:solidFill>
            <a:srgbClr val="FFFF00"/>
          </a:solidFill>
        </p:spPr>
        <p:txBody>
          <a:bodyPr wrap="square">
            <a:spAutoFit/>
          </a:bodyPr>
          <a:lstStyle/>
          <a:p>
            <a:pPr algn="ctr"/>
            <a:r>
              <a:rPr lang="en-US" dirty="0"/>
              <a:t>Common interest?</a:t>
            </a:r>
          </a:p>
        </p:txBody>
      </p:sp>
    </p:spTree>
    <p:extLst>
      <p:ext uri="{BB962C8B-B14F-4D97-AF65-F5344CB8AC3E}">
        <p14:creationId xmlns:p14="http://schemas.microsoft.com/office/powerpoint/2010/main" val="359594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2531" name="TextBox 7"/>
          <p:cNvSpPr txBox="1">
            <a:spLocks noChangeArrowheads="1"/>
          </p:cNvSpPr>
          <p:nvPr/>
        </p:nvSpPr>
        <p:spPr bwMode="auto">
          <a:xfrm>
            <a:off x="381000" y="5257800"/>
            <a:ext cx="782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b="1" u="sng">
                <a:solidFill>
                  <a:srgbClr val="632523"/>
                </a:solidFill>
                <a:ea typeface="ＭＳ Ｐゴシック" pitchFamily="34" charset="-128"/>
              </a:rPr>
              <a:t>ALL</a:t>
            </a:r>
            <a:r>
              <a:rPr lang="en-US" altLang="en-US" sz="2000">
                <a:solidFill>
                  <a:srgbClr val="632523"/>
                </a:solidFill>
                <a:ea typeface="ＭＳ Ｐゴシック" pitchFamily="34" charset="-128"/>
              </a:rPr>
              <a:t> Good Guys personnel are in a meeting discussing legal ramifications of hiring a design firm or developing inhouse. </a:t>
            </a:r>
          </a:p>
          <a:p>
            <a:pPr eaLnBrk="1" hangingPunct="1">
              <a:spcBef>
                <a:spcPct val="0"/>
              </a:spcBef>
              <a:spcAft>
                <a:spcPts val="2400"/>
              </a:spcAft>
              <a:buFontTx/>
              <a:buNone/>
            </a:pPr>
            <a:r>
              <a:rPr lang="en-US" altLang="en-US" sz="2000">
                <a:solidFill>
                  <a:srgbClr val="632523"/>
                </a:solidFill>
                <a:ea typeface="ＭＳ Ｐゴシック" pitchFamily="34" charset="-128"/>
              </a:rPr>
              <a:t>Attorney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5</a:t>
            </a:r>
          </a:p>
        </p:txBody>
      </p:sp>
      <p:pic>
        <p:nvPicPr>
          <p:cNvPr id="2253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71663"/>
            <a:ext cx="42672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ChangeArrowheads="1"/>
          </p:cNvSpPr>
          <p:nvPr/>
        </p:nvSpPr>
        <p:spPr bwMode="auto">
          <a:xfrm>
            <a:off x="2041525" y="4703763"/>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3555" name="TextBox 7"/>
          <p:cNvSpPr txBox="1">
            <a:spLocks noChangeArrowheads="1"/>
          </p:cNvSpPr>
          <p:nvPr/>
        </p:nvSpPr>
        <p:spPr bwMode="auto">
          <a:xfrm>
            <a:off x="381000" y="5073650"/>
            <a:ext cx="78216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legal ramifications of hiring a design firm or developing inhouse.   Also discussing whether power draw of heater controller is too high.</a:t>
            </a:r>
          </a:p>
          <a:p>
            <a:pPr eaLnBrk="1" hangingPunct="1">
              <a:spcBef>
                <a:spcPct val="0"/>
              </a:spcBef>
              <a:spcAft>
                <a:spcPts val="2400"/>
              </a:spcAft>
              <a:buFontTx/>
              <a:buNone/>
            </a:pPr>
            <a:r>
              <a:rPr lang="en-US" altLang="en-US" sz="2000">
                <a:solidFill>
                  <a:srgbClr val="632523"/>
                </a:solidFill>
                <a:ea typeface="ＭＳ Ｐゴシック" pitchFamily="34" charset="-128"/>
              </a:rPr>
              <a:t>Attorney present.  </a:t>
            </a:r>
          </a:p>
        </p:txBody>
      </p:sp>
      <p:sp>
        <p:nvSpPr>
          <p:cNvPr id="5" name="TextBox 4"/>
          <p:cNvSpPr txBox="1"/>
          <p:nvPr/>
        </p:nvSpPr>
        <p:spPr>
          <a:xfrm>
            <a:off x="381000" y="1766888"/>
            <a:ext cx="990600" cy="368300"/>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6</a:t>
            </a:r>
          </a:p>
        </p:txBody>
      </p:sp>
      <p:pic>
        <p:nvPicPr>
          <p:cNvPr id="2355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45005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9"/>
          <p:cNvSpPr>
            <a:spLocks noChangeArrowheads="1"/>
          </p:cNvSpPr>
          <p:nvPr/>
        </p:nvSpPr>
        <p:spPr bwMode="auto">
          <a:xfrm>
            <a:off x="1905000" y="482123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24579" name="TextBox 7"/>
          <p:cNvSpPr txBox="1">
            <a:spLocks noChangeArrowheads="1"/>
          </p:cNvSpPr>
          <p:nvPr/>
        </p:nvSpPr>
        <p:spPr bwMode="auto">
          <a:xfrm>
            <a:off x="392113" y="5257800"/>
            <a:ext cx="78216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2400"/>
              </a:spcAft>
              <a:buFontTx/>
              <a:buNone/>
            </a:pPr>
            <a:r>
              <a:rPr lang="en-US" altLang="en-US" sz="2000">
                <a:solidFill>
                  <a:srgbClr val="632523"/>
                </a:solidFill>
                <a:ea typeface="ＭＳ Ｐゴシック" pitchFamily="34" charset="-128"/>
              </a:rPr>
              <a:t>Good Guys personnel are in a meeting discussing legal ramifications of hiring a design firm or developing inhouse. </a:t>
            </a:r>
          </a:p>
          <a:p>
            <a:pPr eaLnBrk="1" hangingPunct="1">
              <a:spcBef>
                <a:spcPct val="0"/>
              </a:spcBef>
              <a:spcAft>
                <a:spcPts val="2400"/>
              </a:spcAft>
              <a:buFontTx/>
              <a:buNone/>
            </a:pPr>
            <a:r>
              <a:rPr lang="en-US" altLang="en-US" sz="2000">
                <a:solidFill>
                  <a:srgbClr val="632523"/>
                </a:solidFill>
                <a:ea typeface="ＭＳ Ｐゴシック" pitchFamily="34" charset="-128"/>
              </a:rPr>
              <a:t>No attorney present.</a:t>
            </a:r>
          </a:p>
          <a:p>
            <a:pPr eaLnBrk="1" hangingPunct="1">
              <a:spcBef>
                <a:spcPct val="0"/>
              </a:spcBef>
              <a:buFontTx/>
              <a:buNone/>
            </a:pPr>
            <a:endParaRPr lang="en-US" altLang="en-US" sz="2000">
              <a:solidFill>
                <a:srgbClr val="632523"/>
              </a:solidFill>
              <a:ea typeface="ＭＳ Ｐゴシック" pitchFamily="34" charset="-128"/>
            </a:endParaRPr>
          </a:p>
        </p:txBody>
      </p:sp>
      <p:sp>
        <p:nvSpPr>
          <p:cNvPr id="5" name="TextBox 4"/>
          <p:cNvSpPr txBox="1"/>
          <p:nvPr/>
        </p:nvSpPr>
        <p:spPr>
          <a:xfrm>
            <a:off x="381000" y="1905000"/>
            <a:ext cx="990600" cy="369888"/>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7</a:t>
            </a:r>
          </a:p>
        </p:txBody>
      </p:sp>
      <p:sp>
        <p:nvSpPr>
          <p:cNvPr id="3" name="TextBox 2"/>
          <p:cNvSpPr txBox="1"/>
          <p:nvPr/>
        </p:nvSpPr>
        <p:spPr>
          <a:xfrm rot="512059">
            <a:off x="6858000" y="2667000"/>
            <a:ext cx="1752600" cy="954088"/>
          </a:xfrm>
          <a:prstGeom prst="rect">
            <a:avLst/>
          </a:prstGeom>
          <a:solidFill>
            <a:schemeClr val="accent3">
              <a:lumMod val="50000"/>
            </a:schemeClr>
          </a:solidFill>
        </p:spPr>
        <p:txBody>
          <a:bodyPr>
            <a:spAutoFit/>
          </a:bodyPr>
          <a:lstStyle/>
          <a:p>
            <a:pPr fontAlgn="auto">
              <a:spcBef>
                <a:spcPts val="0"/>
              </a:spcBef>
              <a:spcAft>
                <a:spcPts val="0"/>
              </a:spcAft>
              <a:defRPr/>
            </a:pPr>
            <a:r>
              <a:rPr lang="en-US" sz="2800" dirty="0">
                <a:solidFill>
                  <a:schemeClr val="bg1"/>
                </a:solidFill>
                <a:latin typeface="+mn-lt"/>
                <a:cs typeface="+mn-cs"/>
              </a:rPr>
              <a:t>“Reverse Attorney”</a:t>
            </a:r>
          </a:p>
        </p:txBody>
      </p:sp>
      <p:pic>
        <p:nvPicPr>
          <p:cNvPr id="2458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90713"/>
            <a:ext cx="45005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0"/>
          <p:cNvSpPr>
            <a:spLocks noChangeArrowheads="1"/>
          </p:cNvSpPr>
          <p:nvPr/>
        </p:nvSpPr>
        <p:spPr bwMode="auto">
          <a:xfrm>
            <a:off x="1905000" y="495935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Americanspirit</a:t>
            </a:r>
            <a:r>
              <a:rPr lang="en-US" altLang="en-US" sz="800"/>
              <a:t> | </a:t>
            </a:r>
            <a:r>
              <a:rPr lang="en-US" altLang="en-US" sz="800">
                <a:hlinkClick r:id="rId4"/>
              </a:rPr>
              <a:t>Dreamstime.com</a:t>
            </a:r>
            <a:r>
              <a:rPr lang="en-US" altLang="en-US" sz="800"/>
              <a:t> - </a:t>
            </a:r>
            <a:r>
              <a:rPr lang="en-US" altLang="en-US" sz="800">
                <a:hlinkClick r:id="rId5"/>
              </a:rPr>
              <a:t>Large Crowd Of People At Event Photo</a:t>
            </a:r>
            <a:endParaRPr lang="en-US" altLang="en-US" sz="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2370138"/>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endParaRPr lang="en-US" sz="1400" dirty="0">
              <a:latin typeface="+mn-lt"/>
              <a:cs typeface="+mn-cs"/>
            </a:endParaRPr>
          </a:p>
        </p:txBody>
      </p:sp>
      <p:sp>
        <p:nvSpPr>
          <p:cNvPr id="25604" name="TextBox 3"/>
          <p:cNvSpPr txBox="1">
            <a:spLocks noChangeArrowheads="1"/>
          </p:cNvSpPr>
          <p:nvPr/>
        </p:nvSpPr>
        <p:spPr bwMode="auto">
          <a:xfrm>
            <a:off x="4818063" y="2163763"/>
            <a:ext cx="3657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solidFill>
                  <a:srgbClr val="FF0000"/>
                </a:solidFill>
              </a:rPr>
              <a:t>Calling something privileged does not make it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t>This behavior can jeopardize privilege more widely.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478213"/>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To:  Attorney</a:t>
            </a:r>
          </a:p>
          <a:p>
            <a:pPr fontAlgn="auto">
              <a:spcBef>
                <a:spcPts val="0"/>
              </a:spcBef>
              <a:spcAft>
                <a:spcPts val="0"/>
              </a:spcAft>
              <a:defRPr/>
            </a:pPr>
            <a:r>
              <a:rPr lang="en-US" dirty="0">
                <a:latin typeface="+mn-lt"/>
                <a:cs typeface="+mn-cs"/>
              </a:rPr>
              <a:t>CC:  Attorney</a:t>
            </a:r>
          </a:p>
          <a:p>
            <a:pPr fontAlgn="auto">
              <a:spcBef>
                <a:spcPts val="0"/>
              </a:spcBef>
              <a:spcAft>
                <a:spcPts val="0"/>
              </a:spcAft>
              <a:defRPr/>
            </a:pPr>
            <a:r>
              <a:rPr lang="en-US" dirty="0">
                <a:latin typeface="+mn-lt"/>
                <a:cs typeface="+mn-cs"/>
              </a:rPr>
              <a:t>From:  Sally in the lab</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r>
              <a:rPr lang="en-US" sz="1400" dirty="0">
                <a:latin typeface="+mn-lt"/>
                <a:cs typeface="+mn-cs"/>
              </a:rPr>
              <a:t>Technical </a:t>
            </a:r>
            <a:r>
              <a:rPr lang="en-US" sz="1400" dirty="0" err="1">
                <a:latin typeface="+mn-lt"/>
                <a:cs typeface="+mn-cs"/>
              </a:rPr>
              <a:t>technical</a:t>
            </a:r>
            <a:r>
              <a:rPr lang="en-US" sz="1400" dirty="0">
                <a:latin typeface="+mn-lt"/>
                <a:cs typeface="+mn-cs"/>
              </a:rPr>
              <a:t> </a:t>
            </a:r>
            <a:r>
              <a:rPr lang="en-US" sz="1400" dirty="0" err="1">
                <a:latin typeface="+mn-lt"/>
                <a:cs typeface="+mn-cs"/>
              </a:rPr>
              <a:t>technical</a:t>
            </a:r>
            <a:r>
              <a:rPr lang="en-US" sz="1400" dirty="0">
                <a:latin typeface="+mn-lt"/>
                <a:cs typeface="+mn-cs"/>
              </a:rPr>
              <a:t>.  Business.</a:t>
            </a:r>
          </a:p>
          <a:p>
            <a:pPr fontAlgn="auto">
              <a:spcBef>
                <a:spcPts val="0"/>
              </a:spcBef>
              <a:spcAft>
                <a:spcPts val="0"/>
              </a:spcAft>
              <a:defRPr/>
            </a:pPr>
            <a:endParaRPr lang="en-US" sz="1400" dirty="0">
              <a:latin typeface="+mn-lt"/>
              <a:cs typeface="+mn-cs"/>
            </a:endParaRPr>
          </a:p>
        </p:txBody>
      </p:sp>
      <p:sp>
        <p:nvSpPr>
          <p:cNvPr id="26628" name="TextBox 3"/>
          <p:cNvSpPr txBox="1">
            <a:spLocks noChangeArrowheads="1"/>
          </p:cNvSpPr>
          <p:nvPr/>
        </p:nvSpPr>
        <p:spPr bwMode="auto">
          <a:xfrm>
            <a:off x="4800600" y="2133600"/>
            <a:ext cx="365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solidFill>
                  <a:srgbClr val="FF0000"/>
                </a:solidFill>
              </a:rPr>
              <a:t>Sending to attorney does not make it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t>Business/technical, not legal.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381000" y="1600200"/>
            <a:ext cx="3352800" cy="4832350"/>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TO:  Attorney</a:t>
            </a:r>
          </a:p>
          <a:p>
            <a:pPr fontAlgn="auto">
              <a:spcBef>
                <a:spcPts val="0"/>
              </a:spcBef>
              <a:spcAft>
                <a:spcPts val="0"/>
              </a:spcAft>
              <a:defRPr/>
            </a:pPr>
            <a:r>
              <a:rPr lang="en-US" dirty="0">
                <a:latin typeface="+mn-lt"/>
                <a:cs typeface="+mn-cs"/>
              </a:rPr>
              <a:t>From:  Bob in the Lab</a:t>
            </a:r>
          </a:p>
          <a:p>
            <a:pPr fontAlgn="auto">
              <a:spcBef>
                <a:spcPts val="0"/>
              </a:spcBef>
              <a:spcAft>
                <a:spcPts val="0"/>
              </a:spcAft>
              <a:defRPr/>
            </a:pPr>
            <a:endParaRPr lang="en-US" sz="1200" dirty="0">
              <a:latin typeface="+mn-lt"/>
              <a:cs typeface="+mn-cs"/>
            </a:endParaRPr>
          </a:p>
          <a:p>
            <a:pPr fontAlgn="auto">
              <a:spcBef>
                <a:spcPts val="0"/>
              </a:spcBef>
              <a:spcAft>
                <a:spcPts val="0"/>
              </a:spcAft>
              <a:defRPr/>
            </a:pPr>
            <a:r>
              <a:rPr lang="en-US" sz="1400" dirty="0">
                <a:latin typeface="+mn-lt"/>
                <a:cs typeface="+mn-cs"/>
              </a:rPr>
              <a:t>I’m thinking legal.  Legal.  Legal.  Legal.  Therefore, Legal.  And moreover, legal, legal, legal. </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r>
              <a:rPr lang="en-US" sz="1400" dirty="0">
                <a:latin typeface="+mn-lt"/>
                <a:cs typeface="+mn-cs"/>
              </a:rPr>
              <a:t>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r>
              <a:rPr lang="en-US" sz="1400" dirty="0">
                <a:latin typeface="+mn-lt"/>
                <a:cs typeface="+mn-cs"/>
              </a:rPr>
              <a:t>Thanks, no need to respond.</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27652" name="TextBox 3"/>
          <p:cNvSpPr txBox="1">
            <a:spLocks noChangeArrowheads="1"/>
          </p:cNvSpPr>
          <p:nvPr/>
        </p:nvSpPr>
        <p:spPr bwMode="auto">
          <a:xfrm>
            <a:off x="4800600" y="21336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is not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solidFill>
                  <a:srgbClr val="FF0000"/>
                </a:solidFill>
              </a:rPr>
              <a:t>Reverse attorney</a:t>
            </a:r>
            <a:r>
              <a:rPr lang="en-US" altLang="en-US" sz="240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2062163"/>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To:  Attorney</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Need legal help.  Some details.  A few more details.  Some concerns.  Some goals.  </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28676" name="TextBox 3"/>
          <p:cNvSpPr txBox="1">
            <a:spLocks noChangeArrowheads="1"/>
          </p:cNvSpPr>
          <p:nvPr/>
        </p:nvSpPr>
        <p:spPr bwMode="auto">
          <a:xfrm>
            <a:off x="4800600" y="2133600"/>
            <a:ext cx="365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is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t>Seeking legal advice.</a:t>
            </a:r>
          </a:p>
          <a:p>
            <a:pPr eaLnBrk="1" hangingPunct="1">
              <a:spcBef>
                <a:spcPct val="0"/>
              </a:spcBef>
            </a:pPr>
            <a:endParaRPr lang="en-US" altLang="en-US" sz="2400"/>
          </a:p>
          <a:p>
            <a:pPr eaLnBrk="1" hangingPunct="1">
              <a:spcBef>
                <a:spcPct val="0"/>
              </a:spcBef>
            </a:pPr>
            <a:r>
              <a:rPr lang="en-US" altLang="en-US" sz="2400">
                <a:solidFill>
                  <a:srgbClr val="FF0000"/>
                </a:solidFill>
              </a:rPr>
              <a:t>Classic privilege.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908425"/>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From:  Attorney</a:t>
            </a:r>
          </a:p>
          <a:p>
            <a:pPr fontAlgn="auto">
              <a:spcBef>
                <a:spcPts val="0"/>
              </a:spcBef>
              <a:spcAft>
                <a:spcPts val="0"/>
              </a:spcAft>
              <a:defRPr/>
            </a:pPr>
            <a:r>
              <a:rPr lang="en-US" dirty="0">
                <a:latin typeface="+mn-lt"/>
                <a:cs typeface="+mn-cs"/>
              </a:rPr>
              <a:t>To:  Business team with need to know</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29700" name="TextBox 3"/>
          <p:cNvSpPr txBox="1">
            <a:spLocks noChangeArrowheads="1"/>
          </p:cNvSpPr>
          <p:nvPr/>
        </p:nvSpPr>
        <p:spPr bwMode="auto">
          <a:xfrm>
            <a:off x="4800600" y="21336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is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solidFill>
                  <a:srgbClr val="FF0000"/>
                </a:solidFill>
              </a:rPr>
              <a:t>Classic privilege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upload.wikimedia.org/wikipedia/commons/2/2e/American_tank_in_Carent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495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Party with secrets wins.  The Party without secrets loses.</a:t>
            </a:r>
          </a:p>
        </p:txBody>
      </p:sp>
      <p:sp>
        <p:nvSpPr>
          <p:cNvPr id="3" name="Rectangle 2"/>
          <p:cNvSpPr/>
          <p:nvPr/>
        </p:nvSpPr>
        <p:spPr>
          <a:xfrm>
            <a:off x="0" y="1504950"/>
            <a:ext cx="9144000" cy="5353050"/>
          </a:xfrm>
          <a:prstGeom prst="rect">
            <a:avLst/>
          </a:prstGeom>
          <a:gradFill>
            <a:gsLst>
              <a:gs pos="0">
                <a:schemeClr val="bg2">
                  <a:lumMod val="90000"/>
                  <a:alpha val="24000"/>
                </a:schemeClr>
              </a:gs>
              <a:gs pos="100000">
                <a:schemeClr val="bg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1" name="Picture 2" descr="http://upload.wikimedia.org/wikipedia/commons/3/3c/Four-rotor-enig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684">
            <a:off x="5045075" y="2286000"/>
            <a:ext cx="3124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908425"/>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From:  Attorney</a:t>
            </a:r>
          </a:p>
          <a:p>
            <a:pPr fontAlgn="auto">
              <a:spcBef>
                <a:spcPts val="0"/>
              </a:spcBef>
              <a:spcAft>
                <a:spcPts val="0"/>
              </a:spcAft>
              <a:defRPr/>
            </a:pPr>
            <a:r>
              <a:rPr lang="en-US" dirty="0">
                <a:latin typeface="+mn-lt"/>
                <a:cs typeface="+mn-cs"/>
              </a:rPr>
              <a:t>To:  Business team with need to know</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30724" name="TextBox 3"/>
          <p:cNvSpPr txBox="1">
            <a:spLocks noChangeArrowheads="1"/>
          </p:cNvSpPr>
          <p:nvPr/>
        </p:nvSpPr>
        <p:spPr bwMode="auto">
          <a:xfrm>
            <a:off x="4800600" y="2133600"/>
            <a:ext cx="365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is privileged. . . But potentially waived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solidFill>
                  <a:srgbClr val="FF0000"/>
                </a:solidFill>
              </a:rPr>
              <a:t>Forwarding legal advice risks privilege</a:t>
            </a:r>
          </a:p>
        </p:txBody>
      </p:sp>
      <p:sp>
        <p:nvSpPr>
          <p:cNvPr id="5" name="Right Arrow 4"/>
          <p:cNvSpPr/>
          <p:nvPr/>
        </p:nvSpPr>
        <p:spPr>
          <a:xfrm>
            <a:off x="3657600" y="5181600"/>
            <a:ext cx="1981200" cy="784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611813" y="5389563"/>
            <a:ext cx="2667000" cy="368300"/>
          </a:xfrm>
          <a:prstGeom prst="rect">
            <a:avLst/>
          </a:prstGeom>
          <a:solidFill>
            <a:schemeClr val="bg1"/>
          </a:solidFill>
          <a:ln>
            <a:solidFill>
              <a:schemeClr val="tx2">
                <a:lumMod val="50000"/>
              </a:schemeClr>
            </a:solidFill>
          </a:ln>
        </p:spPr>
        <p:txBody>
          <a:bodyPr>
            <a:spAutoFit/>
          </a:bodyPr>
          <a:lstStyle/>
          <a:p>
            <a:pPr algn="ctr" fontAlgn="auto">
              <a:spcBef>
                <a:spcPts val="0"/>
              </a:spcBef>
              <a:spcAft>
                <a:spcPts val="0"/>
              </a:spcAft>
              <a:defRPr/>
            </a:pPr>
            <a:r>
              <a:rPr lang="en-US" dirty="0">
                <a:latin typeface="+mn-lt"/>
                <a:cs typeface="+mn-cs"/>
              </a:rPr>
              <a:t>Others.</a:t>
            </a:r>
          </a:p>
        </p:txBody>
      </p:sp>
      <p:sp>
        <p:nvSpPr>
          <p:cNvPr id="30727" name="TextBox 6"/>
          <p:cNvSpPr txBox="1">
            <a:spLocks noChangeArrowheads="1"/>
          </p:cNvSpPr>
          <p:nvPr/>
        </p:nvSpPr>
        <p:spPr bwMode="auto">
          <a:xfrm>
            <a:off x="3429000" y="5965825"/>
            <a:ext cx="2438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Howard forwards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908425"/>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From:  Attorney</a:t>
            </a:r>
          </a:p>
          <a:p>
            <a:pPr fontAlgn="auto">
              <a:spcBef>
                <a:spcPts val="0"/>
              </a:spcBef>
              <a:spcAft>
                <a:spcPts val="0"/>
              </a:spcAft>
              <a:defRPr/>
            </a:pPr>
            <a:r>
              <a:rPr lang="en-US" dirty="0">
                <a:latin typeface="+mn-lt"/>
                <a:cs typeface="+mn-cs"/>
              </a:rPr>
              <a:t>To:  Business team and everybody on 6</a:t>
            </a:r>
            <a:r>
              <a:rPr lang="en-US" baseline="30000" dirty="0">
                <a:latin typeface="+mn-lt"/>
                <a:cs typeface="+mn-cs"/>
              </a:rPr>
              <a:t>th</a:t>
            </a:r>
            <a:r>
              <a:rPr lang="en-US" dirty="0">
                <a:latin typeface="+mn-lt"/>
                <a:cs typeface="+mn-cs"/>
              </a:rPr>
              <a:t> floor plus 5</a:t>
            </a:r>
            <a:r>
              <a:rPr lang="en-US" baseline="30000" dirty="0">
                <a:latin typeface="+mn-lt"/>
                <a:cs typeface="+mn-cs"/>
              </a:rPr>
              <a:t>th</a:t>
            </a:r>
            <a:r>
              <a:rPr lang="en-US" dirty="0">
                <a:latin typeface="+mn-lt"/>
                <a:cs typeface="+mn-cs"/>
              </a:rPr>
              <a:t> floor</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31748" name="TextBox 3"/>
          <p:cNvSpPr txBox="1">
            <a:spLocks noChangeArrowheads="1"/>
          </p:cNvSpPr>
          <p:nvPr/>
        </p:nvSpPr>
        <p:spPr bwMode="auto">
          <a:xfrm>
            <a:off x="4800600" y="2133600"/>
            <a:ext cx="365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is privileged . . . </a:t>
            </a:r>
            <a:r>
              <a:rPr lang="en-US" altLang="en-US" sz="2400">
                <a:solidFill>
                  <a:srgbClr val="FF0000"/>
                </a:solidFill>
              </a:rPr>
              <a:t>But potentially waived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solidFill>
                  <a:srgbClr val="FF0000"/>
                </a:solidFill>
              </a:rPr>
              <a:t>Classic loss of privilege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078163"/>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From:  Attorney</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32772" name="TextBox 3"/>
          <p:cNvSpPr txBox="1">
            <a:spLocks noChangeArrowheads="1"/>
          </p:cNvSpPr>
          <p:nvPr/>
        </p:nvSpPr>
        <p:spPr bwMode="auto">
          <a:xfrm>
            <a:off x="4800600" y="21336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potentially is not privileged</a:t>
            </a:r>
          </a:p>
          <a:p>
            <a:pPr eaLnBrk="1" hangingPunct="1">
              <a:spcBef>
                <a:spcPct val="0"/>
              </a:spcBef>
            </a:pPr>
            <a:endParaRPr lang="en-US" altLang="en-US" sz="2400"/>
          </a:p>
          <a:p>
            <a:pPr eaLnBrk="1" hangingPunct="1">
              <a:spcBef>
                <a:spcPct val="0"/>
              </a:spcBef>
            </a:pPr>
            <a:r>
              <a:rPr lang="en-US" altLang="en-US" sz="2400"/>
              <a:t>Real purpose of content controls.</a:t>
            </a:r>
          </a:p>
        </p:txBody>
      </p:sp>
      <p:sp>
        <p:nvSpPr>
          <p:cNvPr id="5" name="TextBox 4"/>
          <p:cNvSpPr txBox="1"/>
          <p:nvPr/>
        </p:nvSpPr>
        <p:spPr>
          <a:xfrm>
            <a:off x="4191000" y="4800600"/>
            <a:ext cx="4343400" cy="369888"/>
          </a:xfrm>
          <a:prstGeom prst="rect">
            <a:avLst/>
          </a:prstGeom>
          <a:solidFill>
            <a:schemeClr val="accent1">
              <a:lumMod val="50000"/>
            </a:schemeClr>
          </a:solidFill>
        </p:spPr>
        <p:txBody>
          <a:bodyPr>
            <a:spAutoFit/>
          </a:bodyPr>
          <a:lstStyle/>
          <a:p>
            <a:pPr algn="ctr" fontAlgn="auto">
              <a:spcBef>
                <a:spcPts val="0"/>
              </a:spcBef>
              <a:spcAft>
                <a:spcPts val="0"/>
              </a:spcAft>
              <a:defRPr/>
            </a:pPr>
            <a:r>
              <a:rPr lang="en-US" dirty="0">
                <a:solidFill>
                  <a:schemeClr val="bg1"/>
                </a:solidFill>
                <a:latin typeface="+mn-lt"/>
                <a:cs typeface="+mn-cs"/>
              </a:rPr>
              <a:t>Do you see why privilege is at risk?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3078163"/>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From:  Attorney</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33796" name="TextBox 3"/>
          <p:cNvSpPr txBox="1">
            <a:spLocks noChangeArrowheads="1"/>
          </p:cNvSpPr>
          <p:nvPr/>
        </p:nvSpPr>
        <p:spPr bwMode="auto">
          <a:xfrm>
            <a:off x="4800600" y="21336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potentially is not privileged . . . </a:t>
            </a:r>
            <a:r>
              <a:rPr lang="en-US" altLang="en-US" sz="2400">
                <a:solidFill>
                  <a:srgbClr val="FF0000"/>
                </a:solidFill>
              </a:rPr>
              <a:t>For practical reasons</a:t>
            </a:r>
          </a:p>
          <a:p>
            <a:pPr eaLnBrk="1" hangingPunct="1">
              <a:spcBef>
                <a:spcPct val="0"/>
              </a:spcBef>
            </a:pPr>
            <a:endParaRPr lang="en-US" altLang="en-US" sz="2400"/>
          </a:p>
          <a:p>
            <a:pPr eaLnBrk="1" hangingPunct="1">
              <a:spcBef>
                <a:spcPct val="0"/>
              </a:spcBef>
            </a:pPr>
            <a:r>
              <a:rPr lang="en-US" altLang="en-US" sz="2400"/>
              <a:t>Real purpose of content controls.</a:t>
            </a:r>
          </a:p>
        </p:txBody>
      </p:sp>
      <p:sp>
        <p:nvSpPr>
          <p:cNvPr id="5" name="TextBox 4"/>
          <p:cNvSpPr txBox="1"/>
          <p:nvPr/>
        </p:nvSpPr>
        <p:spPr>
          <a:xfrm>
            <a:off x="4191000" y="4800600"/>
            <a:ext cx="4343400" cy="1200150"/>
          </a:xfrm>
          <a:prstGeom prst="rect">
            <a:avLst/>
          </a:prstGeom>
          <a:solidFill>
            <a:schemeClr val="accent1">
              <a:lumMod val="50000"/>
            </a:schemeClr>
          </a:solidFill>
        </p:spPr>
        <p:txBody>
          <a:bodyPr>
            <a:spAutoFit/>
          </a:bodyPr>
          <a:lstStyle/>
          <a:p>
            <a:pPr fontAlgn="auto">
              <a:spcBef>
                <a:spcPts val="0"/>
              </a:spcBef>
              <a:spcAft>
                <a:spcPts val="0"/>
              </a:spcAft>
              <a:defRPr/>
            </a:pPr>
            <a:r>
              <a:rPr lang="en-US" dirty="0">
                <a:solidFill>
                  <a:schemeClr val="bg1"/>
                </a:solidFill>
                <a:latin typeface="+mn-lt"/>
                <a:cs typeface="+mn-cs"/>
              </a:rPr>
              <a:t>Without PRIVILEGED legend, accidental disclosure more likely. </a:t>
            </a:r>
          </a:p>
          <a:p>
            <a:pPr fontAlgn="auto">
              <a:spcBef>
                <a:spcPts val="0"/>
              </a:spcBef>
              <a:spcAft>
                <a:spcPts val="0"/>
              </a:spcAft>
              <a:defRPr/>
            </a:pPr>
            <a:endParaRPr lang="en-US" dirty="0">
              <a:solidFill>
                <a:schemeClr val="bg1"/>
              </a:solidFill>
              <a:latin typeface="+mn-lt"/>
              <a:cs typeface="+mn-cs"/>
            </a:endParaRPr>
          </a:p>
          <a:p>
            <a:pPr fontAlgn="auto">
              <a:spcBef>
                <a:spcPts val="0"/>
              </a:spcBef>
              <a:spcAft>
                <a:spcPts val="0"/>
              </a:spcAft>
              <a:defRPr/>
            </a:pPr>
            <a:r>
              <a:rPr lang="en-US" dirty="0">
                <a:solidFill>
                  <a:schemeClr val="bg1"/>
                </a:solidFill>
                <a:latin typeface="+mn-lt"/>
                <a:cs typeface="+mn-cs"/>
              </a:rPr>
              <a:t>Potential waiver.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or No Privilege?</a:t>
            </a:r>
          </a:p>
        </p:txBody>
      </p:sp>
      <p:sp>
        <p:nvSpPr>
          <p:cNvPr id="3" name="TextBox 2"/>
          <p:cNvSpPr txBox="1"/>
          <p:nvPr/>
        </p:nvSpPr>
        <p:spPr>
          <a:xfrm>
            <a:off x="457200" y="2057400"/>
            <a:ext cx="3352800" cy="4124325"/>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CONFIDENTIAL AND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To:  Business team</a:t>
            </a:r>
          </a:p>
          <a:p>
            <a:pPr fontAlgn="auto">
              <a:spcBef>
                <a:spcPts val="0"/>
              </a:spcBef>
              <a:spcAft>
                <a:spcPts val="0"/>
              </a:spcAft>
              <a:defRPr/>
            </a:pPr>
            <a:r>
              <a:rPr lang="en-US" dirty="0">
                <a:latin typeface="+mn-lt"/>
                <a:cs typeface="+mn-cs"/>
              </a:rPr>
              <a:t>From: Business leader</a:t>
            </a:r>
          </a:p>
          <a:p>
            <a:pPr fontAlgn="auto">
              <a:spcBef>
                <a:spcPts val="0"/>
              </a:spcBef>
              <a:spcAft>
                <a:spcPts val="0"/>
              </a:spcAft>
              <a:defRPr/>
            </a:pPr>
            <a:r>
              <a:rPr lang="en-US" dirty="0">
                <a:latin typeface="+mn-lt"/>
                <a:cs typeface="+mn-cs"/>
              </a:rPr>
              <a:t>CC:  Attorney</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1400" dirty="0">
                <a:latin typeface="+mn-lt"/>
                <a:cs typeface="+mn-cs"/>
              </a:rPr>
              <a:t>Team:  This is what might be happening.</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r>
              <a:rPr lang="en-US" sz="1400" dirty="0">
                <a:latin typeface="+mn-lt"/>
                <a:cs typeface="+mn-cs"/>
              </a:rPr>
              <a:t>Legal.  Legal.  Legal.  Legal.  Therefore, Legal.  And moreover, legal, legal, legal.</a:t>
            </a:r>
          </a:p>
          <a:p>
            <a:pPr fontAlgn="auto">
              <a:spcBef>
                <a:spcPts val="0"/>
              </a:spcBef>
              <a:spcAft>
                <a:spcPts val="0"/>
              </a:spcAft>
              <a:defRPr/>
            </a:pPr>
            <a:endParaRPr lang="en-US" sz="1400" dirty="0">
              <a:latin typeface="+mn-lt"/>
              <a:cs typeface="+mn-cs"/>
            </a:endParaRPr>
          </a:p>
          <a:p>
            <a:pPr fontAlgn="auto">
              <a:spcBef>
                <a:spcPts val="0"/>
              </a:spcBef>
              <a:spcAft>
                <a:spcPts val="0"/>
              </a:spcAft>
              <a:defRPr/>
            </a:pPr>
            <a:endParaRPr lang="en-US" sz="1400" dirty="0">
              <a:latin typeface="+mn-lt"/>
              <a:cs typeface="+mn-cs"/>
            </a:endParaRPr>
          </a:p>
        </p:txBody>
      </p:sp>
      <p:sp>
        <p:nvSpPr>
          <p:cNvPr id="34820" name="TextBox 3"/>
          <p:cNvSpPr txBox="1">
            <a:spLocks noChangeArrowheads="1"/>
          </p:cNvSpPr>
          <p:nvPr/>
        </p:nvSpPr>
        <p:spPr bwMode="auto">
          <a:xfrm>
            <a:off x="4800600" y="2133600"/>
            <a:ext cx="365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This probably is not privileged.</a:t>
            </a:r>
          </a:p>
          <a:p>
            <a:pPr eaLnBrk="1" hangingPunct="1">
              <a:spcBef>
                <a:spcPct val="0"/>
              </a:spcBef>
            </a:pPr>
            <a:endParaRPr lang="en-US" altLang="en-US" sz="2400"/>
          </a:p>
          <a:p>
            <a:pPr eaLnBrk="1" hangingPunct="1">
              <a:spcBef>
                <a:spcPct val="0"/>
              </a:spcBef>
            </a:pPr>
            <a:r>
              <a:rPr lang="en-US" altLang="en-US" sz="2400"/>
              <a:t>Real purpose of content controls.</a:t>
            </a:r>
          </a:p>
          <a:p>
            <a:pPr eaLnBrk="1" hangingPunct="1">
              <a:spcBef>
                <a:spcPct val="0"/>
              </a:spcBef>
            </a:pPr>
            <a:endParaRPr lang="en-US" altLang="en-US" sz="2400"/>
          </a:p>
          <a:p>
            <a:pPr eaLnBrk="1" hangingPunct="1">
              <a:spcBef>
                <a:spcPct val="0"/>
              </a:spcBef>
            </a:pPr>
            <a:r>
              <a:rPr lang="en-US" altLang="en-US" sz="2400">
                <a:solidFill>
                  <a:srgbClr val="FF0000"/>
                </a:solidFill>
              </a:rPr>
              <a:t>Reverse attorney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Practice Tips</a:t>
            </a:r>
          </a:p>
        </p:txBody>
      </p:sp>
      <p:sp>
        <p:nvSpPr>
          <p:cNvPr id="35843" name="TextBox 3"/>
          <p:cNvSpPr txBox="1">
            <a:spLocks noChangeArrowheads="1"/>
          </p:cNvSpPr>
          <p:nvPr/>
        </p:nvSpPr>
        <p:spPr bwMode="auto">
          <a:xfrm>
            <a:off x="1143000" y="1828800"/>
            <a:ext cx="6781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Use CONFIDENTIAL AND PRIVILEGED properly.</a:t>
            </a:r>
          </a:p>
          <a:p>
            <a:pPr eaLnBrk="1" hangingPunct="1">
              <a:spcBef>
                <a:spcPct val="0"/>
              </a:spcBef>
            </a:pPr>
            <a:endParaRPr lang="en-US" altLang="en-US" sz="2400"/>
          </a:p>
          <a:p>
            <a:pPr eaLnBrk="1" hangingPunct="1">
              <a:spcBef>
                <a:spcPct val="0"/>
              </a:spcBef>
            </a:pPr>
            <a:r>
              <a:rPr lang="en-US" altLang="en-US" sz="2400"/>
              <a:t>Know when NOT to use CONFIDENTIAL AND PRIVILEGED </a:t>
            </a:r>
          </a:p>
          <a:p>
            <a:pPr eaLnBrk="1" hangingPunct="1">
              <a:spcBef>
                <a:spcPct val="0"/>
              </a:spcBef>
            </a:pPr>
            <a:endParaRPr lang="en-US" altLang="en-US" sz="2400"/>
          </a:p>
          <a:p>
            <a:pPr eaLnBrk="1" hangingPunct="1">
              <a:spcBef>
                <a:spcPct val="0"/>
              </a:spcBef>
            </a:pPr>
            <a:r>
              <a:rPr lang="en-US" altLang="en-US" sz="2400"/>
              <a:t>Don’t label everything CONFIDENTIAL AND PRIVILEGED </a:t>
            </a:r>
          </a:p>
          <a:p>
            <a:pPr eaLnBrk="1" hangingPunct="1">
              <a:spcBef>
                <a:spcPct val="0"/>
              </a:spcBef>
            </a:pPr>
            <a:endParaRPr lang="en-US" altLang="en-US" sz="2400"/>
          </a:p>
          <a:p>
            <a:pPr eaLnBrk="1" hangingPunct="1">
              <a:spcBef>
                <a:spcPct val="0"/>
              </a:spcBef>
            </a:pPr>
            <a:r>
              <a:rPr lang="en-US" altLang="en-US" sz="2400"/>
              <a:t>Plan distribution and follow your plan</a:t>
            </a:r>
          </a:p>
          <a:p>
            <a:pPr eaLnBrk="1" hangingPunct="1">
              <a:spcBef>
                <a:spcPct val="0"/>
              </a:spcBef>
            </a:pPr>
            <a:endParaRPr lang="en-US" altLang="en-US" sz="2400"/>
          </a:p>
          <a:p>
            <a:pPr eaLnBrk="1" hangingPunct="1">
              <a:spcBef>
                <a:spcPct val="0"/>
              </a:spcBef>
            </a:pPr>
            <a:r>
              <a:rPr lang="en-US" altLang="en-US" sz="2400"/>
              <a:t>Ask for help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More practice tips</a:t>
            </a:r>
          </a:p>
        </p:txBody>
      </p:sp>
      <p:sp>
        <p:nvSpPr>
          <p:cNvPr id="36867" name="TextBox 3"/>
          <p:cNvSpPr txBox="1">
            <a:spLocks noChangeArrowheads="1"/>
          </p:cNvSpPr>
          <p:nvPr/>
        </p:nvSpPr>
        <p:spPr bwMode="auto">
          <a:xfrm>
            <a:off x="685800" y="1524000"/>
            <a:ext cx="7772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Separate business and legal meetings/documentation</a:t>
            </a:r>
          </a:p>
          <a:p>
            <a:pPr eaLnBrk="1" hangingPunct="1">
              <a:spcBef>
                <a:spcPct val="0"/>
              </a:spcBef>
            </a:pPr>
            <a:endParaRPr lang="en-US" altLang="en-US" sz="2400"/>
          </a:p>
          <a:p>
            <a:pPr eaLnBrk="1" hangingPunct="1">
              <a:spcBef>
                <a:spcPct val="0"/>
              </a:spcBef>
            </a:pPr>
            <a:r>
              <a:rPr lang="en-US" altLang="en-US" sz="2400"/>
              <a:t>Be clear when requesting legal advice</a:t>
            </a:r>
          </a:p>
          <a:p>
            <a:pPr eaLnBrk="1" hangingPunct="1">
              <a:spcBef>
                <a:spcPct val="0"/>
              </a:spcBef>
            </a:pPr>
            <a:endParaRPr lang="en-US" altLang="en-US" sz="2400"/>
          </a:p>
          <a:p>
            <a:pPr eaLnBrk="1" hangingPunct="1">
              <a:spcBef>
                <a:spcPct val="0"/>
              </a:spcBef>
            </a:pPr>
            <a:r>
              <a:rPr lang="en-US" altLang="en-US" sz="2400"/>
              <a:t>Be clear when giving legal advice</a:t>
            </a:r>
          </a:p>
          <a:p>
            <a:pPr eaLnBrk="1" hangingPunct="1">
              <a:spcBef>
                <a:spcPct val="0"/>
              </a:spcBef>
            </a:pPr>
            <a:endParaRPr lang="en-US" altLang="en-US" sz="2400"/>
          </a:p>
          <a:p>
            <a:pPr eaLnBrk="1" hangingPunct="1">
              <a:spcBef>
                <a:spcPct val="0"/>
              </a:spcBef>
            </a:pPr>
            <a:r>
              <a:rPr lang="en-US" altLang="en-US" sz="2400"/>
              <a:t>Be clear when providing information responsive to attorney request</a:t>
            </a:r>
          </a:p>
          <a:p>
            <a:pPr eaLnBrk="1" hangingPunct="1">
              <a:spcBef>
                <a:spcPct val="0"/>
              </a:spcBef>
            </a:pPr>
            <a:endParaRPr lang="en-US" altLang="en-US" sz="2400"/>
          </a:p>
          <a:p>
            <a:pPr eaLnBrk="1" hangingPunct="1">
              <a:spcBef>
                <a:spcPct val="0"/>
              </a:spcBef>
            </a:pPr>
            <a:r>
              <a:rPr lang="en-US" altLang="en-US" sz="2400"/>
              <a:t>Avoid reverse lawyering</a:t>
            </a:r>
          </a:p>
          <a:p>
            <a:pPr eaLnBrk="1" hangingPunct="1">
              <a:spcBef>
                <a:spcPct val="0"/>
              </a:spcBef>
            </a:pPr>
            <a:endParaRPr lang="en-US" altLang="en-US" sz="2400"/>
          </a:p>
          <a:p>
            <a:pPr eaLnBrk="1" hangingPunct="1">
              <a:spcBef>
                <a:spcPct val="0"/>
              </a:spcBef>
            </a:pPr>
            <a:r>
              <a:rPr lang="en-US" altLang="en-US" sz="2400"/>
              <a:t>Learn how to ask for legal advice</a:t>
            </a:r>
          </a:p>
          <a:p>
            <a:pPr eaLnBrk="1" hangingPunct="1">
              <a:spcBef>
                <a:spcPct val="0"/>
              </a:spcBef>
            </a:pPr>
            <a:endParaRPr lang="en-US" altLang="en-US" sz="2400"/>
          </a:p>
          <a:p>
            <a:pPr eaLnBrk="1" hangingPunct="1">
              <a:spcBef>
                <a:spcPct val="0"/>
              </a:spcBef>
            </a:pPr>
            <a:endParaRPr lang="en-US"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Even more practice tips</a:t>
            </a:r>
          </a:p>
        </p:txBody>
      </p:sp>
      <p:sp>
        <p:nvSpPr>
          <p:cNvPr id="37891" name="TextBox 3"/>
          <p:cNvSpPr txBox="1">
            <a:spLocks noChangeArrowheads="1"/>
          </p:cNvSpPr>
          <p:nvPr/>
        </p:nvSpPr>
        <p:spPr bwMode="auto">
          <a:xfrm>
            <a:off x="685800" y="1836738"/>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Learn how to act on legal advice</a:t>
            </a:r>
          </a:p>
          <a:p>
            <a:pPr eaLnBrk="1" hangingPunct="1">
              <a:spcBef>
                <a:spcPct val="0"/>
              </a:spcBef>
            </a:pPr>
            <a:endParaRPr lang="en-US" altLang="en-US" sz="2400"/>
          </a:p>
          <a:p>
            <a:pPr eaLnBrk="1" hangingPunct="1">
              <a:spcBef>
                <a:spcPct val="0"/>
              </a:spcBef>
            </a:pPr>
            <a:r>
              <a:rPr lang="en-US" altLang="en-US" sz="2400"/>
              <a:t>Plan legal communications in advance WITH ATTORNEY</a:t>
            </a:r>
          </a:p>
          <a:p>
            <a:pPr eaLnBrk="1" hangingPunct="1">
              <a:spcBef>
                <a:spcPct val="0"/>
              </a:spcBef>
            </a:pPr>
            <a:endParaRPr lang="en-US" altLang="en-US" sz="2400"/>
          </a:p>
          <a:p>
            <a:pPr eaLnBrk="1" hangingPunct="1">
              <a:spcBef>
                <a:spcPct val="0"/>
              </a:spcBef>
            </a:pPr>
            <a:r>
              <a:rPr lang="en-US" altLang="en-US" sz="2400"/>
              <a:t>Educate your team</a:t>
            </a:r>
          </a:p>
          <a:p>
            <a:pPr eaLnBrk="1" hangingPunct="1">
              <a:spcBef>
                <a:spcPct val="0"/>
              </a:spcBef>
            </a:pPr>
            <a:endParaRPr lang="en-US" altLang="en-US" sz="2400"/>
          </a:p>
          <a:p>
            <a:pPr eaLnBrk="1" hangingPunct="1">
              <a:spcBef>
                <a:spcPct val="0"/>
              </a:spcBef>
            </a:pPr>
            <a:r>
              <a:rPr lang="en-US" altLang="en-US" sz="2400"/>
              <a:t>Use the phone or office or conference room</a:t>
            </a:r>
          </a:p>
          <a:p>
            <a:pPr eaLnBrk="1" hangingPunct="1">
              <a:spcBef>
                <a:spcPct val="0"/>
              </a:spcBef>
            </a:pPr>
            <a:endParaRPr lang="en-US" altLang="en-US" sz="2400"/>
          </a:p>
          <a:p>
            <a:pPr eaLnBrk="1" hangingPunct="1">
              <a:spcBef>
                <a:spcPct val="0"/>
              </a:spcBef>
            </a:pPr>
            <a:r>
              <a:rPr lang="en-US" altLang="en-US" sz="2400"/>
              <a:t>Think twice before communicating</a:t>
            </a:r>
          </a:p>
          <a:p>
            <a:pPr eaLnBrk="1" hangingPunct="1">
              <a:spcBef>
                <a:spcPct val="0"/>
              </a:spcBef>
            </a:pPr>
            <a:endParaRPr lang="en-US" altLang="en-US" sz="2400"/>
          </a:p>
          <a:p>
            <a:pPr eaLnBrk="1" hangingPunct="1">
              <a:spcBef>
                <a:spcPct val="0"/>
              </a:spcBef>
            </a:pPr>
            <a:r>
              <a:rPr lang="en-US" altLang="en-US" sz="2400"/>
              <a:t>Use CONFIDENTIAL widely, but common sense applies</a:t>
            </a:r>
          </a:p>
          <a:p>
            <a:pPr eaLnBrk="1" hangingPunct="1">
              <a:spcBef>
                <a:spcPct val="0"/>
              </a:spcBef>
            </a:pPr>
            <a:endParaRPr lang="en-US"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ACTING ON LEGAL ADVICE</a:t>
            </a:r>
          </a:p>
        </p:txBody>
      </p:sp>
      <p:sp>
        <p:nvSpPr>
          <p:cNvPr id="3" name="TextBox 2"/>
          <p:cNvSpPr txBox="1"/>
          <p:nvPr/>
        </p:nvSpPr>
        <p:spPr>
          <a:xfrm>
            <a:off x="457200" y="1600200"/>
            <a:ext cx="3429000" cy="3416300"/>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Memo:</a:t>
            </a:r>
          </a:p>
          <a:p>
            <a:pPr fontAlgn="auto">
              <a:spcBef>
                <a:spcPts val="0"/>
              </a:spcBef>
              <a:spcAft>
                <a:spcPts val="0"/>
              </a:spcAft>
              <a:defRPr/>
            </a:pPr>
            <a:r>
              <a:rPr lang="en-US" dirty="0">
                <a:latin typeface="+mn-lt"/>
                <a:cs typeface="+mn-cs"/>
              </a:rPr>
              <a:t>To:  Team</a:t>
            </a:r>
          </a:p>
          <a:p>
            <a:pPr fontAlgn="auto">
              <a:spcBef>
                <a:spcPts val="0"/>
              </a:spcBef>
              <a:spcAft>
                <a:spcPts val="0"/>
              </a:spcAft>
              <a:defRPr/>
            </a:pPr>
            <a:r>
              <a:rPr lang="en-US" dirty="0">
                <a:latin typeface="+mn-lt"/>
                <a:cs typeface="+mn-cs"/>
              </a:rPr>
              <a:t>From:  Stan in Management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We don’t infringe.  Apparently we don’t have a “molten intermetallic composition” per the claims, although Bob disagrees.  So, I guess go ahead and keeping going with Design 1051-B.  Keep our fingers crossed we don’t get sued.</a:t>
            </a:r>
          </a:p>
          <a:p>
            <a:pPr fontAlgn="auto">
              <a:spcBef>
                <a:spcPts val="0"/>
              </a:spcBef>
              <a:spcAft>
                <a:spcPts val="0"/>
              </a:spcAft>
              <a:defRPr/>
            </a:pPr>
            <a:endParaRPr lang="en-US" dirty="0">
              <a:latin typeface="+mn-lt"/>
              <a:cs typeface="+mn-cs"/>
            </a:endParaRPr>
          </a:p>
        </p:txBody>
      </p:sp>
      <p:sp>
        <p:nvSpPr>
          <p:cNvPr id="8" name="TextBox 7"/>
          <p:cNvSpPr txBox="1"/>
          <p:nvPr/>
        </p:nvSpPr>
        <p:spPr>
          <a:xfrm>
            <a:off x="4727575" y="1600200"/>
            <a:ext cx="3429000" cy="3416300"/>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Memo:</a:t>
            </a:r>
          </a:p>
          <a:p>
            <a:pPr fontAlgn="auto">
              <a:spcBef>
                <a:spcPts val="0"/>
              </a:spcBef>
              <a:spcAft>
                <a:spcPts val="0"/>
              </a:spcAft>
              <a:defRPr/>
            </a:pPr>
            <a:r>
              <a:rPr lang="en-US" dirty="0">
                <a:latin typeface="+mn-lt"/>
                <a:cs typeface="+mn-cs"/>
              </a:rPr>
              <a:t>To:  Team</a:t>
            </a:r>
          </a:p>
          <a:p>
            <a:pPr fontAlgn="auto">
              <a:spcBef>
                <a:spcPts val="0"/>
              </a:spcBef>
              <a:spcAft>
                <a:spcPts val="0"/>
              </a:spcAft>
              <a:defRPr/>
            </a:pPr>
            <a:r>
              <a:rPr lang="en-US" dirty="0">
                <a:latin typeface="+mn-lt"/>
                <a:cs typeface="+mn-cs"/>
              </a:rPr>
              <a:t>From:  Stan in Management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This authorizes you to proceed with Design 1051-B.  </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8917" name="TextBox 4"/>
          <p:cNvSpPr txBox="1">
            <a:spLocks noChangeArrowheads="1"/>
          </p:cNvSpPr>
          <p:nvPr/>
        </p:nvSpPr>
        <p:spPr bwMode="auto">
          <a:xfrm>
            <a:off x="609600" y="4953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t>Not so good.</a:t>
            </a:r>
          </a:p>
        </p:txBody>
      </p:sp>
      <p:sp>
        <p:nvSpPr>
          <p:cNvPr id="38918" name="TextBox 9"/>
          <p:cNvSpPr txBox="1">
            <a:spLocks noChangeArrowheads="1"/>
          </p:cNvSpPr>
          <p:nvPr/>
        </p:nvSpPr>
        <p:spPr bwMode="auto">
          <a:xfrm>
            <a:off x="4913313" y="4953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t>Better.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ACTING ON LEGAL ADVICE</a:t>
            </a:r>
          </a:p>
        </p:txBody>
      </p:sp>
      <p:sp>
        <p:nvSpPr>
          <p:cNvPr id="8" name="TextBox 7"/>
          <p:cNvSpPr txBox="1"/>
          <p:nvPr/>
        </p:nvSpPr>
        <p:spPr>
          <a:xfrm>
            <a:off x="500063" y="1676400"/>
            <a:ext cx="3429000" cy="3416300"/>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Memo:</a:t>
            </a:r>
          </a:p>
          <a:p>
            <a:pPr fontAlgn="auto">
              <a:spcBef>
                <a:spcPts val="0"/>
              </a:spcBef>
              <a:spcAft>
                <a:spcPts val="0"/>
              </a:spcAft>
              <a:defRPr/>
            </a:pPr>
            <a:r>
              <a:rPr lang="en-US" dirty="0">
                <a:latin typeface="+mn-lt"/>
                <a:cs typeface="+mn-cs"/>
              </a:rPr>
              <a:t>To:  Team</a:t>
            </a:r>
          </a:p>
          <a:p>
            <a:pPr fontAlgn="auto">
              <a:spcBef>
                <a:spcPts val="0"/>
              </a:spcBef>
              <a:spcAft>
                <a:spcPts val="0"/>
              </a:spcAft>
              <a:defRPr/>
            </a:pPr>
            <a:r>
              <a:rPr lang="en-US" dirty="0">
                <a:latin typeface="+mn-lt"/>
                <a:cs typeface="+mn-cs"/>
              </a:rPr>
              <a:t>From: Stan</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This authorizes you to proceed with Design 1051-B.  </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9940" name="TextBox 9"/>
          <p:cNvSpPr txBox="1">
            <a:spLocks noChangeArrowheads="1"/>
          </p:cNvSpPr>
          <p:nvPr/>
        </p:nvSpPr>
        <p:spPr bwMode="auto">
          <a:xfrm>
            <a:off x="685800" y="5029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t>Better.</a:t>
            </a:r>
          </a:p>
        </p:txBody>
      </p:sp>
      <p:sp>
        <p:nvSpPr>
          <p:cNvPr id="11" name="TextBox 10"/>
          <p:cNvSpPr txBox="1"/>
          <p:nvPr/>
        </p:nvSpPr>
        <p:spPr>
          <a:xfrm>
            <a:off x="5029200" y="1600200"/>
            <a:ext cx="3429000" cy="4524375"/>
          </a:xfrm>
          <a:prstGeom prst="rect">
            <a:avLst/>
          </a:prstGeom>
          <a:solidFill>
            <a:schemeClr val="bg1"/>
          </a:solidFill>
          <a:ln>
            <a:solidFill>
              <a:schemeClr val="tx2">
                <a:lumMod val="50000"/>
              </a:schemeClr>
            </a:solidFill>
          </a:ln>
        </p:spPr>
        <p:txBody>
          <a:bodyPr>
            <a:spAutoFit/>
          </a:bodyPr>
          <a:lstStyle/>
          <a:p>
            <a:pPr fontAlgn="auto">
              <a:spcBef>
                <a:spcPts val="0"/>
              </a:spcBef>
              <a:spcAft>
                <a:spcPts val="0"/>
              </a:spcAft>
              <a:defRPr/>
            </a:pPr>
            <a:r>
              <a:rPr lang="en-US" dirty="0">
                <a:latin typeface="+mn-lt"/>
                <a:cs typeface="+mn-cs"/>
              </a:rPr>
              <a:t>Reply Memo:</a:t>
            </a:r>
          </a:p>
          <a:p>
            <a:pPr fontAlgn="auto">
              <a:spcBef>
                <a:spcPts val="0"/>
              </a:spcBef>
              <a:spcAft>
                <a:spcPts val="0"/>
              </a:spcAft>
              <a:defRPr/>
            </a:pPr>
            <a:r>
              <a:rPr lang="en-US" dirty="0">
                <a:latin typeface="+mn-lt"/>
                <a:cs typeface="+mn-cs"/>
              </a:rPr>
              <a:t>From:  Susan</a:t>
            </a:r>
          </a:p>
          <a:p>
            <a:pPr fontAlgn="auto">
              <a:spcBef>
                <a:spcPts val="0"/>
              </a:spcBef>
              <a:spcAft>
                <a:spcPts val="0"/>
              </a:spcAft>
              <a:defRPr/>
            </a:pPr>
            <a:r>
              <a:rPr lang="en-US" dirty="0">
                <a:latin typeface="+mn-lt"/>
                <a:cs typeface="+mn-cs"/>
              </a:rPr>
              <a:t>To:  Team and everybody</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Okay.  But I can’t really fathom how legal could say we don’t infringe.  What did legal say?  I read the patent.  It’s dead on.  </a:t>
            </a:r>
          </a:p>
          <a:p>
            <a:pPr fontAlgn="auto">
              <a:spcBef>
                <a:spcPts val="0"/>
              </a:spcBef>
              <a:spcAft>
                <a:spcPts val="0"/>
              </a:spcAft>
              <a:defRPr/>
            </a:pPr>
            <a:r>
              <a:rPr lang="en-US" dirty="0">
                <a:latin typeface="+mn-lt"/>
                <a:cs typeface="+mn-cs"/>
              </a:rPr>
              <a:t>______________________</a:t>
            </a:r>
          </a:p>
          <a:p>
            <a:pPr fontAlgn="auto">
              <a:spcBef>
                <a:spcPts val="0"/>
              </a:spcBef>
              <a:spcAft>
                <a:spcPts val="0"/>
              </a:spcAft>
              <a:defRPr/>
            </a:pPr>
            <a:r>
              <a:rPr lang="en-US" dirty="0">
                <a:latin typeface="+mn-lt"/>
                <a:cs typeface="+mn-cs"/>
              </a:rPr>
              <a:t>Memo:</a:t>
            </a:r>
          </a:p>
          <a:p>
            <a:pPr fontAlgn="auto">
              <a:spcBef>
                <a:spcPts val="0"/>
              </a:spcBef>
              <a:spcAft>
                <a:spcPts val="0"/>
              </a:spcAft>
              <a:defRPr/>
            </a:pPr>
            <a:r>
              <a:rPr lang="en-US" dirty="0">
                <a:latin typeface="+mn-lt"/>
                <a:cs typeface="+mn-cs"/>
              </a:rPr>
              <a:t>To:  Team</a:t>
            </a:r>
          </a:p>
          <a:p>
            <a:pPr fontAlgn="auto">
              <a:spcBef>
                <a:spcPts val="0"/>
              </a:spcBef>
              <a:spcAft>
                <a:spcPts val="0"/>
              </a:spcAft>
              <a:defRPr/>
            </a:pPr>
            <a:r>
              <a:rPr lang="en-US" dirty="0">
                <a:latin typeface="+mn-lt"/>
                <a:cs typeface="+mn-cs"/>
              </a:rPr>
              <a:t>From:  Stan</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This authorizes you to proceed with Design 1051-B.  </a:t>
            </a:r>
          </a:p>
          <a:p>
            <a:pPr fontAlgn="auto">
              <a:spcBef>
                <a:spcPts val="0"/>
              </a:spcBef>
              <a:spcAft>
                <a:spcPts val="0"/>
              </a:spcAft>
              <a:defRPr/>
            </a:pPr>
            <a:endParaRPr lang="en-US" dirty="0">
              <a:latin typeface="+mn-lt"/>
              <a:cs typeface="+mn-cs"/>
            </a:endParaRPr>
          </a:p>
        </p:txBody>
      </p:sp>
      <p:sp>
        <p:nvSpPr>
          <p:cNvPr id="39942" name="TextBox 11"/>
          <p:cNvSpPr txBox="1">
            <a:spLocks noChangeArrowheads="1"/>
          </p:cNvSpPr>
          <p:nvPr/>
        </p:nvSpPr>
        <p:spPr bwMode="auto">
          <a:xfrm>
            <a:off x="4953000" y="62738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t>Darn.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Party with secrets wins.  The Party without secrets loses.</a:t>
            </a:r>
          </a:p>
        </p:txBody>
      </p:sp>
      <p:sp>
        <p:nvSpPr>
          <p:cNvPr id="5123" name="TextBox 7"/>
          <p:cNvSpPr txBox="1">
            <a:spLocks noChangeArrowheads="1"/>
          </p:cNvSpPr>
          <p:nvPr/>
        </p:nvSpPr>
        <p:spPr bwMode="auto">
          <a:xfrm>
            <a:off x="5257800" y="1909763"/>
            <a:ext cx="36607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spcAft>
                <a:spcPts val="1200"/>
              </a:spcAft>
            </a:pPr>
            <a:r>
              <a:rPr lang="en-US" altLang="en-US" sz="2000">
                <a:solidFill>
                  <a:srgbClr val="632523"/>
                </a:solidFill>
                <a:ea typeface="ＭＳ Ｐゴシック" pitchFamily="34" charset="-128"/>
              </a:rPr>
              <a:t>Attorney-client communications are highly sensitive!</a:t>
            </a:r>
          </a:p>
          <a:p>
            <a:pPr eaLnBrk="1" hangingPunct="1">
              <a:spcBef>
                <a:spcPct val="0"/>
              </a:spcBef>
              <a:spcAft>
                <a:spcPts val="1200"/>
              </a:spcAft>
            </a:pPr>
            <a:r>
              <a:rPr lang="en-US" altLang="en-US" sz="2000">
                <a:solidFill>
                  <a:srgbClr val="632523"/>
                </a:solidFill>
                <a:ea typeface="ＭＳ Ｐゴシック" pitchFamily="34" charset="-128"/>
              </a:rPr>
              <a:t>Legal advice</a:t>
            </a:r>
          </a:p>
          <a:p>
            <a:pPr eaLnBrk="1" hangingPunct="1">
              <a:spcBef>
                <a:spcPct val="0"/>
              </a:spcBef>
              <a:spcAft>
                <a:spcPts val="1200"/>
              </a:spcAft>
            </a:pPr>
            <a:r>
              <a:rPr lang="en-US" altLang="en-US" sz="2000">
                <a:solidFill>
                  <a:srgbClr val="632523"/>
                </a:solidFill>
                <a:ea typeface="ＭＳ Ｐゴシック" pitchFamily="34" charset="-128"/>
              </a:rPr>
              <a:t>Legal strategies</a:t>
            </a:r>
          </a:p>
          <a:p>
            <a:pPr eaLnBrk="1" hangingPunct="1">
              <a:spcBef>
                <a:spcPct val="0"/>
              </a:spcBef>
              <a:spcAft>
                <a:spcPts val="1200"/>
              </a:spcAft>
            </a:pPr>
            <a:r>
              <a:rPr lang="en-US" altLang="en-US" sz="2000">
                <a:solidFill>
                  <a:srgbClr val="632523"/>
                </a:solidFill>
                <a:ea typeface="ＭＳ Ｐゴシック" pitchFamily="34" charset="-128"/>
              </a:rPr>
              <a:t>Party who knows what other party is thinking has huge advantage</a:t>
            </a:r>
          </a:p>
          <a:p>
            <a:pPr eaLnBrk="1" hangingPunct="1">
              <a:spcBef>
                <a:spcPct val="0"/>
              </a:spcBef>
            </a:pPr>
            <a:endParaRPr lang="en-US" altLang="en-US" sz="2000">
              <a:solidFill>
                <a:srgbClr val="632523"/>
              </a:solidFill>
              <a:ea typeface="ＭＳ Ｐゴシック" pitchFamily="34" charset="-128"/>
            </a:endParaRPr>
          </a:p>
        </p:txBody>
      </p:sp>
      <p:sp>
        <p:nvSpPr>
          <p:cNvPr id="3" name="TextBox 2"/>
          <p:cNvSpPr txBox="1"/>
          <p:nvPr/>
        </p:nvSpPr>
        <p:spPr>
          <a:xfrm>
            <a:off x="304800" y="5562600"/>
            <a:ext cx="7620000" cy="523875"/>
          </a:xfrm>
          <a:prstGeom prst="rect">
            <a:avLst/>
          </a:prstGeom>
          <a:solidFill>
            <a:schemeClr val="tx2">
              <a:lumMod val="75000"/>
            </a:schemeClr>
          </a:solidFill>
        </p:spPr>
        <p:txBody>
          <a:bodyPr>
            <a:spAutoFit/>
          </a:bodyPr>
          <a:lstStyle/>
          <a:p>
            <a:pPr algn="ctr" fontAlgn="auto">
              <a:spcBef>
                <a:spcPts val="0"/>
              </a:spcBef>
              <a:spcAft>
                <a:spcPts val="0"/>
              </a:spcAft>
              <a:defRPr/>
            </a:pPr>
            <a:r>
              <a:rPr lang="en-US" sz="2800" dirty="0">
                <a:solidFill>
                  <a:schemeClr val="bg1"/>
                </a:solidFill>
                <a:latin typeface="+mn-lt"/>
                <a:cs typeface="+mn-cs"/>
              </a:rPr>
              <a:t>Problem: It’s hard to keep secrets in legal disputes.</a:t>
            </a:r>
          </a:p>
        </p:txBody>
      </p:sp>
      <p:pic>
        <p:nvPicPr>
          <p:cNvPr id="5125" name="Picture 2" descr="http://upload.wikimedia.org/wikipedia/commons/f/fb/Trial_of_Queen_Caroline_by_Sir_George_Hay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981200"/>
            <a:ext cx="47990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Still more practice tips</a:t>
            </a:r>
          </a:p>
        </p:txBody>
      </p:sp>
      <p:sp>
        <p:nvSpPr>
          <p:cNvPr id="40963" name="TextBox 3"/>
          <p:cNvSpPr txBox="1">
            <a:spLocks noChangeArrowheads="1"/>
          </p:cNvSpPr>
          <p:nvPr/>
        </p:nvSpPr>
        <p:spPr bwMode="auto">
          <a:xfrm>
            <a:off x="685800" y="1836738"/>
            <a:ext cx="7772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Control distribution and re-distribution of legal advice</a:t>
            </a:r>
          </a:p>
          <a:p>
            <a:pPr eaLnBrk="1" hangingPunct="1">
              <a:spcBef>
                <a:spcPct val="0"/>
              </a:spcBef>
            </a:pPr>
            <a:endParaRPr lang="en-US" altLang="en-US" sz="2400"/>
          </a:p>
          <a:p>
            <a:pPr eaLnBrk="1" hangingPunct="1">
              <a:spcBef>
                <a:spcPct val="0"/>
              </a:spcBef>
            </a:pPr>
            <a:r>
              <a:rPr lang="en-US" altLang="en-US" sz="2400"/>
              <a:t>Recognize legal v. business communications</a:t>
            </a:r>
          </a:p>
          <a:p>
            <a:pPr eaLnBrk="1" hangingPunct="1">
              <a:spcBef>
                <a:spcPct val="0"/>
              </a:spcBef>
            </a:pPr>
            <a:endParaRPr lang="en-US" altLang="en-US" sz="2400"/>
          </a:p>
          <a:p>
            <a:pPr eaLnBrk="1" hangingPunct="1">
              <a:spcBef>
                <a:spcPct val="0"/>
              </a:spcBef>
            </a:pPr>
            <a:r>
              <a:rPr lang="en-US" altLang="en-US" sz="2400"/>
              <a:t>Sometimes the best communication is no communication</a:t>
            </a:r>
          </a:p>
          <a:p>
            <a:pPr eaLnBrk="1" hangingPunct="1">
              <a:spcBef>
                <a:spcPct val="0"/>
              </a:spcBef>
            </a:pPr>
            <a:endParaRPr lang="en-US" altLang="en-US" sz="2400"/>
          </a:p>
          <a:p>
            <a:pPr eaLnBrk="1" hangingPunct="1">
              <a:spcBef>
                <a:spcPct val="0"/>
              </a:spcBef>
            </a:pPr>
            <a:r>
              <a:rPr lang="en-US" altLang="en-US" sz="2400"/>
              <a:t>Assume every business document will be in a dispute</a:t>
            </a:r>
          </a:p>
          <a:p>
            <a:pPr eaLnBrk="1" hangingPunct="1">
              <a:spcBef>
                <a:spcPct val="0"/>
              </a:spcBef>
            </a:pPr>
            <a:endParaRPr lang="en-US" altLang="en-US" sz="2400"/>
          </a:p>
          <a:p>
            <a:pPr lvl="1" eaLnBrk="1" hangingPunct="1">
              <a:spcBef>
                <a:spcPct val="0"/>
              </a:spcBef>
              <a:buFont typeface="Arial" charset="0"/>
              <a:buChar char="•"/>
            </a:pPr>
            <a:r>
              <a:rPr lang="en-US" altLang="en-US" sz="2400"/>
              <a:t>Disclosed (under protective order), or</a:t>
            </a:r>
          </a:p>
          <a:p>
            <a:pPr lvl="1" eaLnBrk="1" hangingPunct="1">
              <a:spcBef>
                <a:spcPct val="0"/>
              </a:spcBef>
              <a:buFont typeface="Arial" charset="0"/>
              <a:buChar char="•"/>
            </a:pPr>
            <a:endParaRPr lang="en-US" altLang="en-US" sz="2400"/>
          </a:p>
          <a:p>
            <a:pPr lvl="1" eaLnBrk="1" hangingPunct="1">
              <a:spcBef>
                <a:spcPct val="0"/>
              </a:spcBef>
              <a:buFont typeface="Arial" charset="0"/>
              <a:buChar char="•"/>
            </a:pPr>
            <a:r>
              <a:rPr lang="en-US" altLang="en-US" sz="2400"/>
              <a:t>Privileged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Who is the attorney?</a:t>
            </a:r>
          </a:p>
        </p:txBody>
      </p:sp>
      <p:sp>
        <p:nvSpPr>
          <p:cNvPr id="4" name="TextBox 3"/>
          <p:cNvSpPr txBox="1"/>
          <p:nvPr/>
        </p:nvSpPr>
        <p:spPr>
          <a:xfrm>
            <a:off x="3967163" y="1676400"/>
            <a:ext cx="5181600" cy="4647426"/>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dirty="0">
                <a:latin typeface="+mn-lt"/>
                <a:cs typeface="+mn-cs"/>
              </a:rPr>
              <a:t>Timing</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err="1">
                <a:latin typeface="+mn-lt"/>
                <a:cs typeface="+mn-cs"/>
              </a:rPr>
              <a:t>Inhouse</a:t>
            </a:r>
            <a:r>
              <a:rPr lang="en-US" sz="2400" dirty="0">
                <a:latin typeface="+mn-lt"/>
                <a:cs typeface="+mn-cs"/>
              </a:rPr>
              <a:t> counsel v. outside counsel</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Patent attorneys</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Patent agents</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International Associates</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Reverse attorney</a:t>
            </a:r>
          </a:p>
          <a:p>
            <a:pPr fontAlgn="auto">
              <a:spcBef>
                <a:spcPts val="0"/>
              </a:spcBef>
              <a:spcAft>
                <a:spcPts val="0"/>
              </a:spcAft>
              <a:defRPr/>
            </a:pPr>
            <a:endParaRPr lang="en-US" sz="3200" dirty="0">
              <a:latin typeface="+mn-lt"/>
              <a:cs typeface="+mn-cs"/>
            </a:endParaRPr>
          </a:p>
        </p:txBody>
      </p:sp>
      <p:pic>
        <p:nvPicPr>
          <p:cNvPr id="41988" name="Picture 2" descr="http://keyassets.timeincuk.net/inspirewp/live/wp-content/uploads/sites/20/2012/10/silhou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0734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Timing:  Does privilege apply when you are just kicking the tires?</a:t>
            </a:r>
          </a:p>
        </p:txBody>
      </p:sp>
      <p:sp>
        <p:nvSpPr>
          <p:cNvPr id="4" name="TextBox 3"/>
          <p:cNvSpPr txBox="1"/>
          <p:nvPr/>
        </p:nvSpPr>
        <p:spPr>
          <a:xfrm>
            <a:off x="4876800" y="1676400"/>
            <a:ext cx="4211638" cy="4032250"/>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US" sz="2800" dirty="0">
                <a:latin typeface="+mn-lt"/>
                <a:cs typeface="+mn-cs"/>
              </a:rPr>
              <a:t>Old rule:   No.</a:t>
            </a:r>
          </a:p>
          <a:p>
            <a:pPr marL="457200" indent="-457200" fontAlgn="auto">
              <a:spcBef>
                <a:spcPts val="0"/>
              </a:spcBef>
              <a:spcAft>
                <a:spcPts val="0"/>
              </a:spcAft>
              <a:buFont typeface="Arial" panose="020B0604020202020204" pitchFamily="34" charset="0"/>
              <a:buChar char="•"/>
              <a:defRPr/>
            </a:pPr>
            <a:endParaRPr lang="en-US" sz="2800" dirty="0">
              <a:latin typeface="+mn-lt"/>
              <a:cs typeface="+mn-cs"/>
            </a:endParaRPr>
          </a:p>
          <a:p>
            <a:pPr marL="457200" indent="-457200" fontAlgn="auto">
              <a:spcBef>
                <a:spcPts val="0"/>
              </a:spcBef>
              <a:spcAft>
                <a:spcPts val="0"/>
              </a:spcAft>
              <a:buFont typeface="Arial" panose="020B0604020202020204" pitchFamily="34" charset="0"/>
              <a:buChar char="•"/>
              <a:defRPr/>
            </a:pPr>
            <a:r>
              <a:rPr lang="en-US" sz="2800" dirty="0">
                <a:latin typeface="+mn-lt"/>
                <a:cs typeface="+mn-cs"/>
              </a:rPr>
              <a:t>Modern trend:  Yes</a:t>
            </a:r>
          </a:p>
          <a:p>
            <a:pPr marL="457200" indent="-457200" fontAlgn="auto">
              <a:spcBef>
                <a:spcPts val="0"/>
              </a:spcBef>
              <a:spcAft>
                <a:spcPts val="0"/>
              </a:spcAft>
              <a:buFont typeface="Arial" panose="020B0604020202020204" pitchFamily="34" charset="0"/>
              <a:buChar char="•"/>
              <a:defRPr/>
            </a:pPr>
            <a:endParaRPr lang="en-US" sz="2800" dirty="0">
              <a:latin typeface="+mn-lt"/>
              <a:cs typeface="+mn-cs"/>
            </a:endParaRPr>
          </a:p>
          <a:p>
            <a:pPr marL="457200" indent="-457200" fontAlgn="auto">
              <a:spcBef>
                <a:spcPts val="0"/>
              </a:spcBef>
              <a:spcAft>
                <a:spcPts val="0"/>
              </a:spcAft>
              <a:buFont typeface="Arial" panose="020B0604020202020204" pitchFamily="34" charset="0"/>
              <a:buChar char="•"/>
              <a:defRPr/>
            </a:pPr>
            <a:r>
              <a:rPr lang="en-US" sz="2800" dirty="0">
                <a:latin typeface="+mn-lt"/>
                <a:cs typeface="+mn-cs"/>
              </a:rPr>
              <a:t>Depends on judge</a:t>
            </a:r>
          </a:p>
          <a:p>
            <a:pPr marL="457200" indent="-457200" fontAlgn="auto">
              <a:spcBef>
                <a:spcPts val="0"/>
              </a:spcBef>
              <a:spcAft>
                <a:spcPts val="0"/>
              </a:spcAft>
              <a:buFont typeface="Arial" panose="020B0604020202020204" pitchFamily="34" charset="0"/>
              <a:buChar char="•"/>
              <a:defRPr/>
            </a:pPr>
            <a:endParaRPr lang="en-US" sz="2800" dirty="0">
              <a:latin typeface="+mn-lt"/>
              <a:cs typeface="+mn-cs"/>
            </a:endParaRPr>
          </a:p>
          <a:p>
            <a:pPr marL="457200" indent="-457200" fontAlgn="auto">
              <a:spcBef>
                <a:spcPts val="0"/>
              </a:spcBef>
              <a:spcAft>
                <a:spcPts val="0"/>
              </a:spcAft>
              <a:buFont typeface="Arial" panose="020B0604020202020204" pitchFamily="34" charset="0"/>
              <a:buChar char="•"/>
              <a:defRPr/>
            </a:pPr>
            <a:r>
              <a:rPr lang="en-US" sz="2800" dirty="0">
                <a:latin typeface="+mn-lt"/>
                <a:cs typeface="+mn-cs"/>
              </a:rPr>
              <a:t>Tip:  Tiptoe into relationship</a:t>
            </a:r>
          </a:p>
          <a:p>
            <a:pPr fontAlgn="auto">
              <a:spcBef>
                <a:spcPts val="0"/>
              </a:spcBef>
              <a:spcAft>
                <a:spcPts val="0"/>
              </a:spcAft>
              <a:defRPr/>
            </a:pPr>
            <a:endParaRPr lang="en-US" sz="3200" dirty="0">
              <a:latin typeface="+mn-lt"/>
              <a:cs typeface="+mn-cs"/>
            </a:endParaRPr>
          </a:p>
        </p:txBody>
      </p:sp>
      <p:sp>
        <p:nvSpPr>
          <p:cNvPr id="43012" name="AutoShape 2"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155575" y="-29559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3013" name="AutoShape 4"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307975" y="-28035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301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727200"/>
            <a:ext cx="435451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8"/>
          <p:cNvSpPr>
            <a:spLocks noChangeArrowheads="1"/>
          </p:cNvSpPr>
          <p:nvPr/>
        </p:nvSpPr>
        <p:spPr bwMode="auto">
          <a:xfrm>
            <a:off x="87313" y="65532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Rawpixelimages</a:t>
            </a:r>
            <a:r>
              <a:rPr lang="en-US" altLang="en-US" sz="800"/>
              <a:t> | </a:t>
            </a:r>
            <a:r>
              <a:rPr lang="en-US" altLang="en-US" sz="800">
                <a:hlinkClick r:id="rId4"/>
              </a:rPr>
              <a:t>Dreamstime.com</a:t>
            </a:r>
            <a:r>
              <a:rPr lang="en-US" altLang="en-US" sz="800"/>
              <a:t> - </a:t>
            </a:r>
            <a:r>
              <a:rPr lang="en-US" altLang="en-US" sz="800">
                <a:hlinkClick r:id="rId5"/>
              </a:rPr>
              <a:t>Business People Shaking Hands In New York City Photo</a:t>
            </a:r>
            <a:endParaRPr lang="en-US" altLang="en-US" sz="800"/>
          </a:p>
        </p:txBody>
      </p:sp>
      <p:sp>
        <p:nvSpPr>
          <p:cNvPr id="10" name="TextBox 9"/>
          <p:cNvSpPr txBox="1"/>
          <p:nvPr/>
        </p:nvSpPr>
        <p:spPr>
          <a:xfrm>
            <a:off x="174625" y="5711825"/>
            <a:ext cx="8667750" cy="461963"/>
          </a:xfrm>
          <a:prstGeom prst="rect">
            <a:avLst/>
          </a:prstGeom>
          <a:solidFill>
            <a:schemeClr val="tx2">
              <a:lumMod val="75000"/>
            </a:schemeClr>
          </a:solidFill>
        </p:spPr>
        <p:txBody>
          <a:bodyPr>
            <a:spAutoFit/>
          </a:bodyPr>
          <a:lstStyle/>
          <a:p>
            <a:pPr algn="ctr" fontAlgn="auto">
              <a:spcBef>
                <a:spcPts val="0"/>
              </a:spcBef>
              <a:spcAft>
                <a:spcPts val="0"/>
              </a:spcAft>
              <a:defRPr/>
            </a:pPr>
            <a:r>
              <a:rPr lang="en-US" sz="2400" dirty="0">
                <a:solidFill>
                  <a:schemeClr val="bg1"/>
                </a:solidFill>
                <a:latin typeface="+mn-lt"/>
                <a:cs typeface="+mn-cs"/>
              </a:rPr>
              <a:t>Litigation    Securities   Employment   Contract    Patent</a:t>
            </a:r>
          </a:p>
        </p:txBody>
      </p:sp>
      <p:sp>
        <p:nvSpPr>
          <p:cNvPr id="43017" name="TextBox 10"/>
          <p:cNvSpPr txBox="1">
            <a:spLocks noChangeArrowheads="1"/>
          </p:cNvSpPr>
          <p:nvPr/>
        </p:nvSpPr>
        <p:spPr bwMode="auto">
          <a:xfrm>
            <a:off x="174625" y="5105400"/>
            <a:ext cx="4397375" cy="3698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“Prospective client”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Timing:  Does privilege apply when you are just kicking the tires?</a:t>
            </a:r>
          </a:p>
        </p:txBody>
      </p:sp>
      <p:sp>
        <p:nvSpPr>
          <p:cNvPr id="44035" name="AutoShape 2"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155575" y="-29559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4036" name="AutoShape 4"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307975" y="-28035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4037" name="TextBox 5"/>
          <p:cNvSpPr txBox="1">
            <a:spLocks noChangeArrowheads="1"/>
          </p:cNvSpPr>
          <p:nvPr/>
        </p:nvSpPr>
        <p:spPr bwMode="auto">
          <a:xfrm>
            <a:off x="914400" y="2514600"/>
            <a:ext cx="6953250" cy="2586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MN Rule 1.18 Duties to Prospective Client</a:t>
            </a:r>
            <a:endParaRPr lang="en-US" altLang="en-US" sz="1800"/>
          </a:p>
          <a:p>
            <a:pPr eaLnBrk="1" hangingPunct="1">
              <a:spcBef>
                <a:spcPct val="0"/>
              </a:spcBef>
              <a:buFontTx/>
              <a:buNone/>
            </a:pPr>
            <a:r>
              <a:rPr lang="en-US" altLang="en-US" sz="1800"/>
              <a:t> A person who discusses with a lawyer the possibility of forming a client-lawyer relationship with respect to a matter is a prospective client.</a:t>
            </a:r>
          </a:p>
          <a:p>
            <a:pPr eaLnBrk="1" hangingPunct="1">
              <a:spcBef>
                <a:spcPct val="0"/>
              </a:spcBef>
              <a:buFontTx/>
              <a:buNone/>
            </a:pPr>
            <a:r>
              <a:rPr lang="en-US" altLang="en-US" sz="1800"/>
              <a:t> </a:t>
            </a:r>
          </a:p>
          <a:p>
            <a:pPr eaLnBrk="1" hangingPunct="1">
              <a:spcBef>
                <a:spcPct val="0"/>
              </a:spcBef>
              <a:buFontTx/>
              <a:buNone/>
            </a:pPr>
            <a:r>
              <a:rPr lang="en-US" altLang="en-US" sz="1800"/>
              <a:t> Even when no client-lawyer relationship ensues, </a:t>
            </a:r>
            <a:r>
              <a:rPr lang="en-US" altLang="en-US" sz="1800" b="1" u="sng"/>
              <a:t>a lawyer who has had discussions with a prospective client shall not use or reveal information learned in the consultation</a:t>
            </a:r>
            <a:r>
              <a:rPr lang="en-US" altLang="en-US" sz="1800"/>
              <a:t>, except as Rule 1.9 would permit with respect to information of a former client. . . .</a:t>
            </a:r>
          </a:p>
          <a:p>
            <a:pPr eaLnBrk="1" hangingPunct="1">
              <a:spcBef>
                <a:spcPct val="0"/>
              </a:spcBef>
              <a:buFontTx/>
              <a:buNone/>
            </a:pPr>
            <a:endParaRPr lang="en-US" altLang="en-US" sz="1800"/>
          </a:p>
        </p:txBody>
      </p:sp>
      <p:sp>
        <p:nvSpPr>
          <p:cNvPr id="7" name="TextBox 6"/>
          <p:cNvSpPr txBox="1"/>
          <p:nvPr/>
        </p:nvSpPr>
        <p:spPr>
          <a:xfrm>
            <a:off x="914400" y="1981200"/>
            <a:ext cx="1828800" cy="369888"/>
          </a:xfrm>
          <a:prstGeom prst="rect">
            <a:avLst/>
          </a:prstGeom>
          <a:solidFill>
            <a:schemeClr val="accent1">
              <a:lumMod val="50000"/>
            </a:schemeClr>
          </a:solidFill>
        </p:spPr>
        <p:txBody>
          <a:bodyPr>
            <a:spAutoFit/>
          </a:bodyPr>
          <a:lstStyle/>
          <a:p>
            <a:pPr fontAlgn="auto">
              <a:spcBef>
                <a:spcPts val="0"/>
              </a:spcBef>
              <a:spcAft>
                <a:spcPts val="0"/>
              </a:spcAft>
              <a:defRPr/>
            </a:pPr>
            <a:r>
              <a:rPr lang="en-US" dirty="0">
                <a:solidFill>
                  <a:schemeClr val="bg1"/>
                </a:solidFill>
                <a:latin typeface="+mn-lt"/>
                <a:cs typeface="+mn-cs"/>
              </a:rPr>
              <a:t>Minnesota:</a:t>
            </a:r>
          </a:p>
        </p:txBody>
      </p:sp>
      <p:sp>
        <p:nvSpPr>
          <p:cNvPr id="44039" name="TextBox 10"/>
          <p:cNvSpPr txBox="1">
            <a:spLocks noChangeArrowheads="1"/>
          </p:cNvSpPr>
          <p:nvPr/>
        </p:nvSpPr>
        <p:spPr bwMode="auto">
          <a:xfrm>
            <a:off x="914400" y="5426075"/>
            <a:ext cx="4267200" cy="3698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rPr>
              <a:t>This is only HALF the privilege picture!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2800" dirty="0">
                <a:solidFill>
                  <a:srgbClr val="DDD9C3"/>
                </a:solidFill>
              </a:rPr>
              <a:t>Can the MN attorney refuse to provide information that is confidential but not privileged?</a:t>
            </a:r>
          </a:p>
        </p:txBody>
      </p:sp>
      <p:sp>
        <p:nvSpPr>
          <p:cNvPr id="44035" name="AutoShape 2"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155575" y="-29559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4036" name="AutoShape 4"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307975" y="-28035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 name="TextBox 6"/>
          <p:cNvSpPr txBox="1"/>
          <p:nvPr/>
        </p:nvSpPr>
        <p:spPr>
          <a:xfrm>
            <a:off x="914400" y="1981200"/>
            <a:ext cx="1828800" cy="369888"/>
          </a:xfrm>
          <a:prstGeom prst="rect">
            <a:avLst/>
          </a:prstGeom>
          <a:solidFill>
            <a:schemeClr val="accent1">
              <a:lumMod val="50000"/>
            </a:schemeClr>
          </a:solidFill>
        </p:spPr>
        <p:txBody>
          <a:bodyPr>
            <a:spAutoFit/>
          </a:bodyPr>
          <a:lstStyle/>
          <a:p>
            <a:pPr fontAlgn="auto">
              <a:spcBef>
                <a:spcPts val="0"/>
              </a:spcBef>
              <a:spcAft>
                <a:spcPts val="0"/>
              </a:spcAft>
              <a:defRPr/>
            </a:pPr>
            <a:r>
              <a:rPr lang="en-US" dirty="0">
                <a:solidFill>
                  <a:schemeClr val="bg1"/>
                </a:solidFill>
                <a:latin typeface="+mn-lt"/>
                <a:cs typeface="+mn-cs"/>
              </a:rPr>
              <a:t>Minnesota:</a:t>
            </a:r>
          </a:p>
        </p:txBody>
      </p:sp>
      <p:sp>
        <p:nvSpPr>
          <p:cNvPr id="3" name="Rectangle 2"/>
          <p:cNvSpPr/>
          <p:nvPr/>
        </p:nvSpPr>
        <p:spPr>
          <a:xfrm>
            <a:off x="914400" y="2667000"/>
            <a:ext cx="7391400" cy="2492990"/>
          </a:xfrm>
          <a:prstGeom prst="rect">
            <a:avLst/>
          </a:prstGeom>
        </p:spPr>
        <p:txBody>
          <a:bodyPr wrap="square">
            <a:spAutoFit/>
          </a:bodyPr>
          <a:lstStyle/>
          <a:p>
            <a:pPr marL="285750" indent="-285750">
              <a:spcAft>
                <a:spcPts val="1200"/>
              </a:spcAft>
              <a:buFont typeface="Arial"/>
              <a:buChar char="•"/>
            </a:pPr>
            <a:r>
              <a:rPr lang="en-US" dirty="0"/>
              <a:t>MRPC Rule 1.6(b)(2) provides that a lawyer may reveal secrets when required by law.</a:t>
            </a:r>
          </a:p>
          <a:p>
            <a:pPr marL="285750" indent="-285750">
              <a:spcAft>
                <a:spcPts val="1200"/>
              </a:spcAft>
              <a:buFont typeface="Arial"/>
              <a:buChar char="•"/>
            </a:pPr>
            <a:r>
              <a:rPr lang="en-US" dirty="0"/>
              <a:t>Rule 26, R. Civ. Proc., requires an answer to relevant discovery unless there is a privilege. </a:t>
            </a:r>
          </a:p>
          <a:p>
            <a:pPr marL="285750" indent="-285750">
              <a:spcAft>
                <a:spcPts val="1200"/>
              </a:spcAft>
              <a:buFont typeface="Arial"/>
              <a:buChar char="•"/>
            </a:pPr>
            <a:r>
              <a:rPr lang="en-US" dirty="0"/>
              <a:t>MRPC Rule 3.4(c) requires a lawyer to obey court rules. </a:t>
            </a:r>
          </a:p>
          <a:p>
            <a:pPr marL="285750" indent="-285750">
              <a:spcAft>
                <a:spcPts val="1200"/>
              </a:spcAft>
              <a:buFont typeface="Arial"/>
              <a:buChar char="•"/>
            </a:pPr>
            <a:r>
              <a:rPr lang="en-US" i="1" dirty="0"/>
              <a:t>U.S. v. </a:t>
            </a:r>
            <a:r>
              <a:rPr lang="en-US" i="1" dirty="0" err="1"/>
              <a:t>Sindel</a:t>
            </a:r>
            <a:r>
              <a:rPr lang="en-US" i="1" dirty="0"/>
              <a:t>, 53 F.3d 874 (8th Cir. 1995)</a:t>
            </a:r>
            <a:r>
              <a:rPr lang="en-US" dirty="0"/>
              <a:t> holds that Rule 1.6 does not protect non-privileged material from an IRS summons.</a:t>
            </a:r>
          </a:p>
        </p:txBody>
      </p:sp>
      <p:sp>
        <p:nvSpPr>
          <p:cNvPr id="4" name="TextBox 3"/>
          <p:cNvSpPr txBox="1"/>
          <p:nvPr/>
        </p:nvSpPr>
        <p:spPr>
          <a:xfrm>
            <a:off x="762000" y="5334000"/>
            <a:ext cx="7315200" cy="369332"/>
          </a:xfrm>
          <a:prstGeom prst="rect">
            <a:avLst/>
          </a:prstGeom>
          <a:solidFill>
            <a:srgbClr val="FFFF00"/>
          </a:solidFill>
        </p:spPr>
        <p:txBody>
          <a:bodyPr wrap="square" rtlCol="0">
            <a:spAutoFit/>
          </a:bodyPr>
          <a:lstStyle/>
          <a:p>
            <a:r>
              <a:rPr lang="en-US" dirty="0"/>
              <a:t>Note:  This issue applies both to prospective and  actual client relationships.</a:t>
            </a:r>
          </a:p>
        </p:txBody>
      </p:sp>
      <p:sp>
        <p:nvSpPr>
          <p:cNvPr id="10" name="TextBox 9"/>
          <p:cNvSpPr txBox="1"/>
          <p:nvPr/>
        </p:nvSpPr>
        <p:spPr>
          <a:xfrm>
            <a:off x="762000" y="6019800"/>
            <a:ext cx="7315200" cy="369332"/>
          </a:xfrm>
          <a:prstGeom prst="rect">
            <a:avLst/>
          </a:prstGeom>
          <a:solidFill>
            <a:srgbClr val="FFFF00"/>
          </a:solidFill>
        </p:spPr>
        <p:txBody>
          <a:bodyPr wrap="square" rtlCol="0">
            <a:spAutoFit/>
          </a:bodyPr>
          <a:lstStyle/>
          <a:p>
            <a:pPr algn="ctr"/>
            <a:r>
              <a:rPr lang="en-US" dirty="0"/>
              <a:t>Recommendation:  Be an advocate.</a:t>
            </a:r>
          </a:p>
        </p:txBody>
      </p:sp>
    </p:spTree>
    <p:extLst>
      <p:ext uri="{BB962C8B-B14F-4D97-AF65-F5344CB8AC3E}">
        <p14:creationId xmlns:p14="http://schemas.microsoft.com/office/powerpoint/2010/main" val="2678672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Timing:  Does privilege apply when you are just kicking the tires?</a:t>
            </a:r>
          </a:p>
        </p:txBody>
      </p:sp>
      <p:sp>
        <p:nvSpPr>
          <p:cNvPr id="45059" name="AutoShape 2"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155575" y="-29559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060" name="AutoShape 4"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307975" y="-28035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061" name="TextBox 5"/>
          <p:cNvSpPr txBox="1">
            <a:spLocks noChangeArrowheads="1"/>
          </p:cNvSpPr>
          <p:nvPr/>
        </p:nvSpPr>
        <p:spPr bwMode="auto">
          <a:xfrm>
            <a:off x="914400" y="2514600"/>
            <a:ext cx="695325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The Evidence Code defines a "client" as a person who "consults a lawyer for the purpose of retaining the lawyer or securing legal service or advice from him in his professional capacity." </a:t>
            </a:r>
            <a:r>
              <a:rPr lang="en-US" altLang="en-US" sz="1800" u="sng">
                <a:hlinkClick r:id="rId2"/>
              </a:rPr>
              <a:t>Evid. Code ¤ 951</a:t>
            </a:r>
            <a:r>
              <a:rPr lang="en-US" altLang="en-US" sz="1800"/>
              <a:t>. Thus, one may be a "client" under the attorney-client privilege, without ever entering into an attorney-client relationship. </a:t>
            </a:r>
          </a:p>
          <a:p>
            <a:pPr eaLnBrk="1" hangingPunct="1">
              <a:spcBef>
                <a:spcPct val="0"/>
              </a:spcBef>
              <a:buFontTx/>
              <a:buNone/>
            </a:pPr>
            <a:endParaRPr lang="en-US" altLang="en-US" sz="1800"/>
          </a:p>
        </p:txBody>
      </p:sp>
      <p:sp>
        <p:nvSpPr>
          <p:cNvPr id="7" name="TextBox 6"/>
          <p:cNvSpPr txBox="1"/>
          <p:nvPr/>
        </p:nvSpPr>
        <p:spPr>
          <a:xfrm>
            <a:off x="914400" y="1981200"/>
            <a:ext cx="3476625" cy="369888"/>
          </a:xfrm>
          <a:prstGeom prst="rect">
            <a:avLst/>
          </a:prstGeom>
          <a:solidFill>
            <a:schemeClr val="accent1">
              <a:lumMod val="50000"/>
            </a:schemeClr>
          </a:solidFill>
        </p:spPr>
        <p:txBody>
          <a:bodyPr>
            <a:spAutoFit/>
          </a:bodyPr>
          <a:lstStyle/>
          <a:p>
            <a:pPr fontAlgn="auto">
              <a:spcBef>
                <a:spcPts val="0"/>
              </a:spcBef>
              <a:spcAft>
                <a:spcPts val="0"/>
              </a:spcAft>
              <a:defRPr/>
            </a:pPr>
            <a:r>
              <a:rPr lang="en-US" dirty="0">
                <a:solidFill>
                  <a:schemeClr val="bg1"/>
                </a:solidFill>
                <a:latin typeface="+mn-lt"/>
                <a:cs typeface="+mn-cs"/>
              </a:rPr>
              <a:t>California code:</a:t>
            </a:r>
          </a:p>
        </p:txBody>
      </p:sp>
      <p:sp>
        <p:nvSpPr>
          <p:cNvPr id="45063" name="TextBox 10"/>
          <p:cNvSpPr txBox="1">
            <a:spLocks noChangeArrowheads="1"/>
          </p:cNvSpPr>
          <p:nvPr/>
        </p:nvSpPr>
        <p:spPr bwMode="auto">
          <a:xfrm>
            <a:off x="927100" y="4724400"/>
            <a:ext cx="4267200" cy="3698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rPr>
              <a:t>Thumbs up in California.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Timing:  Does privilege apply when you are just kicking the tires?</a:t>
            </a:r>
          </a:p>
        </p:txBody>
      </p:sp>
      <p:sp>
        <p:nvSpPr>
          <p:cNvPr id="46083" name="AutoShape 2"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155575" y="-29559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6084" name="AutoShape 4" descr="data:image/jpeg;base64,/9j/4AAQSkZJRgABAQAAAQABAAD/2wCEAAkGBxQTEhUUExQVFBUXFRgXGBgVFxUXFhcXFxQaFxUUFBcYHSggGBwlHBcUITEhJSkrLi4uFx8zODMsNygtLisBCgoKDg0OGxAQGywkICQsLCwsLCwsLCwsLCwsLCwsLCwsLCwsLCwsLCwsLCwsLCwsLCwsLCwsLCwsLCwsLCwsLP/AABEIALcBEwMBIgACEQEDEQH/xAAcAAAABwEBAAAAAAAAAAAAAAAAAgMEBQYHAQj/xABEEAACAQIEAwUGBAQEBAUFAAABAhEAAwQSITEFQVEGEyJhcQcygZGhsVLB0eEUI0LwM2JygiRDosIVg5LD8URTc5Oy/8QAGQEAAwEBAQAAAAAAAAAAAAAAAAECAwQF/8QAJxEAAgICAgICAQQDAAAAAAAAAAECERIhAzEEQSKBYRNRkfAUMnH/2gAMAwEAAhEDEQA/ANxoUKFAAqIcf8YPJP1/Wpeotl/4v/yvzimhMka7XIPQfP8Aahr0Hz/agZy4dKi+FjPeuXOnhH9/D61I4icpOmgJ+QpnwO0RaB08RLfl+VP0T7JKhRYPlQZT1Hy/epKGGNxOVWb5flSnCcNkST7zeJvjyptfsZ7qpyXxt+QqUg9R8v3q5P0Sv3DU1xF3WOn3pwVPX6Uwx/hELq7GF9Tz+FEasJdDVlN58n9C6uevRamAI0FI4LBi2uUE9SdNTzNLlPM/T9KTdsEqQ2xF3kPjTPEYiIAEsdAPz9KdYkKgnU9BzJOwFcwmAjxP753jYD8Iq8kkS1bE8Jhsgk6sfeP5DyoXH1gU6u4YR7zfOkMSUtqSdB96SYPQhdvhRJqKxxZ99ByHSmuLxbXG0ka6QTPwipjAcJKgNdZi0+6WYgA9RzNOUrElRHcN4WoOYiTy/WpdrkDWnF0AaASTsBzo9vCKPFcgn6D08/OnkooKtiFuxIzXPCg1g/dv0pnjccz+FAVT5Fv0FVbAY93xl1WZyiXMoVmYjUtBgmJ0q2rbLmFEnn0HrU03tjtLSGa6U9t4QDxXdOiDc/6qd27CW+jNzJ/LpTG4QJ8yT8zQ230CVdh714tpso2A2pGaVs4YtqfCv1PoPzp1lAEAfqfU0wGgw45mfIbfvSo8qMtskwBNORh1US5Hpy/ehugqxvatM2w+J2/enHdpb1YyfP8A7RTfEcSOyCPM/kKjbjkmSZPnSpvsekSTcZ10TTzMflQqImhTxQWy2UKFCsiwVHvpiVPW2R8mmpCmOMEXbLebL8x+1NCY+oUKFIY04q8WX9I+en50vh7eVFHQAfIU24sJQL+J1H/V+1PafoXsFcYwJrtNOJscmUbuQo+O/wBJpIbCcLWQ1w73DP8At2UfL70+oqKAABsBHyo1DEjhplglzsbp291B/l5t8ftSmNMxbG7b+Sj3j+XxpyqgAAbDSn6DtnaLcYAEnQUamjDvGj+hTr/mb8PoOdCBhcKhc94wj8APIfiPmftT2hSd64FBJ0Ao7BaE8XeCqSxgRVC4l2kW68BgdYAWW+Ub1bWi6LhYe7AA5CROvnXOE8IVD3hGv9I6efrVdE9heBcKyAO48Z2H4R+tPcbfiFUSxIgD13PQUL2J1yrq30XzP6Um11bI1Mu3Xc+Z8qBdjm2gQSdWO56+Q6CkLl2dTTX+JJ1OpPIfYCndrDR4rnwXkPXqadVthd6RU+C8EzYvEXWMWmaVg6kgnTy3NXA+EZUAApthboOYgR42+8/nSrGaXY+htdBpbDYYQCwlvPYfDnSqW6UJp2FBHXzomSNSYHOkb+OA0XU/T96Y3LpbczTESFziAGiCPP8AamNy6SZJk0nXQKFoApNcyGlQtCfjTAS7oedClch8qFAixUKFCsTUFNOJDwhvwurfWD9DTuiXUDKQdiCPnQgYehTbAscgB3HhPqNKXmgBtxD/AJf/AOVfzp3THiCEhYEkOp09daezTEdpncOa8g/CrN8T4R+dOiabWLRFx2OxAA+G9CBjuiXHiu56QxS5lImJ0mhILC4E5i1w/wBRhf8ASNvmZNOiaStQqgDYCK6z0UFjfEYk+6vvEwPLq3wpxaQKABsP7mm1oLJcayI8vhSpu1VCsGIvRTVCbhzN7o90df8AMfyrt64GlSJ69PSiNejQU6Jv2HKATAid40n1pv8AxTHwqdeZ/D+9HcnMBm35fnSN7DKsxOpnc7+etPaDTF3vLaXT9yepqu2C928TuzfQflUgcPnMAVL4DBJbGgE8zUjFMDghbEnxN16eQonEAzDQE127iGBgRRlut1+lAWJ4LARJaddcoJiYiT56Uvdw07CPif1pK5iCoktFM7vEWOgMD6/tRTC0L3CEIzSx6AnT1pjjbxdhyAB0G2sb9dqJM0YJToQkFpVbdHGlGAJp0FiQFGVCdqWCAb0YHpTEJd11rvpr6UuLfX9qMBQBxcKx5j60KP3hoVNlUSVChQrMsFChQoAb4hyCD/SdD5Hl8OVGY0o6giDsaStiNDvyPUfrVJkhboJBgwY0PnRMLdzKCd+fqN6dim5cK3k30b9/y86LBh4pvbB71t9VUj6g077ykL92CrdND6H9wKNgK5TTfFWySn+v7An8qc95SGLcwD0YH4bH70bAXyGksTbOUwddvnpSguTSOLJy89wfqKNgxS3hoAE7CK5dtAAkk6a0aDSOItEgf6h96f2Aa1hlA13Op151x7dsCTy8zRzYPlTe/gi0KWidfl/80fYvogcNji+I2hdY+G1Dtbx1MHYa84LagKo0knaTyFKJaNu/kyaT70iIjeK72kFt7QVlV/FMMJAI560OVKxwjk6MR4n25x19ibb3LayYW1IAHTMIJ05zy5TRuH+0biNo/wCObgEyt1VYa66mAw+BrRksAaBV8gAKyrtFhnt3mLoylmJEjQjaR1FYQ5snR08nBgrNp7Cds04gjeEJfSM6SYK7d4k7rOhHLTqJsd7FEaAA/lXnnsbfu4bHYZ8roLjqkkEB0uEI0aeIeIHTyr0ElmdToOv6da2TOZqhrdknUyaMLJ505Mch+tAr10qyRICjC2aWVa7B9PvQITCAUt3JidvvR0WKPRYxBbX9mlAtGJFcJP8A80sh4nCKKzAVxj1M+lATyFLsYUueh+lCjZD1oUUwtErQoUKgoFChQoAFFdAd6jMZ2gsWie8cIFEljsABWcdovbCQxXCWgQP+ZdnXzVARHxPwoj8uhGqElTqfT966bYaZ51gq+1TGlszG2dNskAfWa0TsN2/TGt3VxBaukSpUyjxuADqp8tfXlV0/ZJdu7jnPn+tHyAjagSRymkvFyHwpDDhMvpy/Q0oINEGY8o+VJorcvr+R50AHV8ukenmKUMEURrU70EtRzmloewi3oMH+/Oj3TI+3qNRSOPKohcgnKJ03qGPHRctlrOhWJDayTplB2maifLCPYqZJ277lhqIA1BH960pjLpgMNwfpzqFDvcRwHK3EUsSAJOk5Y200qETF32tt43NwJBDbE/iEVm/Igt0wplna4HYMY1ioPtbw669xGRyLZVkdc2g3KsgA0PImelOeA2ptWzJYg6k7yDrT7tPhi9lwoJYCVCtlJMEb8t/pW0vlD6L4XUkzPOB8Ea3cJLjRjsBJB5NIn41I8U4Rav3bRuLIQtpyIy7H4xTXh9x5LEADyYsx6lpA+5qRGLB035V57lTPVxGVrBBsfgLbAMqG9fJAERbUZV06O6/IVoTS5gfsKr/DO6W4rMVVsjIpMAAMVLCeQ8K/IVb7ShRAru4f9Eeb5LvkdjXuwvmevT0oCyTqdB/e1LBZYk8jR7j8q2MBvbEGRXSK6WpI25IpWFB9xp+1FdwNzr0FF74SFzDMdh5AwTXL1uWqSg4PQRXTaO5pvxriS4az3zKzqMohYkSYB184qM4B2pXGO6KhTKAQWIOaZ5Dbb608op0TbJxbXSisQJLEAD5VX17Q3nbLbW0ICnxZpbM0EJG5FRPbXFP3qL3gClMwGuWZM5uu21Z/5McW0DiyzPx2wDGb5DShVGPFQdVKEdR9aFcz8zk/Zf37DFGt0KFCussFMeLYkLbbxQSCB19KfVUe0OPBHhQkZiCRvI/DWXNPFFJWZb7SuMMSlkmIGY6zPJZPwb6VQmap7t3cBxbAGQAoH/pGn1NV2a04tQRNCwqz9iM5vqEMEQT106VVEbatF7HcPQCxeEZ4YNB1jO2XMPSlyzxibcMMpGycEx7XEM6lTE6iTH1qRLHy3+lV7s5eSXEQzR8YGw+9Tlt1Y7c/tXP+srSbCcMWxTMdNRzriYpSwXXNHQx84ilO6Xp51x2VROgA6CtrrtmehSgaa28crCVmOp0n0pW3d61C8jjbpMVMa8cP8h9J02idPMVUezGKRbhLqoRgBABjNm9+D/Yq64qwty2UYSGWCJj5HlWecMD97cREi6CUUs40AnMjLsSQPpWfOqkmL2WHj+DCEumYEg6AwCIlsvntpUHjb3c4lyqHLkCm2CTmDAksh5HbSicYvEuFBZgq+64IKEaESTMc6evhWvoMSt7u7iKSykZiXXSYB0EaDSsu3offQ77Ht/w4gbM3OSZ1lvPWrJdGtVbsN/h3QTLd6SYIKyQPcIOo0+9KdqO22Gwggt3t0D/DtkEg9HbZPv5V6PFuKM+iv9sMEcMARf1csVQpqVWM3iDcsw5c6h+G4sZM51MxA69Naqva3tTexV21deEKe6q+6qsdRrvK7k/StI4Pjji+DXu5tAXLJuKqtszWmzZlI1ll+pIpvxeJ03fezePl8kU1/BU+PcRY2bpO5QjyAOkfWofg/bnG4ZQtu8Sg2RwHX0GbVR5AilONYzPaOhAy7HqdNvIafE+pqpNdvlRjHGMeqOPjblbfZqHDPbA8/wA7DoeptsyH1hs33qZT2sYQnW3fHwQ/9+tYgWrtu5rXLo1o9UcMxNu/bS7bbOjiVP7ciDII8qeImtZp7G+0aNaOCIIuLnuKdCjKWGYA8mBaYPI6bGNLQa1IGV8a7S3Bir2TwZbpQGZIyHUidgTmPnNaPauZgrdVB+Ymsx7ZYTu8dcY5PEZBPIH02NaHwF5w9gzP8pB8hH5VzcT+bQyC9pt4/wAP3eYKriTM6lHVgogbkkVnGAhGXu7rq4nMyyIA2Cx5davvtasFrNhgrMBcYHLOkrIJjzWs2wnEXWQQcnkI12ME1nyXm9gXLgnEMt8El3W2hKGQWE+76xJ0pPEXjf8AGxZ9yAYA1Oo086heHuzIbpV8s5ZB8K/hDEDenXD1vsRoyoGE75YOw10HlWDRVvomBdJ1axaB8hlHloNqFMcSQzEyV8jbPT+zQrOitmz0KKz6UnnOXz8tq9GXLCPbFTO4jEKgBYxJis/45bi9NksZJJE+Eg811+FWntNBszJDKRBEc9Dod6o2Iwl9v8ItKCR4JVhzE9f0rk5uaMqp6GkZR2qu5sTcJ3zQfhAqHzU74u+a7cJ5sT9ajS9d8dJIJdjhDuPiKvvYniyraykwQSPnqKoFtZ5/qKeYHEZHg6BtCRrI6gcyKz5o5Ro14Z4Stm89lsfmvCJjKRoJ+fSrnh7YEka+fxn86x3sx3loZkuFl01ML4TqY68q1zh96bakfhB3ryOWWM19lck1OXxFFvFmI5L996Vu3NOs6UxwuIBy6DMxObfQgftRRiGD92BOhMnnroPhP0qIuVbe3/JLiKWEIOVBAXTXYT0604dgpE77SKYJcZG8U5idYHhjyNO8Phyfe18zufM1S2qrZI6W+qpLEADmazrieLezda7ZP8u4xIZYJkPBBJGkknnyNX7inD++tFAcp3B6MDIJHrWYcU4Nird3ZbjMScqeMaHUsIEDWa9Hmy1Zn/wPxHH5gbly8hdWAyoJLKxAZp5RMc6HDlui6Hts1u2bi5nM5CJg76HnoadYbsresJ3rKrNpAjNHMZl5AHz5UpdwzXsNqYdXLE5iLPdkTMbRI6Vj7Qkm2Q3tK4g+EzWrD5BebvGa2crMIIKsB7oJPLeKzNn1H9+tKcZ4obrnMWMaLm/CNgKj+8mvU4/jFIhq9i73ZM1vvssgYNYiHZ2j1aPsBXnjNB8q2f2L8VDWXtE62zIH+ViSD88w+VaKVpoK3ZUu1WG7t79uICNcUeiscv0iqbcECa0j2oWcuJvHk6K4+KZT9UNZtd10+Nb+TLLF/gz41VoSogMGlaQvvBHnXIaj/BYooyurFWUhlZSQwIOhBFekuyXaizjrWe0YZY7y2feQn7qdYI+8ivMK3I5VM9nu0D4W8t602Vl5H3WU7ow5g/vuKAaNq7X8Fu3cTKKWz7bQCqidTt+1TnZ2wyYa2jghlBBB3HiOnn60Xs/2kt461ZvWYBz5biEy1slDIPXlB5iprFDUVhCFTbKdUNOJ4JrqBVyzM+KYiCDt61Wl7AtGXvURdZAt5yRyUZzAE67Vc7FLUuThhKVsIsiMRwQNaa0zAq3vQiAkgAAiNogfKmeB4UjMtu5bzBV1LDwu6NAYDynSrC90Dc1GXsbF5QOaNy8xJn5VL4opqjRSfslMg6ChUeb560K0r8EiymR6117QIimeHxgKBmgc9Ty60r/Ea+W88tfOvBuNfI2xfoRxlrOpTflG09dfSqhxLBX8M/8AJF1lYRPicSekHT4064/xlLN8XA6kE+KGEAiAZ+EVZbOPGRC0+IEiByAn7U+NSXq7E9nl7jVhrd64jgqyuwM8jOoNRVwSau/tK4lbxGMuNbUaeAtEZmSQW+en+0VTxbivehbimzKTV6Eksn0qR4VYUXF77xW518vMjmB0FNlNGz1pSINt4TdtZf5bpdQGAVAPrIGw8q0Hh7KVBWNuQivL/CuKXLFxblpsrjnoQQdwQdCPI1oeF7UYm4oYX3GmmXKsDp4QK4eTwM3cZFKeJrHhJcCVYHlpv+tItiwhlkDMxyzGoEwAT8KicHxrEOlpltByUUs3JoEevP507w3DsTdIa8FRdYUEEiTO8b7elcj8eUG0nbX4NcrVkzaR3XxQvSPpTmzYyxrtvPOjYa2VEEzS1dnF40at3Zm5HBTe/gbbEMUXMDM5RPpO9OBXa6mk1TJCFNDGk1jPteurhu7w1oi2XDXrrLozBiUW2rEyq6PIHlymdE7f9pxgMI10QbjHJaXfxH+ojookn0A515t4jjrmIuG7dc3bjbs5k+gjQDyGgoUFd0FjV3XaZ+tJW7lC9IGpj6VZ+L9iLljh9nFzJMd+m5t94SbJPTTKrDqRViK6QDU32J40MLi7TXCRbLBXhmUZTzbKRIBhoOhiq8rRSganYGve2W3BtXBs1tk/9LAj6OayeavHGse2I4Jhrk5msX+5uGZIAQhS3mYtH/dVDL9a05JWkTFdik0twnhhxWIs2Fmbt1EkbgFhmYei5j8KZjWrz7HLCtxO2SJyWrrr5NlyT8nasihx7SfZy+CLYjCAthIBZCSzWeRPi1ZPPUiTOmtUG1dB8jXrm8qlWDAFSpDAiQVjUEHcRXk7tJi8PcxNx8FaNjDmMqkk+rgEnIDyWYHlsAROdiO0RweKR838ssouqD7yTvHVdx8RzNek8SZAI2ryRZTSvS3Zzj1vEL3dqXWyltWuf0l8olAN5Agn1ordjb0WG24AkmABJJ2A6mmGL7QYdUzm/aCTlzF1y5onLM7xrFPlUEEHUEQfTnUTf/hERVyWSHcBUOUAuRvrzgGhxTFlQpYxXeKHVlZWGZXB8JU6gg8xSd1ZZWzLpI35kUdOMYcqQcoglSurQVMaQNRSN/tJh7ayFcjolm430C0KAObD93d6T8RXaZWcfcuKHDPbDa5DaaV8j51ylgGYwH8U2rWlGRoK6FWTXxgaEHTbzqxYuwLqlCIUoDJMTPIiKehVcBg0qQCI2I6zTc4KwveSdLhBfM55bASdB5CuOHgw7o0fMys4n2c2rq5TdZULh4UbeGMqlpgfCrLheFhLNtMzt3YKgmM0ba+g0qOXtdZtsBeX+HtEEWrlxly3ApjTXSRqJ3FOcD2ls3RKZ2HXIwB13EjUHrXR+kxKaPNnH7OTE3018N66uup8N1gZ86jGOlTfbLDG3jcSpBE3ncTvluMbi/RhUE21aknDXRSbtRUuGgB0lTvZ/iWRxbY+F9vJv0NV+2aUzcxuP7kU06A9H9gsROF3AKXGTXoYYf8A9fSrCuPAgEgAaevQ1mvZTFqbKGdbgDnUEzkGgUelTaYiYkanYk6bTXPJZNtM1xcdV6su38cnNh8xSX/idpf6x85qq4bE2iyq3va5hDkiP6vQ0e4LboykgK0gFCVbKDrDTKnzEEeVXikrbFFSl0ifxPaCxbGZ7iqvU6bb71T+0XtUsohGFDXbnJmUi2vmZgt6fWqJ2/4QLLJdTMbdyR4mZyGG/iYkwR9jVNe9FWoxasmScXQ441xC5iLrXb1xndty2un4V/CByA0FQ1y3BkQR9f3p29z66D16VcOzXs3v4jLcvh7NrfLl/muOkH/DHmdfLnVPZI09m3Z0YrELcvKTYtuNDs9zcL5gaE/AczW4Jg7N5b1opK3Ey3BBytIIMTz1qvnh64e2iWl7lLY8K8yZk67kkySdzNS3AeKA3GSIhc4npzqfdEtnmp7eUlTyJGvkYouXpTjFPmdm/Exb5mfzpMVVDF7GIudzctB8ttmRyhnxMuZQRA5A6z0XpTdUoy70agZ1RVw9k+KFvididnFy38TbJH1UD41T1FOsDi2s3Eup79t1dfVWBA+lAj1FxzN/DXsnvdzcy/6shj615GsrAEaiK9T8c7W2MNgVxrS1t1Q21XdzcEoo6eZ5AGvMl+6HuOyoLas7MEX3UBYkIDzABj4UASXZXCd7irCHY3Fn/SpzMPkDW/8AA8Nat3G7tFQvJbLpJ01PWsv9i3Ce9xr3SJWxaJ1/Hc8C/wDT3vyrb+5A2AHwpoTFbFVe7hFzn+WCQTrkE79Yqz2DXWTWhAVtbLckPyA/Ku/w1z8J+dT99PCfSiWB4adiohP4O70/6q5U/krtOwoqWG4TbRswNw7+F7rsgnUwk5R8qdqEGyJ8hUyuDQf0UqthfwD5CnaFiV+9aR4zIjRtmXNHpO1LoxiANBsADU8LY6CjRSyHiYR7ZsIVv2LpUjvLbISRHitkFQfg5+XlWcvtW7+3bh+fh63B/wAm+jH0cG392SsFDyPMf3P2rN9loKTSa70Y0UmkMc2jThFpoppxbY00I0/2fYu4y2rWQlVTOWVgAAGIPeCNtViCZ0qzcf7Q2MIs3DLkeG2sZm8/IeZ+u1Zdwjtfcwy/8Ooz90bZZgDlzMpJVToSMoidPI1B4jGvcdnuu1x21LMZJ/T02oUEinyNrZqHZrt6cTeNq+iIXnIVnLpJFt5OpjY8+gmp1rYVSpCsAzMJGY+LUzJ29OVYhh7pDqymCGUqehBBB+dbfh+EYssqvaBIgMy3FAkncCZhRrzrn54Sb+J1eNyRSakym9u8Y98WMOim5cLF7a2AbissFSIAkEGOu/yN2f8AZNi7xDYkrhrZ3E57xHko8K+pMjpW0cK4ZbsL4VXOQM7wMzkDdmiTT6a2hFqKTOblnlJtFa7N9h8HgoNm1muf/dueO55wTon+0CpizdOsmYP9xTtmqNv2wxght9YMCrMiA7X3S6A2iDBOhA+MTUN2WunMyufE4Yd5yAKH4nb6VZXwtvvCp73lrIIiYAkKTHrUXxTBWcPh8VdtoytatXfEzAjNkOu3IkdKmvlYjALluCROYAmDsI5GKIDXXeZj50WqKD5gN58vznpRzSR2o9p5UHy+tAw00dH60SjKaBFs7Sdq0ucIweCENcS4zOfwJbZxaHqVcfBT1qm26W/gHuEsgmAJHPnrXVwzqMzKwWYzEHLPTNtPlStXRWLqzdvYpg1Th5uf1XrrsZ6Ie7UenhJ/3VfGbSq72IwCDh+E94TYtnRmAllzEwDGpJPxqaOAtndZ9Sx+5pkh7Tgb6UZsSs6MD8ai8RYtJE27epI1C/mKTbGwMqqAPIx9qdCslnuiOnrA+9NTjFtjxBj/AKFZ/ooNRb44jYDYkSSdBuR5Uzt8YzFBNv8AmEi3B98r7wTXxRziqpCtk5/4wv4Lv/63H3FCor/xFev/AEufyrlGhbLNmruamVsXDvlHzP505Uec0ihXNQziiUAKAI7tVw4YrB4ixzuWmA8nAlD8GCn4V5OMg7EHodx1Br2HFZP7YOzGEs2Ti0tZb128oZgzBYyOzEJOUElVkx15mpaGmY1cWkWFKXrhbbaiZako7aalxc0/uabLoaVFACyH71KcD4DicY+TD2muEe82yJ5u50X03PIGpv2ZdkrXEL7reuMqW1DlE0a5LQRm/pA0mBPiERXoLh+CtWLa2rKLbtqICqIA/U+Z1NUlZLZQOx3sqs2IfGFcRc3FsA9ypjmDrc+IA8udaKqgagb12a5NUkTYbNXCaKWopNABy1ELa/31osGgySRQBy+VGp5VRfad2jS3hr+GyPmuLlDZRk1YTrPSauWNUkNG0flWZ+2InKddDkMfEfrSY0jJGolHaiUigwNEwhiR8a6KLsQfn6UgHNdFEowNMQ/4ZxDuLgcgldVYDcgidJ5yBW19lOLYQ2B3F1LgylnC+8CxUEuh8QgkDUVg10SvyNWLsLwF2uG+Sy2yt5UysVL3Vs94EaN0G8cyB50sVlkU5vDH0ehuEmLSj8Iy/Ix+VPJqF4DfksJ0MsP9zZxHwcVM1RCIbj7lUzABiCdDsTlMD5gVXWxiyCtpI71EkAA5LttSHED/ADBT5TVp4yv8tj0hvkRNUV73d2naA2SwjQeuGuMrn1EL8hTALj+Nd3ZvuLSA4a8LUbDumKeIQPD4bkxtpRGxRbEthCqhGwxZTrMs5tuOgGoOnWk+KZS/ELOSc2HS9vGeUdPh/hATTAY9TfwF4A/zrToDO021ugHrqD8qALP2WxBuYPDs3vd0gb/UqhW+oNdqpHtXbwjXLBkZLt2ATya6zry2hhXKWSHRsC3KMHoUKokMGruahQoAE1mnt4f/AIOyvW9PyQ/rXKFD6BdmIqtDLQoVmWd7ujLZihQoA0z2L4C7/FteUDultsjkkbtlKqBuTIU7Roa2rNQoVaJYM1cLUKFMRzNQmhQoA4RRmbp/elcoUgAw8Pw/Ksw9rqzZU9UT7r+lcoVLKRjrmuUKFAAoMJFChSAPYaRHMafpSkUKFMBa0K0bsXgHtJbW5pGLttl0Ol7DMkyDGoddPKhQpoTNA7KEgWxM/wAtfpaVPuh+dWea5QoBDbGpmVl6qR9Kz9rYZsh2YYi0f/NtpfP/AHV2hTAYYS/nxOEc/wD1GAZW9UNt/wD3H+dVmw5XBYJj72Hxa2z/AKRdeyfoVoUKQwdquxwxGKuXZ94Jz6W1U/auUKFDQH//2Q=="/>
          <p:cNvSpPr>
            <a:spLocks noChangeAspect="1" noChangeArrowheads="1"/>
          </p:cNvSpPr>
          <p:nvPr/>
        </p:nvSpPr>
        <p:spPr bwMode="auto">
          <a:xfrm>
            <a:off x="307975" y="-2803525"/>
            <a:ext cx="92583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6085" name="TextBox 5"/>
          <p:cNvSpPr txBox="1">
            <a:spLocks noChangeArrowheads="1"/>
          </p:cNvSpPr>
          <p:nvPr/>
        </p:nvSpPr>
        <p:spPr bwMode="auto">
          <a:xfrm>
            <a:off x="914400" y="2209800"/>
            <a:ext cx="695325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It is well established that the attorney-client privilege may apply to preliminary communications with an attorney made for the purpose of securing representation, provided that there is a reasonable expectation that the attorney will provide representation. See People v. Gionis (1995) 9 Cal. 4th 1196, 40 Cal.Rptr.2d 456, 892 P.2d 1199. The rationale for this rule is clear. As one court put it: </a:t>
            </a:r>
          </a:p>
          <a:p>
            <a:pPr eaLnBrk="1" hangingPunct="1">
              <a:spcBef>
                <a:spcPct val="0"/>
              </a:spcBef>
              <a:buFontTx/>
              <a:buNone/>
            </a:pPr>
            <a:endParaRPr lang="en-US" altLang="en-US" sz="1800"/>
          </a:p>
          <a:p>
            <a:pPr eaLnBrk="1" hangingPunct="1">
              <a:spcBef>
                <a:spcPct val="0"/>
              </a:spcBef>
              <a:buFontTx/>
              <a:buNone/>
            </a:pPr>
            <a:r>
              <a:rPr lang="en-US" altLang="en-US" sz="1800"/>
              <a:t>[N]o person could ever safely consult an attorney for the first time with a view to his employment if the privilege depended on the chance of whether the attorney after hearing his statement of the facts decided to accept the employment or decline it.</a:t>
            </a:r>
          </a:p>
          <a:p>
            <a:pPr eaLnBrk="1" hangingPunct="1">
              <a:spcBef>
                <a:spcPct val="0"/>
              </a:spcBef>
              <a:buFontTx/>
              <a:buNone/>
            </a:pPr>
            <a:endParaRPr lang="en-US" altLang="en-US" sz="1800"/>
          </a:p>
        </p:txBody>
      </p:sp>
      <p:sp>
        <p:nvSpPr>
          <p:cNvPr id="7" name="TextBox 6"/>
          <p:cNvSpPr txBox="1"/>
          <p:nvPr/>
        </p:nvSpPr>
        <p:spPr>
          <a:xfrm>
            <a:off x="914400" y="1676400"/>
            <a:ext cx="3476625" cy="369888"/>
          </a:xfrm>
          <a:prstGeom prst="rect">
            <a:avLst/>
          </a:prstGeom>
          <a:solidFill>
            <a:schemeClr val="accent1">
              <a:lumMod val="50000"/>
            </a:schemeClr>
          </a:solidFill>
        </p:spPr>
        <p:txBody>
          <a:bodyPr>
            <a:spAutoFit/>
          </a:bodyPr>
          <a:lstStyle/>
          <a:p>
            <a:pPr fontAlgn="auto">
              <a:spcBef>
                <a:spcPts val="0"/>
              </a:spcBef>
              <a:spcAft>
                <a:spcPts val="0"/>
              </a:spcAft>
              <a:defRPr/>
            </a:pPr>
            <a:r>
              <a:rPr lang="en-US" dirty="0">
                <a:solidFill>
                  <a:schemeClr val="bg1"/>
                </a:solidFill>
                <a:latin typeface="+mn-lt"/>
                <a:cs typeface="+mn-cs"/>
              </a:rPr>
              <a:t>California case law:</a:t>
            </a:r>
          </a:p>
        </p:txBody>
      </p:sp>
      <p:sp>
        <p:nvSpPr>
          <p:cNvPr id="46087" name="TextBox 10"/>
          <p:cNvSpPr txBox="1">
            <a:spLocks noChangeArrowheads="1"/>
          </p:cNvSpPr>
          <p:nvPr/>
        </p:nvSpPr>
        <p:spPr bwMode="auto">
          <a:xfrm>
            <a:off x="914400" y="5867400"/>
            <a:ext cx="4267200" cy="3698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rPr>
              <a:t>TWO thumbs up in California.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extends to patent attorneys in federal cases.</a:t>
            </a:r>
          </a:p>
        </p:txBody>
      </p:sp>
      <p:sp>
        <p:nvSpPr>
          <p:cNvPr id="3" name="Rectangle 2"/>
          <p:cNvSpPr/>
          <p:nvPr/>
        </p:nvSpPr>
        <p:spPr>
          <a:xfrm>
            <a:off x="914400" y="2133600"/>
            <a:ext cx="6477000" cy="3785652"/>
          </a:xfrm>
          <a:prstGeom prst="rect">
            <a:avLst/>
          </a:prstGeom>
        </p:spPr>
        <p:txBody>
          <a:bodyPr wrap="square">
            <a:spAutoFit/>
          </a:bodyPr>
          <a:lstStyle/>
          <a:p>
            <a:r>
              <a:rPr lang="en-US" sz="3200" i="1" dirty="0"/>
              <a:t>In re Spalding Sports Worldwide Inc., 203 F.3d 800 (Fed. Cir. 2000).</a:t>
            </a:r>
          </a:p>
          <a:p>
            <a:endParaRPr lang="en-US" sz="3200" i="1" dirty="0"/>
          </a:p>
          <a:p>
            <a:r>
              <a:rPr lang="en-US" sz="2400" dirty="0"/>
              <a:t>Client communications with patent counsel, including technical information, are for the purpose of seeking legal advice and </a:t>
            </a:r>
            <a:r>
              <a:rPr lang="en-US" sz="2400" dirty="0" err="1"/>
              <a:t>areprotected</a:t>
            </a:r>
            <a:r>
              <a:rPr lang="en-US" sz="2400" dirty="0"/>
              <a:t> by privilege.  Patent attorneys provide counsel as other attorneys do and are not mere scribes or conduits.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Inside v. Outside:  Upside or Downside?</a:t>
            </a:r>
          </a:p>
        </p:txBody>
      </p:sp>
      <p:sp>
        <p:nvSpPr>
          <p:cNvPr id="4" name="TextBox 3"/>
          <p:cNvSpPr txBox="1"/>
          <p:nvPr/>
        </p:nvSpPr>
        <p:spPr>
          <a:xfrm>
            <a:off x="4800600" y="1752600"/>
            <a:ext cx="3962400" cy="3540125"/>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dirty="0">
                <a:latin typeface="+mn-lt"/>
                <a:cs typeface="+mn-cs"/>
              </a:rPr>
              <a:t>Does attorney client privilege apply to inside counsel?</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If yes, what are key differences in how privilege applies to </a:t>
            </a:r>
            <a:r>
              <a:rPr lang="en-US" sz="2400" dirty="0" err="1">
                <a:latin typeface="+mn-lt"/>
                <a:cs typeface="+mn-cs"/>
              </a:rPr>
              <a:t>inhouse</a:t>
            </a:r>
            <a:r>
              <a:rPr lang="en-US" sz="2400" dirty="0">
                <a:latin typeface="+mn-lt"/>
                <a:cs typeface="+mn-cs"/>
              </a:rPr>
              <a:t> and outside counsel?</a:t>
            </a:r>
          </a:p>
          <a:p>
            <a:pPr fontAlgn="auto">
              <a:spcBef>
                <a:spcPts val="0"/>
              </a:spcBef>
              <a:spcAft>
                <a:spcPts val="0"/>
              </a:spcAft>
              <a:defRPr/>
            </a:pPr>
            <a:endParaRPr lang="en-US" sz="3200" dirty="0">
              <a:latin typeface="+mn-lt"/>
              <a:cs typeface="+mn-cs"/>
            </a:endParaRPr>
          </a:p>
        </p:txBody>
      </p:sp>
      <p:pic>
        <p:nvPicPr>
          <p:cNvPr id="47108" name="Picture 2" descr="http://www.strategicdealslawblog.com/files/2013/04/dreamstime_Inhouse-Counsel-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82775"/>
            <a:ext cx="38782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466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Inside v. Outside:  Upside or Downside?</a:t>
            </a:r>
          </a:p>
        </p:txBody>
      </p:sp>
      <p:pic>
        <p:nvPicPr>
          <p:cNvPr id="48131" name="Picture 2" descr="http://www.strategicdealslawblog.com/files/2013/04/dreamstime_Inhouse-Counsel-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82775"/>
            <a:ext cx="38782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5257800"/>
            <a:ext cx="7391400" cy="1200150"/>
          </a:xfrm>
          <a:prstGeom prst="rect">
            <a:avLst/>
          </a:prstGeom>
          <a:solidFill>
            <a:schemeClr val="tx2">
              <a:lumMod val="50000"/>
            </a:schemeClr>
          </a:solidFill>
        </p:spPr>
        <p:txBody>
          <a:bodyPr>
            <a:spAutoFit/>
          </a:bodyPr>
          <a:lstStyle/>
          <a:p>
            <a:pPr algn="ctr" fontAlgn="auto">
              <a:spcBef>
                <a:spcPts val="0"/>
              </a:spcBef>
              <a:spcAft>
                <a:spcPts val="0"/>
              </a:spcAft>
              <a:defRPr/>
            </a:pPr>
            <a:r>
              <a:rPr lang="en-US" sz="2400" dirty="0">
                <a:solidFill>
                  <a:schemeClr val="bg1"/>
                </a:solidFill>
                <a:latin typeface="+mn-lt"/>
                <a:cs typeface="+mn-cs"/>
              </a:rPr>
              <a:t>Absolutely.  At least today.  But really sensitive legal work should be handled with outside counsel due to the difference in a key burden of proof.</a:t>
            </a:r>
          </a:p>
        </p:txBody>
      </p:sp>
      <p:sp>
        <p:nvSpPr>
          <p:cNvPr id="8" name="TextBox 7"/>
          <p:cNvSpPr txBox="1"/>
          <p:nvPr/>
        </p:nvSpPr>
        <p:spPr>
          <a:xfrm>
            <a:off x="4800600" y="1752600"/>
            <a:ext cx="3962400" cy="1200150"/>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dirty="0">
                <a:latin typeface="+mn-lt"/>
                <a:cs typeface="+mn-cs"/>
              </a:rPr>
              <a:t>Does attorney client privilege apply to inside counsel?</a:t>
            </a:r>
            <a:endParaRPr lang="en-US" sz="3200"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3600" dirty="0">
                <a:solidFill>
                  <a:srgbClr val="DDD9C3"/>
                </a:solidFill>
              </a:rPr>
              <a:t>Both parties must tell other side everything they know.</a:t>
            </a:r>
          </a:p>
        </p:txBody>
      </p:sp>
      <p:sp>
        <p:nvSpPr>
          <p:cNvPr id="6147" name="TextBox 2"/>
          <p:cNvSpPr txBox="1">
            <a:spLocks noChangeArrowheads="1"/>
          </p:cNvSpPr>
          <p:nvPr/>
        </p:nvSpPr>
        <p:spPr bwMode="auto">
          <a:xfrm>
            <a:off x="1295400" y="1828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Documents</a:t>
            </a:r>
          </a:p>
          <a:p>
            <a:pPr eaLnBrk="1" hangingPunct="1">
              <a:spcBef>
                <a:spcPct val="0"/>
              </a:spcBef>
            </a:pPr>
            <a:r>
              <a:rPr lang="en-US" altLang="en-US" sz="2400"/>
              <a:t>Emails</a:t>
            </a:r>
          </a:p>
          <a:p>
            <a:pPr eaLnBrk="1" hangingPunct="1">
              <a:spcBef>
                <a:spcPct val="0"/>
              </a:spcBef>
            </a:pPr>
            <a:r>
              <a:rPr lang="en-US" altLang="en-US" sz="2400"/>
              <a:t>Pictures</a:t>
            </a:r>
          </a:p>
          <a:p>
            <a:pPr eaLnBrk="1" hangingPunct="1">
              <a:spcBef>
                <a:spcPct val="0"/>
              </a:spcBef>
            </a:pPr>
            <a:r>
              <a:rPr lang="en-US" altLang="en-US" sz="2400"/>
              <a:t>Letters</a:t>
            </a:r>
          </a:p>
          <a:p>
            <a:pPr eaLnBrk="1" hangingPunct="1">
              <a:spcBef>
                <a:spcPct val="0"/>
              </a:spcBef>
            </a:pPr>
            <a:r>
              <a:rPr lang="en-US" altLang="en-US" sz="2400"/>
              <a:t>Attachments</a:t>
            </a:r>
          </a:p>
          <a:p>
            <a:pPr eaLnBrk="1" hangingPunct="1">
              <a:spcBef>
                <a:spcPct val="0"/>
              </a:spcBef>
            </a:pPr>
            <a:r>
              <a:rPr lang="en-US" altLang="en-US" sz="2400"/>
              <a:t>Notes</a:t>
            </a:r>
          </a:p>
          <a:p>
            <a:pPr eaLnBrk="1" hangingPunct="1">
              <a:spcBef>
                <a:spcPct val="0"/>
              </a:spcBef>
            </a:pPr>
            <a:r>
              <a:rPr lang="en-US" altLang="en-US" sz="2400"/>
              <a:t>Reports</a:t>
            </a:r>
          </a:p>
        </p:txBody>
      </p:sp>
      <p:sp>
        <p:nvSpPr>
          <p:cNvPr id="6148" name="TextBox 7"/>
          <p:cNvSpPr txBox="1">
            <a:spLocks noChangeArrowheads="1"/>
          </p:cNvSpPr>
          <p:nvPr/>
        </p:nvSpPr>
        <p:spPr bwMode="auto">
          <a:xfrm>
            <a:off x="4876800" y="17526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Presentations</a:t>
            </a:r>
          </a:p>
          <a:p>
            <a:pPr eaLnBrk="1" hangingPunct="1">
              <a:spcBef>
                <a:spcPct val="0"/>
              </a:spcBef>
            </a:pPr>
            <a:r>
              <a:rPr lang="en-US" altLang="en-US" sz="2400"/>
              <a:t>Voice recordings</a:t>
            </a:r>
          </a:p>
          <a:p>
            <a:pPr eaLnBrk="1" hangingPunct="1">
              <a:spcBef>
                <a:spcPct val="0"/>
              </a:spcBef>
            </a:pPr>
            <a:r>
              <a:rPr lang="en-US" altLang="en-US" sz="2400"/>
              <a:t>Videos/models</a:t>
            </a:r>
          </a:p>
          <a:p>
            <a:pPr eaLnBrk="1" hangingPunct="1">
              <a:spcBef>
                <a:spcPct val="0"/>
              </a:spcBef>
            </a:pPr>
            <a:r>
              <a:rPr lang="en-US" altLang="en-US" sz="2400"/>
              <a:t>Testimony</a:t>
            </a:r>
          </a:p>
          <a:p>
            <a:pPr eaLnBrk="1" hangingPunct="1">
              <a:spcBef>
                <a:spcPct val="0"/>
              </a:spcBef>
            </a:pPr>
            <a:r>
              <a:rPr lang="en-US" altLang="en-US" sz="2400"/>
              <a:t>Drawings</a:t>
            </a:r>
          </a:p>
          <a:p>
            <a:pPr eaLnBrk="1" hangingPunct="1">
              <a:spcBef>
                <a:spcPct val="0"/>
              </a:spcBef>
            </a:pPr>
            <a:r>
              <a:rPr lang="en-US" altLang="en-US" sz="2400"/>
              <a:t>Specifications</a:t>
            </a:r>
          </a:p>
        </p:txBody>
      </p:sp>
      <p:sp>
        <p:nvSpPr>
          <p:cNvPr id="6149" name="TextBox 3"/>
          <p:cNvSpPr txBox="1">
            <a:spLocks noChangeArrowheads="1"/>
          </p:cNvSpPr>
          <p:nvPr/>
        </p:nvSpPr>
        <p:spPr bwMode="auto">
          <a:xfrm>
            <a:off x="685800" y="4724400"/>
            <a:ext cx="792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800"/>
              <a:t>Confidential or public</a:t>
            </a:r>
          </a:p>
          <a:p>
            <a:pPr eaLnBrk="1" hangingPunct="1">
              <a:spcBef>
                <a:spcPct val="0"/>
              </a:spcBef>
            </a:pPr>
            <a:r>
              <a:rPr lang="en-US" altLang="en-US" sz="2800"/>
              <a:t>$$$ Penalties for failing to comply</a:t>
            </a:r>
          </a:p>
          <a:p>
            <a:pPr eaLnBrk="1" hangingPunct="1">
              <a:spcBef>
                <a:spcPct val="0"/>
              </a:spcBef>
            </a:pPr>
            <a:r>
              <a:rPr lang="en-US" altLang="en-US" sz="2800"/>
              <a:t>Lose credibility with judge</a:t>
            </a:r>
          </a:p>
          <a:p>
            <a:pPr eaLnBrk="1" hangingPunct="1">
              <a:spcBef>
                <a:spcPct val="0"/>
              </a:spcBef>
            </a:pPr>
            <a:r>
              <a:rPr lang="en-US" altLang="en-US" sz="2800"/>
              <a:t>Forfeit claims or defenses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384425"/>
            <a:ext cx="419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Attorney Client Privilege is easier to waive for inside counsel</a:t>
            </a:r>
          </a:p>
        </p:txBody>
      </p:sp>
      <p:sp>
        <p:nvSpPr>
          <p:cNvPr id="3" name="TextBox 2"/>
          <p:cNvSpPr txBox="1"/>
          <p:nvPr/>
        </p:nvSpPr>
        <p:spPr>
          <a:xfrm>
            <a:off x="874713" y="1600200"/>
            <a:ext cx="7391400" cy="461963"/>
          </a:xfrm>
          <a:prstGeom prst="rect">
            <a:avLst/>
          </a:prstGeom>
          <a:solidFill>
            <a:schemeClr val="tx2">
              <a:lumMod val="50000"/>
            </a:schemeClr>
          </a:solidFill>
        </p:spPr>
        <p:txBody>
          <a:bodyPr>
            <a:spAutoFit/>
          </a:bodyPr>
          <a:lstStyle/>
          <a:p>
            <a:pPr algn="ctr" fontAlgn="auto">
              <a:spcBef>
                <a:spcPts val="0"/>
              </a:spcBef>
              <a:spcAft>
                <a:spcPts val="0"/>
              </a:spcAft>
              <a:defRPr/>
            </a:pPr>
            <a:r>
              <a:rPr lang="en-US" sz="2400" dirty="0">
                <a:solidFill>
                  <a:schemeClr val="bg1"/>
                </a:solidFill>
                <a:latin typeface="+mn-lt"/>
                <a:cs typeface="+mn-cs"/>
              </a:rPr>
              <a:t>What the courts have said:</a:t>
            </a:r>
          </a:p>
        </p:txBody>
      </p:sp>
      <p:sp>
        <p:nvSpPr>
          <p:cNvPr id="4" name="Rectangular Callout 3"/>
          <p:cNvSpPr/>
          <p:nvPr/>
        </p:nvSpPr>
        <p:spPr>
          <a:xfrm>
            <a:off x="4876800" y="2362200"/>
            <a:ext cx="3886200" cy="3200400"/>
          </a:xfrm>
          <a:prstGeom prst="wedgeRectCallout">
            <a:avLst>
              <a:gd name="adj1" fmla="val -85588"/>
              <a:gd name="adj2" fmla="val -203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 typeface="Arial" panose="020B0604020202020204" pitchFamily="34" charset="0"/>
              <a:buChar char="•"/>
              <a:defRPr/>
            </a:pPr>
            <a:r>
              <a:rPr lang="en-US" sz="2000" dirty="0"/>
              <a:t>Less objective</a:t>
            </a:r>
          </a:p>
          <a:p>
            <a:pPr marL="342900" indent="-342900" fontAlgn="auto">
              <a:spcBef>
                <a:spcPts val="0"/>
              </a:spcBef>
              <a:spcAft>
                <a:spcPts val="0"/>
              </a:spcAft>
              <a:buFont typeface="Arial" panose="020B0604020202020204" pitchFamily="34" charset="0"/>
              <a:buChar char="•"/>
              <a:defRPr/>
            </a:pPr>
            <a:endParaRPr lang="en-US" sz="2000" dirty="0"/>
          </a:p>
          <a:p>
            <a:pPr marL="342900" indent="-342900" fontAlgn="auto">
              <a:spcBef>
                <a:spcPts val="0"/>
              </a:spcBef>
              <a:spcAft>
                <a:spcPts val="0"/>
              </a:spcAft>
              <a:buFont typeface="Arial" panose="020B0604020202020204" pitchFamily="34" charset="0"/>
              <a:buChar char="•"/>
              <a:defRPr/>
            </a:pPr>
            <a:r>
              <a:rPr lang="en-US" sz="2000" dirty="0"/>
              <a:t>Business and legal hats</a:t>
            </a:r>
          </a:p>
          <a:p>
            <a:pPr marL="342900" indent="-342900" fontAlgn="auto">
              <a:spcBef>
                <a:spcPts val="0"/>
              </a:spcBef>
              <a:spcAft>
                <a:spcPts val="0"/>
              </a:spcAft>
              <a:buFont typeface="Arial" panose="020B0604020202020204" pitchFamily="34" charset="0"/>
              <a:buChar char="•"/>
              <a:defRPr/>
            </a:pPr>
            <a:endParaRPr lang="en-US" sz="2000" dirty="0"/>
          </a:p>
          <a:p>
            <a:pPr marL="342900" indent="-342900" fontAlgn="auto">
              <a:spcBef>
                <a:spcPts val="0"/>
              </a:spcBef>
              <a:spcAft>
                <a:spcPts val="0"/>
              </a:spcAft>
              <a:buFont typeface="Arial" panose="020B0604020202020204" pitchFamily="34" charset="0"/>
              <a:buChar char="•"/>
              <a:defRPr/>
            </a:pPr>
            <a:r>
              <a:rPr lang="en-US" sz="2000" dirty="0"/>
              <a:t>More likely necessary witness</a:t>
            </a:r>
          </a:p>
          <a:p>
            <a:pPr marL="342900" indent="-342900" fontAlgn="auto">
              <a:spcBef>
                <a:spcPts val="0"/>
              </a:spcBef>
              <a:spcAft>
                <a:spcPts val="0"/>
              </a:spcAft>
              <a:buFont typeface="Arial" panose="020B0604020202020204" pitchFamily="34" charset="0"/>
              <a:buChar char="•"/>
              <a:defRPr/>
            </a:pPr>
            <a:endParaRPr lang="en-US" sz="2000" dirty="0"/>
          </a:p>
          <a:p>
            <a:pPr marL="342900" indent="-342900" fontAlgn="auto">
              <a:spcBef>
                <a:spcPts val="0"/>
              </a:spcBef>
              <a:spcAft>
                <a:spcPts val="0"/>
              </a:spcAft>
              <a:buFont typeface="Arial" panose="020B0604020202020204" pitchFamily="34" charset="0"/>
              <a:buChar char="•"/>
              <a:defRPr/>
            </a:pPr>
            <a:r>
              <a:rPr lang="en-US" sz="2000" dirty="0"/>
              <a:t>Unfavorable burden of proof.</a:t>
            </a:r>
          </a:p>
        </p:txBody>
      </p:sp>
      <p:sp>
        <p:nvSpPr>
          <p:cNvPr id="49158" name="TextBox 4"/>
          <p:cNvSpPr txBox="1">
            <a:spLocks noChangeArrowheads="1"/>
          </p:cNvSpPr>
          <p:nvPr/>
        </p:nvSpPr>
        <p:spPr bwMode="auto">
          <a:xfrm>
            <a:off x="874713" y="6019800"/>
            <a:ext cx="666908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Only the last three reasons make sense.   </a:t>
            </a:r>
          </a:p>
        </p:txBody>
      </p:sp>
      <p:sp>
        <p:nvSpPr>
          <p:cNvPr id="49159" name="Rectangle 6"/>
          <p:cNvSpPr>
            <a:spLocks noChangeArrowheads="1"/>
          </p:cNvSpPr>
          <p:nvPr/>
        </p:nvSpPr>
        <p:spPr bwMode="auto">
          <a:xfrm>
            <a:off x="374650" y="5187950"/>
            <a:ext cx="4078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3"/>
              </a:rPr>
              <a:t>Photographerlondon</a:t>
            </a:r>
            <a:r>
              <a:rPr lang="en-US" altLang="en-US" sz="800"/>
              <a:t> | </a:t>
            </a:r>
            <a:r>
              <a:rPr lang="en-US" altLang="en-US" sz="800">
                <a:hlinkClick r:id="rId4"/>
              </a:rPr>
              <a:t>Dreamstime.com</a:t>
            </a:r>
            <a:r>
              <a:rPr lang="en-US" altLang="en-US" sz="800"/>
              <a:t> - </a:t>
            </a:r>
            <a:r>
              <a:rPr lang="en-US" altLang="en-US" sz="800">
                <a:hlinkClick r:id="rId5"/>
              </a:rPr>
              <a:t>Judge Pointing Gavel In Courtroom Photo</a:t>
            </a:r>
            <a:endParaRPr lang="en-US" altLang="en-US" sz="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Unfavorable burden of proof</a:t>
            </a:r>
          </a:p>
        </p:txBody>
      </p:sp>
      <p:sp>
        <p:nvSpPr>
          <p:cNvPr id="6" name="TextBox 5"/>
          <p:cNvSpPr txBox="1"/>
          <p:nvPr/>
        </p:nvSpPr>
        <p:spPr>
          <a:xfrm>
            <a:off x="484188" y="1600200"/>
            <a:ext cx="7440612" cy="5078413"/>
          </a:xfrm>
          <a:prstGeom prst="rect">
            <a:avLst/>
          </a:prstGeom>
          <a:noFill/>
        </p:spPr>
        <p:txBody>
          <a:bodyPr>
            <a:spAutoFit/>
          </a:bodyPr>
          <a:lstStyle/>
          <a:p>
            <a:pPr fontAlgn="auto">
              <a:spcBef>
                <a:spcPts val="0"/>
              </a:spcBef>
              <a:spcAft>
                <a:spcPts val="0"/>
              </a:spcAft>
              <a:defRPr/>
            </a:pPr>
            <a:r>
              <a:rPr lang="en-US" sz="3600" dirty="0">
                <a:solidFill>
                  <a:schemeClr val="tx2">
                    <a:lumMod val="50000"/>
                  </a:schemeClr>
                </a:solidFill>
                <a:latin typeface="+mn-lt"/>
                <a:cs typeface="+mn-cs"/>
              </a:rPr>
              <a:t>Outside counsel:   </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solidFill>
                  <a:srgbClr val="FF0000"/>
                </a:solidFill>
                <a:latin typeface="+mn-lt"/>
                <a:cs typeface="+mn-cs"/>
              </a:rPr>
              <a:t>Presumed</a:t>
            </a:r>
            <a:r>
              <a:rPr lang="en-US" dirty="0">
                <a:latin typeface="+mn-lt"/>
                <a:cs typeface="+mn-cs"/>
              </a:rPr>
              <a:t> to be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Opponent must attack privilege for EACH document.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You get to keep secret unless opponent wins privilege battle</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3600" dirty="0">
                <a:solidFill>
                  <a:schemeClr val="tx2">
                    <a:lumMod val="50000"/>
                  </a:schemeClr>
                </a:solidFill>
                <a:latin typeface="+mn-lt"/>
                <a:cs typeface="+mn-cs"/>
              </a:rPr>
              <a:t>Inside Counsel:</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Presumed </a:t>
            </a:r>
            <a:r>
              <a:rPr lang="en-US" dirty="0">
                <a:solidFill>
                  <a:srgbClr val="FF0000"/>
                </a:solidFill>
                <a:latin typeface="+mn-lt"/>
                <a:cs typeface="+mn-cs"/>
              </a:rPr>
              <a:t>NOT</a:t>
            </a:r>
            <a:r>
              <a:rPr lang="en-US" dirty="0">
                <a:latin typeface="+mn-lt"/>
                <a:cs typeface="+mn-cs"/>
              </a:rPr>
              <a:t> to be privileged.</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You must prove privilege for EACH document </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You must disclose unless you win privilege battle.</a:t>
            </a:r>
          </a:p>
          <a:p>
            <a:pPr fontAlgn="auto">
              <a:spcBef>
                <a:spcPts val="0"/>
              </a:spcBef>
              <a:spcAft>
                <a:spcPts val="0"/>
              </a:spcAft>
              <a:defRPr/>
            </a:pPr>
            <a:endParaRPr lang="en-US" dirty="0">
              <a:latin typeface="+mn-lt"/>
              <a:cs typeface="+mn-cs"/>
            </a:endParaRPr>
          </a:p>
        </p:txBody>
      </p:sp>
      <p:sp>
        <p:nvSpPr>
          <p:cNvPr id="50180" name="TextBox 2"/>
          <p:cNvSpPr txBox="1">
            <a:spLocks noChangeArrowheads="1"/>
          </p:cNvSpPr>
          <p:nvPr/>
        </p:nvSpPr>
        <p:spPr bwMode="auto">
          <a:xfrm rot="304637">
            <a:off x="5029200" y="4138613"/>
            <a:ext cx="3733800" cy="1385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chemeClr val="bg1"/>
                </a:solidFill>
              </a:rPr>
              <a:t>TIP:  Use outside counsel for certain sensitive matters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Can Patent Agent Communications be privileged  in some venues?</a:t>
            </a:r>
          </a:p>
        </p:txBody>
      </p:sp>
      <p:sp>
        <p:nvSpPr>
          <p:cNvPr id="6" name="TextBox 5"/>
          <p:cNvSpPr txBox="1"/>
          <p:nvPr/>
        </p:nvSpPr>
        <p:spPr>
          <a:xfrm>
            <a:off x="304800" y="1839913"/>
            <a:ext cx="7440613" cy="5170487"/>
          </a:xfrm>
          <a:prstGeom prst="rect">
            <a:avLst/>
          </a:prstGeom>
          <a:noFill/>
        </p:spPr>
        <p:txBody>
          <a:bodyPr>
            <a:spAutoFit/>
          </a:bodyPr>
          <a:lstStyle/>
          <a:p>
            <a:pPr fontAlgn="auto">
              <a:spcBef>
                <a:spcPts val="0"/>
              </a:spcBef>
              <a:spcAft>
                <a:spcPts val="0"/>
              </a:spcAft>
              <a:defRPr/>
            </a:pPr>
            <a:r>
              <a:rPr lang="en-US" sz="3600" dirty="0">
                <a:solidFill>
                  <a:schemeClr val="tx2">
                    <a:lumMod val="50000"/>
                  </a:schemeClr>
                </a:solidFill>
                <a:latin typeface="+mn-lt"/>
                <a:cs typeface="+mn-cs"/>
              </a:rPr>
              <a:t>Patent agent:</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400" dirty="0">
                <a:latin typeface="+mn-lt"/>
                <a:cs typeface="+mn-cs"/>
              </a:rPr>
              <a:t>Non-attorney</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Technical degree</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Federally registered with USPTO</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Authorization:  U.S. patentability, preparation, prosecution</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latin typeface="+mn-lt"/>
                <a:cs typeface="+mn-cs"/>
              </a:rPr>
              <a:t>Less expensive but capable option</a:t>
            </a:r>
          </a:p>
          <a:p>
            <a:pPr fontAlgn="auto">
              <a:spcBef>
                <a:spcPts val="0"/>
              </a:spcBef>
              <a:spcAft>
                <a:spcPts val="0"/>
              </a:spcAft>
              <a:defRPr/>
            </a:pPr>
            <a:endParaRPr lang="en-US" sz="2400"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51204"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205"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206"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207"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208"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209" name="Rectangle 2"/>
          <p:cNvSpPr>
            <a:spLocks noChangeArrowheads="1"/>
          </p:cNvSpPr>
          <p:nvPr/>
        </p:nvSpPr>
        <p:spPr bwMode="auto">
          <a:xfrm>
            <a:off x="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Monkeybusinessimages</a:t>
            </a:r>
            <a:r>
              <a:rPr lang="en-US" altLang="en-US" sz="800"/>
              <a:t> | </a:t>
            </a:r>
            <a:r>
              <a:rPr lang="en-US" altLang="en-US" sz="800">
                <a:hlinkClick r:id="rId3"/>
              </a:rPr>
              <a:t>Dreamstime.com</a:t>
            </a:r>
            <a:r>
              <a:rPr lang="en-US" altLang="en-US" sz="800"/>
              <a:t> - </a:t>
            </a:r>
            <a:r>
              <a:rPr lang="en-US" altLang="en-US" sz="800">
                <a:hlinkClick r:id="rId4"/>
              </a:rPr>
              <a:t>Businesswoman Working At Desk Photo</a:t>
            </a:r>
            <a:endParaRPr lang="en-US" altLang="en-US" sz="800"/>
          </a:p>
        </p:txBody>
      </p:sp>
      <p:sp>
        <p:nvSpPr>
          <p:cNvPr id="51210" name="Rectangle 9"/>
          <p:cNvSpPr>
            <a:spLocks noChangeArrowheads="1"/>
          </p:cNvSpPr>
          <p:nvPr/>
        </p:nvSpPr>
        <p:spPr bwMode="auto">
          <a:xfrm>
            <a:off x="449580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5"/>
              </a:rPr>
              <a:t>Nyul</a:t>
            </a:r>
            <a:r>
              <a:rPr lang="en-US" altLang="en-US" sz="800"/>
              <a:t> | </a:t>
            </a:r>
            <a:r>
              <a:rPr lang="en-US" altLang="en-US" sz="800">
                <a:hlinkClick r:id="rId3"/>
              </a:rPr>
              <a:t>Dreamstime.com</a:t>
            </a:r>
            <a:r>
              <a:rPr lang="en-US" altLang="en-US" sz="800"/>
              <a:t> - </a:t>
            </a:r>
            <a:r>
              <a:rPr lang="en-US" altLang="en-US" sz="800">
                <a:hlinkClick r:id="rId6"/>
              </a:rPr>
              <a:t>Businessman Working At Desk Photo</a:t>
            </a:r>
            <a:endParaRPr lang="en-US" altLang="en-US" sz="800"/>
          </a:p>
        </p:txBody>
      </p:sp>
      <p:pic>
        <p:nvPicPr>
          <p:cNvPr id="512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17526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9475" y="2590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Are Patent Agent Communications privileged?</a:t>
            </a:r>
          </a:p>
        </p:txBody>
      </p:sp>
      <p:sp>
        <p:nvSpPr>
          <p:cNvPr id="6" name="TextBox 5"/>
          <p:cNvSpPr txBox="1"/>
          <p:nvPr/>
        </p:nvSpPr>
        <p:spPr>
          <a:xfrm>
            <a:off x="1905000" y="35814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Yes.</a:t>
            </a:r>
          </a:p>
        </p:txBody>
      </p:sp>
      <p:sp>
        <p:nvSpPr>
          <p:cNvPr id="52228"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2229"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2230"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2231"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2232"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2233" name="Rectangle 2"/>
          <p:cNvSpPr>
            <a:spLocks noChangeArrowheads="1"/>
          </p:cNvSpPr>
          <p:nvPr/>
        </p:nvSpPr>
        <p:spPr bwMode="auto">
          <a:xfrm>
            <a:off x="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Monkeybusinessimages</a:t>
            </a:r>
            <a:r>
              <a:rPr lang="en-US" altLang="en-US" sz="800"/>
              <a:t> | </a:t>
            </a:r>
            <a:r>
              <a:rPr lang="en-US" altLang="en-US" sz="800">
                <a:hlinkClick r:id="rId3"/>
              </a:rPr>
              <a:t>Dreamstime.com</a:t>
            </a:r>
            <a:r>
              <a:rPr lang="en-US" altLang="en-US" sz="800"/>
              <a:t> - </a:t>
            </a:r>
            <a:r>
              <a:rPr lang="en-US" altLang="en-US" sz="800">
                <a:hlinkClick r:id="rId4"/>
              </a:rPr>
              <a:t>Businesswoman Working At Desk Photo</a:t>
            </a:r>
            <a:endParaRPr lang="en-US" altLang="en-US" sz="800"/>
          </a:p>
        </p:txBody>
      </p:sp>
      <p:sp>
        <p:nvSpPr>
          <p:cNvPr id="52234" name="Rectangle 9"/>
          <p:cNvSpPr>
            <a:spLocks noChangeArrowheads="1"/>
          </p:cNvSpPr>
          <p:nvPr/>
        </p:nvSpPr>
        <p:spPr bwMode="auto">
          <a:xfrm>
            <a:off x="449580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5"/>
              </a:rPr>
              <a:t>Nyul</a:t>
            </a:r>
            <a:r>
              <a:rPr lang="en-US" altLang="en-US" sz="800"/>
              <a:t> | </a:t>
            </a:r>
            <a:r>
              <a:rPr lang="en-US" altLang="en-US" sz="800">
                <a:hlinkClick r:id="rId3"/>
              </a:rPr>
              <a:t>Dreamstime.com</a:t>
            </a:r>
            <a:r>
              <a:rPr lang="en-US" altLang="en-US" sz="800"/>
              <a:t> - </a:t>
            </a:r>
            <a:r>
              <a:rPr lang="en-US" altLang="en-US" sz="800">
                <a:hlinkClick r:id="rId6"/>
              </a:rPr>
              <a:t>Businessman Working At Desk Photo</a:t>
            </a:r>
            <a:endParaRPr lang="en-US" altLang="en-US" sz="800"/>
          </a:p>
        </p:txBody>
      </p:sp>
      <p:pic>
        <p:nvPicPr>
          <p:cNvPr id="52235"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17526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9475" y="2590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24200" y="48768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No.</a:t>
            </a:r>
          </a:p>
        </p:txBody>
      </p:sp>
      <p:sp>
        <p:nvSpPr>
          <p:cNvPr id="3" name="Rectangle 2"/>
          <p:cNvSpPr/>
          <p:nvPr/>
        </p:nvSpPr>
        <p:spPr>
          <a:xfrm>
            <a:off x="765175" y="3733800"/>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00238" y="5049838"/>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Can Patent Agent Communications be privileged  in some venues?</a:t>
            </a:r>
          </a:p>
        </p:txBody>
      </p:sp>
      <p:sp>
        <p:nvSpPr>
          <p:cNvPr id="6" name="TextBox 5"/>
          <p:cNvSpPr txBox="1"/>
          <p:nvPr/>
        </p:nvSpPr>
        <p:spPr>
          <a:xfrm>
            <a:off x="1905000" y="35814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Yes.</a:t>
            </a:r>
          </a:p>
        </p:txBody>
      </p:sp>
      <p:sp>
        <p:nvSpPr>
          <p:cNvPr id="53252"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3253"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3254"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3255"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3256"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3257" name="Rectangle 2"/>
          <p:cNvSpPr>
            <a:spLocks noChangeArrowheads="1"/>
          </p:cNvSpPr>
          <p:nvPr/>
        </p:nvSpPr>
        <p:spPr bwMode="auto">
          <a:xfrm>
            <a:off x="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Monkeybusinessimages</a:t>
            </a:r>
            <a:r>
              <a:rPr lang="en-US" altLang="en-US" sz="800"/>
              <a:t> | </a:t>
            </a:r>
            <a:r>
              <a:rPr lang="en-US" altLang="en-US" sz="800">
                <a:hlinkClick r:id="rId3"/>
              </a:rPr>
              <a:t>Dreamstime.com</a:t>
            </a:r>
            <a:r>
              <a:rPr lang="en-US" altLang="en-US" sz="800"/>
              <a:t> - </a:t>
            </a:r>
            <a:r>
              <a:rPr lang="en-US" altLang="en-US" sz="800">
                <a:hlinkClick r:id="rId4"/>
              </a:rPr>
              <a:t>Businesswoman Working At Desk Photo</a:t>
            </a:r>
            <a:endParaRPr lang="en-US" altLang="en-US" sz="800"/>
          </a:p>
        </p:txBody>
      </p:sp>
      <p:sp>
        <p:nvSpPr>
          <p:cNvPr id="53258" name="Rectangle 9"/>
          <p:cNvSpPr>
            <a:spLocks noChangeArrowheads="1"/>
          </p:cNvSpPr>
          <p:nvPr/>
        </p:nvSpPr>
        <p:spPr bwMode="auto">
          <a:xfrm>
            <a:off x="449580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5"/>
              </a:rPr>
              <a:t>Nyul</a:t>
            </a:r>
            <a:r>
              <a:rPr lang="en-US" altLang="en-US" sz="800"/>
              <a:t> | </a:t>
            </a:r>
            <a:r>
              <a:rPr lang="en-US" altLang="en-US" sz="800">
                <a:hlinkClick r:id="rId3"/>
              </a:rPr>
              <a:t>Dreamstime.com</a:t>
            </a:r>
            <a:r>
              <a:rPr lang="en-US" altLang="en-US" sz="800"/>
              <a:t> - </a:t>
            </a:r>
            <a:r>
              <a:rPr lang="en-US" altLang="en-US" sz="800">
                <a:hlinkClick r:id="rId6"/>
              </a:rPr>
              <a:t>Businessman Working At Desk Photo</a:t>
            </a:r>
            <a:endParaRPr lang="en-US" altLang="en-US" sz="800"/>
          </a:p>
        </p:txBody>
      </p:sp>
      <p:pic>
        <p:nvPicPr>
          <p:cNvPr id="53259"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17526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9475" y="2590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24200" y="48768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No.</a:t>
            </a:r>
          </a:p>
        </p:txBody>
      </p:sp>
      <p:sp>
        <p:nvSpPr>
          <p:cNvPr id="3" name="Rectangle 2"/>
          <p:cNvSpPr/>
          <p:nvPr/>
        </p:nvSpPr>
        <p:spPr>
          <a:xfrm>
            <a:off x="765175" y="3733800"/>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00238" y="5049838"/>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Multiply 3"/>
          <p:cNvSpPr/>
          <p:nvPr/>
        </p:nvSpPr>
        <p:spPr>
          <a:xfrm>
            <a:off x="765175" y="3290888"/>
            <a:ext cx="1063625" cy="16208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Can Patent Agent Communications be privileged  in some venues?</a:t>
            </a:r>
          </a:p>
        </p:txBody>
      </p:sp>
      <p:sp>
        <p:nvSpPr>
          <p:cNvPr id="6" name="TextBox 5"/>
          <p:cNvSpPr txBox="1"/>
          <p:nvPr/>
        </p:nvSpPr>
        <p:spPr>
          <a:xfrm>
            <a:off x="1905000" y="35814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Yes.</a:t>
            </a:r>
          </a:p>
        </p:txBody>
      </p:sp>
      <p:sp>
        <p:nvSpPr>
          <p:cNvPr id="54276"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4277"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4278"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4279"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4280"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4281" name="Rectangle 2"/>
          <p:cNvSpPr>
            <a:spLocks noChangeArrowheads="1"/>
          </p:cNvSpPr>
          <p:nvPr/>
        </p:nvSpPr>
        <p:spPr bwMode="auto">
          <a:xfrm>
            <a:off x="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Monkeybusinessimages</a:t>
            </a:r>
            <a:r>
              <a:rPr lang="en-US" altLang="en-US" sz="800"/>
              <a:t> | </a:t>
            </a:r>
            <a:r>
              <a:rPr lang="en-US" altLang="en-US" sz="800">
                <a:hlinkClick r:id="rId3"/>
              </a:rPr>
              <a:t>Dreamstime.com</a:t>
            </a:r>
            <a:r>
              <a:rPr lang="en-US" altLang="en-US" sz="800"/>
              <a:t> - </a:t>
            </a:r>
            <a:r>
              <a:rPr lang="en-US" altLang="en-US" sz="800">
                <a:hlinkClick r:id="rId4"/>
              </a:rPr>
              <a:t>Businesswoman Working At Desk Photo</a:t>
            </a:r>
            <a:endParaRPr lang="en-US" altLang="en-US" sz="800"/>
          </a:p>
        </p:txBody>
      </p:sp>
      <p:sp>
        <p:nvSpPr>
          <p:cNvPr id="54282" name="Rectangle 9"/>
          <p:cNvSpPr>
            <a:spLocks noChangeArrowheads="1"/>
          </p:cNvSpPr>
          <p:nvPr/>
        </p:nvSpPr>
        <p:spPr bwMode="auto">
          <a:xfrm>
            <a:off x="449580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5"/>
              </a:rPr>
              <a:t>Nyul</a:t>
            </a:r>
            <a:r>
              <a:rPr lang="en-US" altLang="en-US" sz="800"/>
              <a:t> | </a:t>
            </a:r>
            <a:r>
              <a:rPr lang="en-US" altLang="en-US" sz="800">
                <a:hlinkClick r:id="rId3"/>
              </a:rPr>
              <a:t>Dreamstime.com</a:t>
            </a:r>
            <a:r>
              <a:rPr lang="en-US" altLang="en-US" sz="800"/>
              <a:t> - </a:t>
            </a:r>
            <a:r>
              <a:rPr lang="en-US" altLang="en-US" sz="800">
                <a:hlinkClick r:id="rId6"/>
              </a:rPr>
              <a:t>Businessman Working At Desk Photo</a:t>
            </a:r>
            <a:endParaRPr lang="en-US" altLang="en-US" sz="800"/>
          </a:p>
        </p:txBody>
      </p:sp>
      <p:pic>
        <p:nvPicPr>
          <p:cNvPr id="54283"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17526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9475" y="2590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24200" y="4876800"/>
            <a:ext cx="1825625" cy="1108075"/>
          </a:xfrm>
          <a:prstGeom prst="rect">
            <a:avLst/>
          </a:prstGeom>
          <a:noFill/>
        </p:spPr>
        <p:txBody>
          <a:bodyPr>
            <a:spAutoFit/>
          </a:bodyPr>
          <a:lstStyle/>
          <a:p>
            <a:pPr fontAlgn="auto">
              <a:spcBef>
                <a:spcPts val="0"/>
              </a:spcBef>
              <a:spcAft>
                <a:spcPts val="0"/>
              </a:spcAft>
              <a:defRPr/>
            </a:pPr>
            <a:r>
              <a:rPr lang="en-US" sz="6600" dirty="0">
                <a:latin typeface="+mn-lt"/>
                <a:cs typeface="+mn-cs"/>
              </a:rPr>
              <a:t>No.</a:t>
            </a:r>
          </a:p>
        </p:txBody>
      </p:sp>
      <p:sp>
        <p:nvSpPr>
          <p:cNvPr id="3" name="Rectangle 2"/>
          <p:cNvSpPr/>
          <p:nvPr/>
        </p:nvSpPr>
        <p:spPr>
          <a:xfrm>
            <a:off x="765175" y="3733800"/>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00238" y="5049838"/>
            <a:ext cx="987425"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Multiply 3"/>
          <p:cNvSpPr/>
          <p:nvPr/>
        </p:nvSpPr>
        <p:spPr>
          <a:xfrm>
            <a:off x="765175" y="3290888"/>
            <a:ext cx="1063625" cy="16208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7" name="Multiply 16"/>
          <p:cNvSpPr/>
          <p:nvPr/>
        </p:nvSpPr>
        <p:spPr>
          <a:xfrm>
            <a:off x="1900238" y="4619625"/>
            <a:ext cx="1063625" cy="16208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Patent Agents Communications </a:t>
            </a:r>
            <a:r>
              <a:rPr lang="en-US" altLang="en-US" sz="4000" u="sng" dirty="0">
                <a:solidFill>
                  <a:srgbClr val="DDD9C3"/>
                </a:solidFill>
              </a:rPr>
              <a:t>can</a:t>
            </a:r>
            <a:r>
              <a:rPr lang="en-US" altLang="en-US" sz="4000" dirty="0">
                <a:solidFill>
                  <a:srgbClr val="DDD9C3"/>
                </a:solidFill>
              </a:rPr>
              <a:t> be privileged  in some venues</a:t>
            </a:r>
          </a:p>
        </p:txBody>
      </p:sp>
      <p:sp>
        <p:nvSpPr>
          <p:cNvPr id="55299"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300"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301"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302"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303"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55304" name="Picture 2" descr="http://www.vectortemplates.com/raster/maps-us-states-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33082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TextBox 2"/>
          <p:cNvSpPr txBox="1">
            <a:spLocks noChangeArrowheads="1"/>
          </p:cNvSpPr>
          <p:nvPr/>
        </p:nvSpPr>
        <p:spPr bwMode="auto">
          <a:xfrm>
            <a:off x="5962650" y="1760538"/>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YES</a:t>
            </a:r>
          </a:p>
        </p:txBody>
      </p:sp>
      <p:sp>
        <p:nvSpPr>
          <p:cNvPr id="55306" name="TextBox 14"/>
          <p:cNvSpPr txBox="1">
            <a:spLocks noChangeArrowheads="1"/>
          </p:cNvSpPr>
          <p:nvPr/>
        </p:nvSpPr>
        <p:spPr bwMode="auto">
          <a:xfrm>
            <a:off x="6648450" y="1760538"/>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No</a:t>
            </a:r>
          </a:p>
        </p:txBody>
      </p:sp>
      <p:sp>
        <p:nvSpPr>
          <p:cNvPr id="55307" name="TextBox 15"/>
          <p:cNvSpPr txBox="1">
            <a:spLocks noChangeArrowheads="1"/>
          </p:cNvSpPr>
          <p:nvPr/>
        </p:nvSpPr>
        <p:spPr bwMode="auto">
          <a:xfrm>
            <a:off x="592138" y="4191000"/>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YES</a:t>
            </a:r>
          </a:p>
        </p:txBody>
      </p:sp>
      <p:sp>
        <p:nvSpPr>
          <p:cNvPr id="55308" name="TextBox 16"/>
          <p:cNvSpPr txBox="1">
            <a:spLocks noChangeArrowheads="1"/>
          </p:cNvSpPr>
          <p:nvPr/>
        </p:nvSpPr>
        <p:spPr bwMode="auto">
          <a:xfrm>
            <a:off x="533400" y="3795713"/>
            <a:ext cx="933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No</a:t>
            </a:r>
          </a:p>
        </p:txBody>
      </p:sp>
      <p:sp>
        <p:nvSpPr>
          <p:cNvPr id="55309" name="TextBox 17"/>
          <p:cNvSpPr txBox="1">
            <a:spLocks noChangeArrowheads="1"/>
          </p:cNvSpPr>
          <p:nvPr/>
        </p:nvSpPr>
        <p:spPr bwMode="auto">
          <a:xfrm>
            <a:off x="2895600" y="1676400"/>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YES</a:t>
            </a:r>
          </a:p>
        </p:txBody>
      </p:sp>
      <p:sp>
        <p:nvSpPr>
          <p:cNvPr id="55310" name="TextBox 18"/>
          <p:cNvSpPr txBox="1">
            <a:spLocks noChangeArrowheads="1"/>
          </p:cNvSpPr>
          <p:nvPr/>
        </p:nvSpPr>
        <p:spPr bwMode="auto">
          <a:xfrm>
            <a:off x="3641725" y="1676400"/>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No</a:t>
            </a:r>
          </a:p>
        </p:txBody>
      </p:sp>
      <p:sp>
        <p:nvSpPr>
          <p:cNvPr id="55311" name="TextBox 19"/>
          <p:cNvSpPr txBox="1">
            <a:spLocks noChangeArrowheads="1"/>
          </p:cNvSpPr>
          <p:nvPr/>
        </p:nvSpPr>
        <p:spPr bwMode="auto">
          <a:xfrm>
            <a:off x="4341813" y="1662113"/>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YES</a:t>
            </a:r>
          </a:p>
        </p:txBody>
      </p:sp>
      <p:sp>
        <p:nvSpPr>
          <p:cNvPr id="55312" name="TextBox 20"/>
          <p:cNvSpPr txBox="1">
            <a:spLocks noChangeArrowheads="1"/>
          </p:cNvSpPr>
          <p:nvPr/>
        </p:nvSpPr>
        <p:spPr bwMode="auto">
          <a:xfrm>
            <a:off x="7334250" y="3429000"/>
            <a:ext cx="93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No</a:t>
            </a:r>
          </a:p>
        </p:txBody>
      </p:sp>
      <p:sp>
        <p:nvSpPr>
          <p:cNvPr id="10" name="TextBox 9"/>
          <p:cNvSpPr txBox="1"/>
          <p:nvPr/>
        </p:nvSpPr>
        <p:spPr>
          <a:xfrm>
            <a:off x="155575" y="6019800"/>
            <a:ext cx="7997825" cy="461963"/>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sz="2400" dirty="0">
                <a:solidFill>
                  <a:schemeClr val="bg1"/>
                </a:solidFill>
                <a:latin typeface="+mn-lt"/>
                <a:cs typeface="+mn-cs"/>
              </a:rPr>
              <a:t>Pre-2016</a:t>
            </a:r>
          </a:p>
        </p:txBody>
      </p:sp>
      <p:sp>
        <p:nvSpPr>
          <p:cNvPr id="11" name="Freeform 10"/>
          <p:cNvSpPr/>
          <p:nvPr/>
        </p:nvSpPr>
        <p:spPr>
          <a:xfrm>
            <a:off x="1103313" y="3854450"/>
            <a:ext cx="868362" cy="219075"/>
          </a:xfrm>
          <a:custGeom>
            <a:avLst/>
            <a:gdLst>
              <a:gd name="connsiteX0" fmla="*/ 0 w 869057"/>
              <a:gd name="connsiteY0" fmla="*/ 219153 h 219153"/>
              <a:gd name="connsiteX1" fmla="*/ 234267 w 869057"/>
              <a:gd name="connsiteY1" fmla="*/ 166254 h 219153"/>
              <a:gd name="connsiteX2" fmla="*/ 869057 w 869057"/>
              <a:gd name="connsiteY2" fmla="*/ 0 h 219153"/>
            </a:gdLst>
            <a:ahLst/>
            <a:cxnLst>
              <a:cxn ang="0">
                <a:pos x="connsiteX0" y="connsiteY0"/>
              </a:cxn>
              <a:cxn ang="0">
                <a:pos x="connsiteX1" y="connsiteY1"/>
              </a:cxn>
              <a:cxn ang="0">
                <a:pos x="connsiteX2" y="connsiteY2"/>
              </a:cxn>
            </a:cxnLst>
            <a:rect l="l" t="t" r="r" b="b"/>
            <a:pathLst>
              <a:path w="869057" h="219153">
                <a:moveTo>
                  <a:pt x="0" y="219153"/>
                </a:moveTo>
                <a:cubicBezTo>
                  <a:pt x="44712" y="210966"/>
                  <a:pt x="234267" y="166254"/>
                  <a:pt x="234267" y="166254"/>
                </a:cubicBezTo>
                <a:lnTo>
                  <a:pt x="869057"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a:xfrm>
            <a:off x="1201738" y="3997325"/>
            <a:ext cx="793750" cy="438150"/>
          </a:xfrm>
          <a:custGeom>
            <a:avLst/>
            <a:gdLst>
              <a:gd name="connsiteX0" fmla="*/ 0 w 793488"/>
              <a:gd name="connsiteY0" fmla="*/ 438308 h 438308"/>
              <a:gd name="connsiteX1" fmla="*/ 332509 w 793488"/>
              <a:gd name="connsiteY1" fmla="*/ 196483 h 438308"/>
              <a:gd name="connsiteX2" fmla="*/ 793488 w 793488"/>
              <a:gd name="connsiteY2" fmla="*/ 0 h 438308"/>
            </a:gdLst>
            <a:ahLst/>
            <a:cxnLst>
              <a:cxn ang="0">
                <a:pos x="connsiteX0" y="connsiteY0"/>
              </a:cxn>
              <a:cxn ang="0">
                <a:pos x="connsiteX1" y="connsiteY1"/>
              </a:cxn>
              <a:cxn ang="0">
                <a:pos x="connsiteX2" y="connsiteY2"/>
              </a:cxn>
            </a:cxnLst>
            <a:rect l="l" t="t" r="r" b="b"/>
            <a:pathLst>
              <a:path w="793488" h="438308">
                <a:moveTo>
                  <a:pt x="0" y="438308"/>
                </a:moveTo>
                <a:cubicBezTo>
                  <a:pt x="100130" y="353921"/>
                  <a:pt x="200261" y="269534"/>
                  <a:pt x="332509" y="196483"/>
                </a:cubicBezTo>
                <a:cubicBezTo>
                  <a:pt x="464757" y="123432"/>
                  <a:pt x="629122" y="61716"/>
                  <a:pt x="793488"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3309938" y="2100263"/>
            <a:ext cx="1677987" cy="1633537"/>
          </a:xfrm>
          <a:custGeom>
            <a:avLst/>
            <a:gdLst>
              <a:gd name="connsiteX0" fmla="*/ 0 w 1677659"/>
              <a:gd name="connsiteY0" fmla="*/ 0 h 1632317"/>
              <a:gd name="connsiteX1" fmla="*/ 1677659 w 1677659"/>
              <a:gd name="connsiteY1" fmla="*/ 1632317 h 1632317"/>
            </a:gdLst>
            <a:ahLst/>
            <a:cxnLst>
              <a:cxn ang="0">
                <a:pos x="connsiteX0" y="connsiteY0"/>
              </a:cxn>
              <a:cxn ang="0">
                <a:pos x="connsiteX1" y="connsiteY1"/>
              </a:cxn>
            </a:cxnLst>
            <a:rect l="l" t="t" r="r" b="b"/>
            <a:pathLst>
              <a:path w="1677659" h="1632317">
                <a:moveTo>
                  <a:pt x="0" y="0"/>
                </a:moveTo>
                <a:lnTo>
                  <a:pt x="1677659" y="1632317"/>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17" name="TextBox 25"/>
          <p:cNvSpPr txBox="1">
            <a:spLocks noChangeArrowheads="1"/>
          </p:cNvSpPr>
          <p:nvPr/>
        </p:nvSpPr>
        <p:spPr bwMode="auto">
          <a:xfrm>
            <a:off x="5014913" y="1670050"/>
            <a:ext cx="933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YES</a:t>
            </a:r>
          </a:p>
        </p:txBody>
      </p:sp>
      <p:sp>
        <p:nvSpPr>
          <p:cNvPr id="14" name="Freeform 13"/>
          <p:cNvSpPr/>
          <p:nvPr/>
        </p:nvSpPr>
        <p:spPr>
          <a:xfrm>
            <a:off x="4019550" y="2108200"/>
            <a:ext cx="1006475" cy="1549400"/>
          </a:xfrm>
          <a:custGeom>
            <a:avLst/>
            <a:gdLst>
              <a:gd name="connsiteX0" fmla="*/ 0 w 1005084"/>
              <a:gd name="connsiteY0" fmla="*/ 0 h 1549190"/>
              <a:gd name="connsiteX1" fmla="*/ 476093 w 1005084"/>
              <a:gd name="connsiteY1" fmla="*/ 415636 h 1549190"/>
              <a:gd name="connsiteX2" fmla="*/ 1005084 w 1005084"/>
              <a:gd name="connsiteY2" fmla="*/ 1549190 h 1549190"/>
            </a:gdLst>
            <a:ahLst/>
            <a:cxnLst>
              <a:cxn ang="0">
                <a:pos x="connsiteX0" y="connsiteY0"/>
              </a:cxn>
              <a:cxn ang="0">
                <a:pos x="connsiteX1" y="connsiteY1"/>
              </a:cxn>
              <a:cxn ang="0">
                <a:pos x="connsiteX2" y="connsiteY2"/>
              </a:cxn>
            </a:cxnLst>
            <a:rect l="l" t="t" r="r" b="b"/>
            <a:pathLst>
              <a:path w="1005084" h="1549190">
                <a:moveTo>
                  <a:pt x="0" y="0"/>
                </a:moveTo>
                <a:cubicBezTo>
                  <a:pt x="154289" y="78719"/>
                  <a:pt x="308579" y="157438"/>
                  <a:pt x="476093" y="415636"/>
                </a:cubicBezTo>
                <a:cubicBezTo>
                  <a:pt x="643607" y="673834"/>
                  <a:pt x="824345" y="1111512"/>
                  <a:pt x="1005084" y="154919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4738688" y="2108200"/>
            <a:ext cx="574675" cy="1201738"/>
          </a:xfrm>
          <a:custGeom>
            <a:avLst/>
            <a:gdLst>
              <a:gd name="connsiteX0" fmla="*/ 0 w 574333"/>
              <a:gd name="connsiteY0" fmla="*/ 0 h 1201567"/>
              <a:gd name="connsiteX1" fmla="*/ 423193 w 574333"/>
              <a:gd name="connsiteY1" fmla="*/ 430750 h 1201567"/>
              <a:gd name="connsiteX2" fmla="*/ 574333 w 574333"/>
              <a:gd name="connsiteY2" fmla="*/ 1201567 h 1201567"/>
            </a:gdLst>
            <a:ahLst/>
            <a:cxnLst>
              <a:cxn ang="0">
                <a:pos x="connsiteX0" y="connsiteY0"/>
              </a:cxn>
              <a:cxn ang="0">
                <a:pos x="connsiteX1" y="connsiteY1"/>
              </a:cxn>
              <a:cxn ang="0">
                <a:pos x="connsiteX2" y="connsiteY2"/>
              </a:cxn>
            </a:cxnLst>
            <a:rect l="l" t="t" r="r" b="b"/>
            <a:pathLst>
              <a:path w="574333" h="1201567">
                <a:moveTo>
                  <a:pt x="0" y="0"/>
                </a:moveTo>
                <a:cubicBezTo>
                  <a:pt x="163735" y="115244"/>
                  <a:pt x="327471" y="230489"/>
                  <a:pt x="423193" y="430750"/>
                </a:cubicBezTo>
                <a:cubicBezTo>
                  <a:pt x="518915" y="631011"/>
                  <a:pt x="546624" y="916289"/>
                  <a:pt x="574333" y="120156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Freeform 22"/>
          <p:cNvSpPr/>
          <p:nvPr/>
        </p:nvSpPr>
        <p:spPr>
          <a:xfrm>
            <a:off x="5478463" y="2093913"/>
            <a:ext cx="190500" cy="1533525"/>
          </a:xfrm>
          <a:custGeom>
            <a:avLst/>
            <a:gdLst>
              <a:gd name="connsiteX0" fmla="*/ 0 w 189450"/>
              <a:gd name="connsiteY0" fmla="*/ 0 h 1534076"/>
              <a:gd name="connsiteX1" fmla="*/ 188926 w 189450"/>
              <a:gd name="connsiteY1" fmla="*/ 544106 h 1534076"/>
              <a:gd name="connsiteX2" fmla="*/ 60456 w 189450"/>
              <a:gd name="connsiteY2" fmla="*/ 1534076 h 1534076"/>
            </a:gdLst>
            <a:ahLst/>
            <a:cxnLst>
              <a:cxn ang="0">
                <a:pos x="connsiteX0" y="connsiteY0"/>
              </a:cxn>
              <a:cxn ang="0">
                <a:pos x="connsiteX1" y="connsiteY1"/>
              </a:cxn>
              <a:cxn ang="0">
                <a:pos x="connsiteX2" y="connsiteY2"/>
              </a:cxn>
            </a:cxnLst>
            <a:rect l="l" t="t" r="r" b="b"/>
            <a:pathLst>
              <a:path w="189450" h="1534076">
                <a:moveTo>
                  <a:pt x="0" y="0"/>
                </a:moveTo>
                <a:cubicBezTo>
                  <a:pt x="89425" y="144213"/>
                  <a:pt x="178850" y="288427"/>
                  <a:pt x="188926" y="544106"/>
                </a:cubicBezTo>
                <a:cubicBezTo>
                  <a:pt x="199002" y="799785"/>
                  <a:pt x="60456" y="1534076"/>
                  <a:pt x="60456" y="1534076"/>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a:off x="6097588" y="2222500"/>
            <a:ext cx="144462" cy="966788"/>
          </a:xfrm>
          <a:custGeom>
            <a:avLst/>
            <a:gdLst>
              <a:gd name="connsiteX0" fmla="*/ 144306 w 144306"/>
              <a:gd name="connsiteY0" fmla="*/ 0 h 967299"/>
              <a:gd name="connsiteX1" fmla="*/ 723 w 144306"/>
              <a:gd name="connsiteY1" fmla="*/ 453422 h 967299"/>
              <a:gd name="connsiteX2" fmla="*/ 98964 w 144306"/>
              <a:gd name="connsiteY2" fmla="*/ 967299 h 967299"/>
            </a:gdLst>
            <a:ahLst/>
            <a:cxnLst>
              <a:cxn ang="0">
                <a:pos x="connsiteX0" y="connsiteY0"/>
              </a:cxn>
              <a:cxn ang="0">
                <a:pos x="connsiteX1" y="connsiteY1"/>
              </a:cxn>
              <a:cxn ang="0">
                <a:pos x="connsiteX2" y="connsiteY2"/>
              </a:cxn>
            </a:cxnLst>
            <a:rect l="l" t="t" r="r" b="b"/>
            <a:pathLst>
              <a:path w="144306" h="967299">
                <a:moveTo>
                  <a:pt x="144306" y="0"/>
                </a:moveTo>
                <a:cubicBezTo>
                  <a:pt x="76293" y="146103"/>
                  <a:pt x="8280" y="292206"/>
                  <a:pt x="723" y="453422"/>
                </a:cubicBezTo>
                <a:cubicBezTo>
                  <a:pt x="-6834" y="614638"/>
                  <a:pt x="46065" y="790968"/>
                  <a:pt x="98964" y="967299"/>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a:off x="6234113" y="2206625"/>
            <a:ext cx="604837" cy="952500"/>
          </a:xfrm>
          <a:custGeom>
            <a:avLst/>
            <a:gdLst>
              <a:gd name="connsiteX0" fmla="*/ 604562 w 604562"/>
              <a:gd name="connsiteY0" fmla="*/ 0 h 952185"/>
              <a:gd name="connsiteX1" fmla="*/ 136027 w 604562"/>
              <a:gd name="connsiteY1" fmla="*/ 324952 h 952185"/>
              <a:gd name="connsiteX2" fmla="*/ 0 w 604562"/>
              <a:gd name="connsiteY2" fmla="*/ 952185 h 952185"/>
            </a:gdLst>
            <a:ahLst/>
            <a:cxnLst>
              <a:cxn ang="0">
                <a:pos x="connsiteX0" y="connsiteY0"/>
              </a:cxn>
              <a:cxn ang="0">
                <a:pos x="connsiteX1" y="connsiteY1"/>
              </a:cxn>
              <a:cxn ang="0">
                <a:pos x="connsiteX2" y="connsiteY2"/>
              </a:cxn>
            </a:cxnLst>
            <a:rect l="l" t="t" r="r" b="b"/>
            <a:pathLst>
              <a:path w="604562" h="952185">
                <a:moveTo>
                  <a:pt x="604562" y="0"/>
                </a:moveTo>
                <a:cubicBezTo>
                  <a:pt x="420674" y="83127"/>
                  <a:pt x="236787" y="166255"/>
                  <a:pt x="136027" y="324952"/>
                </a:cubicBezTo>
                <a:cubicBezTo>
                  <a:pt x="35267" y="483649"/>
                  <a:pt x="17633" y="717917"/>
                  <a:pt x="0" y="95218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a:off x="6354763" y="3482975"/>
            <a:ext cx="1036637" cy="204788"/>
          </a:xfrm>
          <a:custGeom>
            <a:avLst/>
            <a:gdLst>
              <a:gd name="connsiteX0" fmla="*/ 1035312 w 1035312"/>
              <a:gd name="connsiteY0" fmla="*/ 204802 h 204802"/>
              <a:gd name="connsiteX1" fmla="*/ 377851 w 1035312"/>
              <a:gd name="connsiteY1" fmla="*/ 15876 h 204802"/>
              <a:gd name="connsiteX2" fmla="*/ 0 w 1035312"/>
              <a:gd name="connsiteY2" fmla="*/ 23434 h 204802"/>
            </a:gdLst>
            <a:ahLst/>
            <a:cxnLst>
              <a:cxn ang="0">
                <a:pos x="connsiteX0" y="connsiteY0"/>
              </a:cxn>
              <a:cxn ang="0">
                <a:pos x="connsiteX1" y="connsiteY1"/>
              </a:cxn>
              <a:cxn ang="0">
                <a:pos x="connsiteX2" y="connsiteY2"/>
              </a:cxn>
            </a:cxnLst>
            <a:rect l="l" t="t" r="r" b="b"/>
            <a:pathLst>
              <a:path w="1035312" h="204802">
                <a:moveTo>
                  <a:pt x="1035312" y="204802"/>
                </a:moveTo>
                <a:cubicBezTo>
                  <a:pt x="792857" y="125453"/>
                  <a:pt x="550403" y="46104"/>
                  <a:pt x="377851" y="15876"/>
                </a:cubicBezTo>
                <a:cubicBezTo>
                  <a:pt x="205299" y="-14352"/>
                  <a:pt x="102649" y="4541"/>
                  <a:pt x="0" y="23434"/>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24" name="TextBox 16"/>
          <p:cNvSpPr txBox="1">
            <a:spLocks noChangeArrowheads="1"/>
          </p:cNvSpPr>
          <p:nvPr/>
        </p:nvSpPr>
        <p:spPr bwMode="auto">
          <a:xfrm>
            <a:off x="2225675" y="4970463"/>
            <a:ext cx="933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t>No</a:t>
            </a:r>
          </a:p>
        </p:txBody>
      </p:sp>
      <p:sp>
        <p:nvSpPr>
          <p:cNvPr id="29" name="Freeform 28"/>
          <p:cNvSpPr/>
          <p:nvPr/>
        </p:nvSpPr>
        <p:spPr>
          <a:xfrm>
            <a:off x="2795588" y="5029200"/>
            <a:ext cx="868362" cy="219075"/>
          </a:xfrm>
          <a:custGeom>
            <a:avLst/>
            <a:gdLst>
              <a:gd name="connsiteX0" fmla="*/ 0 w 869057"/>
              <a:gd name="connsiteY0" fmla="*/ 219153 h 219153"/>
              <a:gd name="connsiteX1" fmla="*/ 234267 w 869057"/>
              <a:gd name="connsiteY1" fmla="*/ 166254 h 219153"/>
              <a:gd name="connsiteX2" fmla="*/ 869057 w 869057"/>
              <a:gd name="connsiteY2" fmla="*/ 0 h 219153"/>
            </a:gdLst>
            <a:ahLst/>
            <a:cxnLst>
              <a:cxn ang="0">
                <a:pos x="connsiteX0" y="connsiteY0"/>
              </a:cxn>
              <a:cxn ang="0">
                <a:pos x="connsiteX1" y="connsiteY1"/>
              </a:cxn>
              <a:cxn ang="0">
                <a:pos x="connsiteX2" y="connsiteY2"/>
              </a:cxn>
            </a:cxnLst>
            <a:rect l="l" t="t" r="r" b="b"/>
            <a:pathLst>
              <a:path w="869057" h="219153">
                <a:moveTo>
                  <a:pt x="0" y="219153"/>
                </a:moveTo>
                <a:cubicBezTo>
                  <a:pt x="44712" y="210966"/>
                  <a:pt x="234267" y="166254"/>
                  <a:pt x="234267" y="166254"/>
                </a:cubicBezTo>
                <a:lnTo>
                  <a:pt x="869057"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March 2016:  Federal Circuit extends privilege to patent agents</a:t>
            </a:r>
          </a:p>
        </p:txBody>
      </p:sp>
      <p:sp>
        <p:nvSpPr>
          <p:cNvPr id="56323"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6324"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6325"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6326"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6327"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6328" name="TextBox 2"/>
          <p:cNvSpPr txBox="1">
            <a:spLocks noChangeArrowheads="1"/>
          </p:cNvSpPr>
          <p:nvPr/>
        </p:nvSpPr>
        <p:spPr bwMode="auto">
          <a:xfrm>
            <a:off x="544513" y="2070100"/>
            <a:ext cx="754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a:t>In re Queens University, (Fed. Cir. 2016)</a:t>
            </a:r>
          </a:p>
        </p:txBody>
      </p:sp>
      <p:sp>
        <p:nvSpPr>
          <p:cNvPr id="56329" name="Rectangle 3"/>
          <p:cNvSpPr>
            <a:spLocks noChangeArrowheads="1"/>
          </p:cNvSpPr>
          <p:nvPr/>
        </p:nvSpPr>
        <p:spPr bwMode="auto">
          <a:xfrm>
            <a:off x="533400" y="2895600"/>
            <a:ext cx="7240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“[W]e find that the unique roles of patent agents, the congressional recognition of their authority to act, the Supreme Court’s characterization of their activities as the practice of law, and the current realities of patent litigation counsel in favor of recognizing an independent patent-agent privilege.”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March 2016:  Federal Circuit extends privilege to patent agents</a:t>
            </a:r>
          </a:p>
        </p:txBody>
      </p:sp>
      <p:sp>
        <p:nvSpPr>
          <p:cNvPr id="57347"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348"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349" name="AutoShape 8" descr="Image result for patent agen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350"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351"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352" name="TextBox 2"/>
          <p:cNvSpPr txBox="1">
            <a:spLocks noChangeArrowheads="1"/>
          </p:cNvSpPr>
          <p:nvPr/>
        </p:nvSpPr>
        <p:spPr bwMode="auto">
          <a:xfrm>
            <a:off x="749300" y="1752600"/>
            <a:ext cx="7148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dirty="0"/>
              <a:t>Five months later, August 2016, Texas </a:t>
            </a:r>
            <a:r>
              <a:rPr lang="en-US" altLang="en-US" sz="3600" dirty="0">
                <a:solidFill>
                  <a:srgbClr val="FF0000"/>
                </a:solidFill>
              </a:rPr>
              <a:t>refuses</a:t>
            </a:r>
            <a:r>
              <a:rPr lang="en-US" altLang="en-US" sz="3600" dirty="0"/>
              <a:t> to extend privilege to patent agents in a state contract dispute.</a:t>
            </a:r>
          </a:p>
        </p:txBody>
      </p:sp>
      <p:sp>
        <p:nvSpPr>
          <p:cNvPr id="57353" name="Rectangle 3"/>
          <p:cNvSpPr>
            <a:spLocks noChangeArrowheads="1"/>
          </p:cNvSpPr>
          <p:nvPr/>
        </p:nvSpPr>
        <p:spPr bwMode="auto">
          <a:xfrm>
            <a:off x="765175" y="3657600"/>
            <a:ext cx="72405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400"/>
              <a:t>Cited and dismissed In re Queens (Fed Cir 2016) as being decided under federal law, not the law of the great state of Texas</a:t>
            </a:r>
          </a:p>
          <a:p>
            <a:pPr eaLnBrk="1" hangingPunct="1">
              <a:buFont typeface="Arial" charset="0"/>
              <a:buChar char="•"/>
            </a:pPr>
            <a:r>
              <a:rPr lang="en-US" altLang="en-US" sz="2400"/>
              <a:t>State law controls this contract case</a:t>
            </a:r>
          </a:p>
          <a:p>
            <a:pPr eaLnBrk="1" hangingPunct="1">
              <a:buFont typeface="Arial" charset="0"/>
              <a:buChar char="•"/>
            </a:pPr>
            <a:r>
              <a:rPr lang="en-US" altLang="en-US" sz="2400"/>
              <a:t>Texas won’t create another </a:t>
            </a:r>
            <a:r>
              <a:rPr lang="en-US" altLang="en-US" sz="2400">
                <a:solidFill>
                  <a:srgbClr val="FF0000"/>
                </a:solidFill>
              </a:rPr>
              <a:t>common law </a:t>
            </a:r>
            <a:r>
              <a:rPr lang="en-US" altLang="en-US" sz="2400"/>
              <a:t>privilege</a:t>
            </a:r>
          </a:p>
        </p:txBody>
      </p:sp>
      <p:sp>
        <p:nvSpPr>
          <p:cNvPr id="57354" name="TextBox 4"/>
          <p:cNvSpPr txBox="1">
            <a:spLocks noChangeArrowheads="1"/>
          </p:cNvSpPr>
          <p:nvPr/>
        </p:nvSpPr>
        <p:spPr bwMode="auto">
          <a:xfrm>
            <a:off x="577850" y="5791200"/>
            <a:ext cx="7616825"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Leaves open possibility for Texas legislature to extend the privilege under a statute.  Not likely.</a:t>
            </a:r>
          </a:p>
        </p:txBody>
      </p:sp>
      <p:sp>
        <p:nvSpPr>
          <p:cNvPr id="3" name="Freeform 2"/>
          <p:cNvSpPr/>
          <p:nvPr/>
        </p:nvSpPr>
        <p:spPr>
          <a:xfrm>
            <a:off x="705971" y="168088"/>
            <a:ext cx="7530353" cy="1286076"/>
          </a:xfrm>
          <a:custGeom>
            <a:avLst/>
            <a:gdLst>
              <a:gd name="connsiteX0" fmla="*/ 0 w 7530353"/>
              <a:gd name="connsiteY0" fmla="*/ 0 h 1286076"/>
              <a:gd name="connsiteX1" fmla="*/ 1358153 w 7530353"/>
              <a:gd name="connsiteY1" fmla="*/ 443753 h 1286076"/>
              <a:gd name="connsiteX2" fmla="*/ 2353235 w 7530353"/>
              <a:gd name="connsiteY2" fmla="*/ 793377 h 1286076"/>
              <a:gd name="connsiteX3" fmla="*/ 3724835 w 7530353"/>
              <a:gd name="connsiteY3" fmla="*/ 1075765 h 1286076"/>
              <a:gd name="connsiteX4" fmla="*/ 4914900 w 7530353"/>
              <a:gd name="connsiteY4" fmla="*/ 1284194 h 1286076"/>
              <a:gd name="connsiteX5" fmla="*/ 6152029 w 7530353"/>
              <a:gd name="connsiteY5" fmla="*/ 954741 h 1286076"/>
              <a:gd name="connsiteX6" fmla="*/ 6420970 w 7530353"/>
              <a:gd name="connsiteY6" fmla="*/ 826994 h 1286076"/>
              <a:gd name="connsiteX7" fmla="*/ 7530353 w 7530353"/>
              <a:gd name="connsiteY7" fmla="*/ 1230406 h 128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0353" h="1286076">
                <a:moveTo>
                  <a:pt x="0" y="0"/>
                </a:moveTo>
                <a:lnTo>
                  <a:pt x="1358153" y="443753"/>
                </a:lnTo>
                <a:cubicBezTo>
                  <a:pt x="1750359" y="575982"/>
                  <a:pt x="1958788" y="688042"/>
                  <a:pt x="2353235" y="793377"/>
                </a:cubicBezTo>
                <a:cubicBezTo>
                  <a:pt x="2747682" y="898712"/>
                  <a:pt x="3297891" y="993962"/>
                  <a:pt x="3724835" y="1075765"/>
                </a:cubicBezTo>
                <a:cubicBezTo>
                  <a:pt x="4151779" y="1157568"/>
                  <a:pt x="4510368" y="1304365"/>
                  <a:pt x="4914900" y="1284194"/>
                </a:cubicBezTo>
                <a:cubicBezTo>
                  <a:pt x="5319432" y="1264023"/>
                  <a:pt x="5901017" y="1030941"/>
                  <a:pt x="6152029" y="954741"/>
                </a:cubicBezTo>
                <a:cubicBezTo>
                  <a:pt x="6403041" y="878541"/>
                  <a:pt x="6191249" y="781050"/>
                  <a:pt x="6420970" y="826994"/>
                </a:cubicBezTo>
                <a:cubicBezTo>
                  <a:pt x="6650691" y="872938"/>
                  <a:pt x="7090522" y="1051672"/>
                  <a:pt x="7530353" y="123040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111188" y="140327"/>
            <a:ext cx="6313394" cy="1428981"/>
          </a:xfrm>
          <a:custGeom>
            <a:avLst/>
            <a:gdLst>
              <a:gd name="connsiteX0" fmla="*/ 6313394 w 6313394"/>
              <a:gd name="connsiteY0" fmla="*/ 41208 h 1428981"/>
              <a:gd name="connsiteX1" fmla="*/ 5264524 w 6313394"/>
              <a:gd name="connsiteY1" fmla="*/ 74826 h 1428981"/>
              <a:gd name="connsiteX2" fmla="*/ 4693024 w 6313394"/>
              <a:gd name="connsiteY2" fmla="*/ 727008 h 1428981"/>
              <a:gd name="connsiteX3" fmla="*/ 4235824 w 6313394"/>
              <a:gd name="connsiteY3" fmla="*/ 1419532 h 1428981"/>
              <a:gd name="connsiteX4" fmla="*/ 2978524 w 6313394"/>
              <a:gd name="connsiteY4" fmla="*/ 195849 h 1428981"/>
              <a:gd name="connsiteX5" fmla="*/ 1909483 w 6313394"/>
              <a:gd name="connsiteY5" fmla="*/ 1231273 h 1428981"/>
              <a:gd name="connsiteX6" fmla="*/ 981636 w 6313394"/>
              <a:gd name="connsiteY6" fmla="*/ 61379 h 1428981"/>
              <a:gd name="connsiteX7" fmla="*/ 0 w 6313394"/>
              <a:gd name="connsiteY7" fmla="*/ 1244720 h 142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3394" h="1428981">
                <a:moveTo>
                  <a:pt x="6313394" y="41208"/>
                </a:moveTo>
                <a:cubicBezTo>
                  <a:pt x="5923990" y="867"/>
                  <a:pt x="5534586" y="-39474"/>
                  <a:pt x="5264524" y="74826"/>
                </a:cubicBezTo>
                <a:cubicBezTo>
                  <a:pt x="4994462" y="189126"/>
                  <a:pt x="4864474" y="502890"/>
                  <a:pt x="4693024" y="727008"/>
                </a:cubicBezTo>
                <a:cubicBezTo>
                  <a:pt x="4521574" y="951126"/>
                  <a:pt x="4521574" y="1508058"/>
                  <a:pt x="4235824" y="1419532"/>
                </a:cubicBezTo>
                <a:cubicBezTo>
                  <a:pt x="3950074" y="1331006"/>
                  <a:pt x="3366247" y="227225"/>
                  <a:pt x="2978524" y="195849"/>
                </a:cubicBezTo>
                <a:cubicBezTo>
                  <a:pt x="2590801" y="164473"/>
                  <a:pt x="2242298" y="1253685"/>
                  <a:pt x="1909483" y="1231273"/>
                </a:cubicBezTo>
                <a:cubicBezTo>
                  <a:pt x="1576668" y="1208861"/>
                  <a:pt x="1299883" y="59138"/>
                  <a:pt x="981636" y="61379"/>
                </a:cubicBezTo>
                <a:cubicBezTo>
                  <a:pt x="663389" y="63620"/>
                  <a:pt x="331694" y="654170"/>
                  <a:pt x="0" y="124472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International associate communications </a:t>
            </a:r>
            <a:r>
              <a:rPr lang="en-US" altLang="en-US" sz="4000" u="sng" dirty="0">
                <a:solidFill>
                  <a:srgbClr val="DDD9C3"/>
                </a:solidFill>
              </a:rPr>
              <a:t>can</a:t>
            </a:r>
            <a:r>
              <a:rPr lang="en-US" altLang="en-US" sz="4000" dirty="0">
                <a:solidFill>
                  <a:srgbClr val="DDD9C3"/>
                </a:solidFill>
              </a:rPr>
              <a:t> be privileged  for some venues</a:t>
            </a:r>
          </a:p>
        </p:txBody>
      </p:sp>
      <p:sp>
        <p:nvSpPr>
          <p:cNvPr id="58371"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8372"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8373"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8374"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58375" name="Picture 2" descr="http://cdn.shopify.com/s/files/1/0071/5032/products/World_Maps_International_20mil_1.jpg?v=1413619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76400"/>
            <a:ext cx="75406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Both must tell other side everything they know.</a:t>
            </a:r>
          </a:p>
        </p:txBody>
      </p:sp>
      <p:sp>
        <p:nvSpPr>
          <p:cNvPr id="7171" name="TextBox 2"/>
          <p:cNvSpPr txBox="1">
            <a:spLocks noChangeArrowheads="1"/>
          </p:cNvSpPr>
          <p:nvPr/>
        </p:nvSpPr>
        <p:spPr bwMode="auto">
          <a:xfrm>
            <a:off x="1295400" y="1828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Documents</a:t>
            </a:r>
          </a:p>
          <a:p>
            <a:pPr eaLnBrk="1" hangingPunct="1">
              <a:spcBef>
                <a:spcPct val="0"/>
              </a:spcBef>
            </a:pPr>
            <a:r>
              <a:rPr lang="en-US" altLang="en-US" sz="2400"/>
              <a:t>Emails</a:t>
            </a:r>
          </a:p>
          <a:p>
            <a:pPr eaLnBrk="1" hangingPunct="1">
              <a:spcBef>
                <a:spcPct val="0"/>
              </a:spcBef>
            </a:pPr>
            <a:r>
              <a:rPr lang="en-US" altLang="en-US" sz="2400"/>
              <a:t>Pictures</a:t>
            </a:r>
          </a:p>
          <a:p>
            <a:pPr eaLnBrk="1" hangingPunct="1">
              <a:spcBef>
                <a:spcPct val="0"/>
              </a:spcBef>
            </a:pPr>
            <a:r>
              <a:rPr lang="en-US" altLang="en-US" sz="2400"/>
              <a:t>Letters</a:t>
            </a:r>
          </a:p>
          <a:p>
            <a:pPr eaLnBrk="1" hangingPunct="1">
              <a:spcBef>
                <a:spcPct val="0"/>
              </a:spcBef>
            </a:pPr>
            <a:r>
              <a:rPr lang="en-US" altLang="en-US" sz="2400"/>
              <a:t>Attachments</a:t>
            </a:r>
          </a:p>
          <a:p>
            <a:pPr eaLnBrk="1" hangingPunct="1">
              <a:spcBef>
                <a:spcPct val="0"/>
              </a:spcBef>
            </a:pPr>
            <a:r>
              <a:rPr lang="en-US" altLang="en-US" sz="2400"/>
              <a:t>Notes</a:t>
            </a:r>
          </a:p>
          <a:p>
            <a:pPr eaLnBrk="1" hangingPunct="1">
              <a:spcBef>
                <a:spcPct val="0"/>
              </a:spcBef>
            </a:pPr>
            <a:r>
              <a:rPr lang="en-US" altLang="en-US" sz="2400"/>
              <a:t>Reports</a:t>
            </a:r>
          </a:p>
        </p:txBody>
      </p:sp>
      <p:sp>
        <p:nvSpPr>
          <p:cNvPr id="7172" name="TextBox 7"/>
          <p:cNvSpPr txBox="1">
            <a:spLocks noChangeArrowheads="1"/>
          </p:cNvSpPr>
          <p:nvPr/>
        </p:nvSpPr>
        <p:spPr bwMode="auto">
          <a:xfrm>
            <a:off x="4876800" y="17526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Presentations</a:t>
            </a:r>
          </a:p>
          <a:p>
            <a:pPr eaLnBrk="1" hangingPunct="1">
              <a:spcBef>
                <a:spcPct val="0"/>
              </a:spcBef>
            </a:pPr>
            <a:r>
              <a:rPr lang="en-US" altLang="en-US" sz="2400"/>
              <a:t>Voice recordings</a:t>
            </a:r>
          </a:p>
          <a:p>
            <a:pPr eaLnBrk="1" hangingPunct="1">
              <a:spcBef>
                <a:spcPct val="0"/>
              </a:spcBef>
            </a:pPr>
            <a:r>
              <a:rPr lang="en-US" altLang="en-US" sz="2400"/>
              <a:t>Videos/models</a:t>
            </a:r>
          </a:p>
          <a:p>
            <a:pPr eaLnBrk="1" hangingPunct="1">
              <a:spcBef>
                <a:spcPct val="0"/>
              </a:spcBef>
            </a:pPr>
            <a:r>
              <a:rPr lang="en-US" altLang="en-US" sz="2400"/>
              <a:t>Testimony</a:t>
            </a:r>
          </a:p>
          <a:p>
            <a:pPr eaLnBrk="1" hangingPunct="1">
              <a:spcBef>
                <a:spcPct val="0"/>
              </a:spcBef>
            </a:pPr>
            <a:r>
              <a:rPr lang="en-US" altLang="en-US" sz="2400"/>
              <a:t>Drawings</a:t>
            </a:r>
          </a:p>
          <a:p>
            <a:pPr eaLnBrk="1" hangingPunct="1">
              <a:spcBef>
                <a:spcPct val="0"/>
              </a:spcBef>
            </a:pPr>
            <a:r>
              <a:rPr lang="en-US" altLang="en-US" sz="2400"/>
              <a:t>Specifications</a:t>
            </a:r>
          </a:p>
        </p:txBody>
      </p:sp>
      <p:sp>
        <p:nvSpPr>
          <p:cNvPr id="7173" name="TextBox 3"/>
          <p:cNvSpPr txBox="1">
            <a:spLocks noChangeArrowheads="1"/>
          </p:cNvSpPr>
          <p:nvPr/>
        </p:nvSpPr>
        <p:spPr bwMode="auto">
          <a:xfrm>
            <a:off x="685800" y="47244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800"/>
              <a:t>Confidential or public</a:t>
            </a:r>
          </a:p>
          <a:p>
            <a:pPr eaLnBrk="1" hangingPunct="1">
              <a:spcBef>
                <a:spcPct val="0"/>
              </a:spcBef>
            </a:pPr>
            <a:r>
              <a:rPr lang="en-US" altLang="en-US" sz="2800"/>
              <a:t>Penalties for failing to comply</a:t>
            </a:r>
          </a:p>
          <a:p>
            <a:pPr eaLnBrk="1" hangingPunct="1">
              <a:spcBef>
                <a:spcPct val="0"/>
              </a:spcBef>
            </a:pPr>
            <a:r>
              <a:rPr lang="en-US" altLang="en-US" sz="2800"/>
              <a:t>Lose credibility with judge</a:t>
            </a:r>
          </a:p>
        </p:txBody>
      </p:sp>
      <p:sp>
        <p:nvSpPr>
          <p:cNvPr id="5" name="TextBox 4"/>
          <p:cNvSpPr txBox="1"/>
          <p:nvPr/>
        </p:nvSpPr>
        <p:spPr>
          <a:xfrm rot="20863033">
            <a:off x="4319588" y="3662363"/>
            <a:ext cx="3429000" cy="2124075"/>
          </a:xfrm>
          <a:prstGeom prst="rect">
            <a:avLst/>
          </a:prstGeom>
          <a:solidFill>
            <a:schemeClr val="tx2">
              <a:lumMod val="75000"/>
            </a:schemeClr>
          </a:solidFill>
        </p:spPr>
        <p:txBody>
          <a:bodyPr>
            <a:spAutoFit/>
          </a:bodyPr>
          <a:lstStyle/>
          <a:p>
            <a:pPr algn="ctr" fontAlgn="auto">
              <a:spcBef>
                <a:spcPts val="0"/>
              </a:spcBef>
              <a:spcAft>
                <a:spcPts val="0"/>
              </a:spcAft>
              <a:defRPr/>
            </a:pPr>
            <a:r>
              <a:rPr lang="en-US" sz="4400" dirty="0">
                <a:solidFill>
                  <a:schemeClr val="bg1"/>
                </a:solidFill>
                <a:latin typeface="+mn-lt"/>
                <a:cs typeface="+mn-cs"/>
              </a:rPr>
              <a:t>But, there is an important exception. . .</a:t>
            </a:r>
          </a:p>
        </p:txBody>
      </p:sp>
      <p:sp>
        <p:nvSpPr>
          <p:cNvPr id="6" name="Rectangle 5"/>
          <p:cNvSpPr/>
          <p:nvPr/>
        </p:nvSpPr>
        <p:spPr>
          <a:xfrm rot="1188279">
            <a:off x="3857625" y="3446463"/>
            <a:ext cx="550863"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rot="18169037">
            <a:off x="7135813" y="2814638"/>
            <a:ext cx="552450"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International associate communications </a:t>
            </a:r>
            <a:r>
              <a:rPr lang="en-US" altLang="en-US" sz="4000" u="sng" dirty="0">
                <a:solidFill>
                  <a:srgbClr val="DDD9C3"/>
                </a:solidFill>
              </a:rPr>
              <a:t>can</a:t>
            </a:r>
            <a:r>
              <a:rPr lang="en-US" altLang="en-US" sz="4000" dirty="0">
                <a:solidFill>
                  <a:srgbClr val="DDD9C3"/>
                </a:solidFill>
              </a:rPr>
              <a:t> be privileged  in some US venues</a:t>
            </a:r>
          </a:p>
        </p:txBody>
      </p:sp>
      <p:sp>
        <p:nvSpPr>
          <p:cNvPr id="59395"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9396"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9397"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9398"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9399" name="TextBox 2"/>
          <p:cNvSpPr txBox="1">
            <a:spLocks noChangeArrowheads="1"/>
          </p:cNvSpPr>
          <p:nvPr/>
        </p:nvSpPr>
        <p:spPr bwMode="auto">
          <a:xfrm>
            <a:off x="917575" y="2057400"/>
            <a:ext cx="736123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t>Privilege:</a:t>
            </a:r>
          </a:p>
          <a:p>
            <a:pPr eaLnBrk="1" hangingPunct="1">
              <a:spcBef>
                <a:spcPct val="0"/>
              </a:spcBef>
              <a:buFontTx/>
              <a:buNone/>
            </a:pPr>
            <a:endParaRPr lang="en-US" altLang="en-US" sz="1800"/>
          </a:p>
          <a:p>
            <a:pPr eaLnBrk="1" hangingPunct="1">
              <a:spcBef>
                <a:spcPct val="0"/>
              </a:spcBef>
              <a:buFontTx/>
              <a:buNone/>
            </a:pPr>
            <a:r>
              <a:rPr lang="en-US" altLang="en-US" sz="2000"/>
              <a:t>Japan (&gt;1998)          Germany            United Kingdom       France</a:t>
            </a:r>
          </a:p>
          <a:p>
            <a:pPr eaLnBrk="1" hangingPunct="1">
              <a:spcBef>
                <a:spcPct val="0"/>
              </a:spcBef>
              <a:buFontTx/>
              <a:buNone/>
            </a:pPr>
            <a:endParaRPr lang="en-US" altLang="en-US" sz="1800"/>
          </a:p>
          <a:p>
            <a:pPr eaLnBrk="1" hangingPunct="1">
              <a:spcBef>
                <a:spcPct val="0"/>
              </a:spcBef>
              <a:buFontTx/>
              <a:buNone/>
            </a:pPr>
            <a:r>
              <a:rPr lang="en-US" altLang="en-US" sz="3600"/>
              <a:t>No Privilege:</a:t>
            </a:r>
          </a:p>
          <a:p>
            <a:pPr eaLnBrk="1" hangingPunct="1">
              <a:spcBef>
                <a:spcPct val="0"/>
              </a:spcBef>
              <a:buFontTx/>
              <a:buNone/>
            </a:pPr>
            <a:endParaRPr lang="en-US" altLang="en-US" sz="1800"/>
          </a:p>
          <a:p>
            <a:pPr eaLnBrk="1" hangingPunct="1">
              <a:spcBef>
                <a:spcPct val="0"/>
              </a:spcBef>
              <a:buFontTx/>
              <a:buNone/>
            </a:pPr>
            <a:r>
              <a:rPr lang="en-US" altLang="en-US" sz="2000"/>
              <a:t>France (if litigating in S. D. New York)</a:t>
            </a:r>
          </a:p>
        </p:txBody>
      </p:sp>
      <p:sp>
        <p:nvSpPr>
          <p:cNvPr id="6" name="TextBox 5"/>
          <p:cNvSpPr txBox="1"/>
          <p:nvPr/>
        </p:nvSpPr>
        <p:spPr>
          <a:xfrm>
            <a:off x="460375" y="5580063"/>
            <a:ext cx="7818438" cy="584200"/>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sz="3200" dirty="0">
                <a:solidFill>
                  <a:schemeClr val="bg1"/>
                </a:solidFill>
                <a:latin typeface="+mn-lt"/>
                <a:cs typeface="+mn-cs"/>
              </a:rPr>
              <a:t>No Supreme Court or Federal Circuit cases.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Who is the client in the corporate world?</a:t>
            </a:r>
          </a:p>
        </p:txBody>
      </p:sp>
      <p:sp>
        <p:nvSpPr>
          <p:cNvPr id="60419"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0420"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0421"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0422"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0423" name="TextBox 2"/>
          <p:cNvSpPr txBox="1">
            <a:spLocks noChangeArrowheads="1"/>
          </p:cNvSpPr>
          <p:nvPr/>
        </p:nvSpPr>
        <p:spPr bwMode="auto">
          <a:xfrm>
            <a:off x="465138" y="2057400"/>
            <a:ext cx="73612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Company is a legal construct</a:t>
            </a:r>
          </a:p>
          <a:p>
            <a:pPr eaLnBrk="1" hangingPunct="1">
              <a:spcBef>
                <a:spcPct val="0"/>
              </a:spcBef>
            </a:pPr>
            <a:endParaRPr lang="en-US" altLang="en-US" sz="2400"/>
          </a:p>
          <a:p>
            <a:pPr eaLnBrk="1" hangingPunct="1">
              <a:spcBef>
                <a:spcPct val="0"/>
              </a:spcBef>
            </a:pPr>
            <a:r>
              <a:rPr lang="en-US" altLang="en-US" sz="2400"/>
              <a:t>Company acts through its people</a:t>
            </a:r>
          </a:p>
          <a:p>
            <a:pPr eaLnBrk="1" hangingPunct="1">
              <a:spcBef>
                <a:spcPct val="0"/>
              </a:spcBef>
            </a:pPr>
            <a:endParaRPr lang="en-US" altLang="en-US" sz="2400"/>
          </a:p>
          <a:p>
            <a:pPr eaLnBrk="1" hangingPunct="1">
              <a:spcBef>
                <a:spcPct val="0"/>
              </a:spcBef>
            </a:pPr>
            <a:r>
              <a:rPr lang="en-US" altLang="en-US" sz="2400"/>
              <a:t>Company is the client</a:t>
            </a:r>
          </a:p>
          <a:p>
            <a:pPr eaLnBrk="1" hangingPunct="1">
              <a:spcBef>
                <a:spcPct val="0"/>
              </a:spcBef>
            </a:pPr>
            <a:endParaRPr lang="en-US" altLang="en-US" sz="2400"/>
          </a:p>
          <a:p>
            <a:pPr eaLnBrk="1" hangingPunct="1">
              <a:spcBef>
                <a:spcPct val="0"/>
              </a:spcBef>
            </a:pPr>
            <a:r>
              <a:rPr lang="en-US" altLang="en-US" sz="2400"/>
              <a:t>Company controls privilege</a:t>
            </a:r>
          </a:p>
        </p:txBody>
      </p:sp>
      <p:pic>
        <p:nvPicPr>
          <p:cNvPr id="60424" name="Picture 11" descr="http://www.ohiocitizen.org/campaigns/coke/coking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03400"/>
            <a:ext cx="2438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Corporate privilege is like a club membership.</a:t>
            </a:r>
          </a:p>
        </p:txBody>
      </p:sp>
      <p:sp>
        <p:nvSpPr>
          <p:cNvPr id="61443"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1444"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1445"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1446"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1447" name="TextBox 2"/>
          <p:cNvSpPr txBox="1">
            <a:spLocks noChangeArrowheads="1"/>
          </p:cNvSpPr>
          <p:nvPr/>
        </p:nvSpPr>
        <p:spPr bwMode="auto">
          <a:xfrm>
            <a:off x="4575175" y="1589088"/>
            <a:ext cx="44878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dirty="0"/>
              <a:t>Only some employees are eligible</a:t>
            </a:r>
          </a:p>
          <a:p>
            <a:pPr eaLnBrk="1" hangingPunct="1">
              <a:spcBef>
                <a:spcPct val="0"/>
              </a:spcBef>
            </a:pPr>
            <a:endParaRPr lang="en-US" altLang="en-US" sz="2400" dirty="0"/>
          </a:p>
          <a:p>
            <a:pPr eaLnBrk="1" hangingPunct="1">
              <a:spcBef>
                <a:spcPct val="0"/>
              </a:spcBef>
            </a:pPr>
            <a:r>
              <a:rPr lang="en-US" altLang="en-US" sz="2400" dirty="0"/>
              <a:t>Project specific</a:t>
            </a:r>
          </a:p>
          <a:p>
            <a:pPr eaLnBrk="1" hangingPunct="1">
              <a:spcBef>
                <a:spcPct val="0"/>
              </a:spcBef>
            </a:pPr>
            <a:endParaRPr lang="en-US" altLang="en-US" sz="2400" dirty="0"/>
          </a:p>
          <a:p>
            <a:pPr eaLnBrk="1" hangingPunct="1">
              <a:spcBef>
                <a:spcPct val="0"/>
              </a:spcBef>
            </a:pPr>
            <a:r>
              <a:rPr lang="en-US" altLang="en-US" sz="2400" dirty="0"/>
              <a:t>Might be eligible for Project A, but not Project B</a:t>
            </a:r>
          </a:p>
        </p:txBody>
      </p:sp>
      <p:pic>
        <p:nvPicPr>
          <p:cNvPr id="61448" name="Picture 2" descr="http://images.mysecuritysign.com/img/lg/K/private-club-members-only-sign-k-02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24000"/>
            <a:ext cx="387826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550257" y="4495800"/>
            <a:ext cx="4343400" cy="923330"/>
          </a:xfrm>
          <a:prstGeom prst="rect">
            <a:avLst/>
          </a:prstGeom>
        </p:spPr>
        <p:txBody>
          <a:bodyPr wrap="square">
            <a:spAutoFit/>
          </a:bodyPr>
          <a:lstStyle/>
          <a:p>
            <a:r>
              <a:rPr lang="en-US" i="1" dirty="0"/>
              <a:t>See Diversified Industries, Inc. v. Meredith, 572 F.2d 596 (8th Cir. 1977) (guidance on who is in the “circle of privilege”).</a:t>
            </a:r>
            <a:endParaRPr lang="en-US" dirty="0"/>
          </a:p>
        </p:txBody>
      </p:sp>
      <p:sp>
        <p:nvSpPr>
          <p:cNvPr id="3" name="Rectangle 2"/>
          <p:cNvSpPr/>
          <p:nvPr/>
        </p:nvSpPr>
        <p:spPr>
          <a:xfrm>
            <a:off x="1752600" y="5486400"/>
            <a:ext cx="7162800" cy="1200329"/>
          </a:xfrm>
          <a:prstGeom prst="rect">
            <a:avLst/>
          </a:prstGeom>
        </p:spPr>
        <p:txBody>
          <a:bodyPr wrap="square">
            <a:spAutoFit/>
          </a:bodyPr>
          <a:lstStyle/>
          <a:p>
            <a:r>
              <a:rPr lang="en-US" i="1" dirty="0"/>
              <a:t>In re </a:t>
            </a:r>
            <a:r>
              <a:rPr lang="en-US" i="1" dirty="0" err="1"/>
              <a:t>Bieter</a:t>
            </a:r>
            <a:r>
              <a:rPr lang="en-US" i="1" dirty="0"/>
              <a:t> Company, 16 F.3d 929 (8th Cir. 1994)(</a:t>
            </a:r>
            <a:r>
              <a:rPr lang="en-US" dirty="0"/>
              <a:t>non-employee outside consultants </a:t>
            </a:r>
            <a:r>
              <a:rPr lang="en-US" dirty="0" err="1"/>
              <a:t>canbe</a:t>
            </a:r>
            <a:r>
              <a:rPr lang="en-US" dirty="0"/>
              <a:t> within the circle of privilege if regularly involved in assisting the company in important decision-making, including acting on the advice of counsel).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How do you know if you are eligible for privilege on a project?</a:t>
            </a:r>
          </a:p>
        </p:txBody>
      </p:sp>
      <p:sp>
        <p:nvSpPr>
          <p:cNvPr id="62467"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2468"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2469"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2470"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2471" name="TextBox 2"/>
          <p:cNvSpPr txBox="1">
            <a:spLocks noChangeArrowheads="1"/>
          </p:cNvSpPr>
          <p:nvPr/>
        </p:nvSpPr>
        <p:spPr bwMode="auto">
          <a:xfrm>
            <a:off x="4354513" y="1752600"/>
            <a:ext cx="44878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Depends on where you are!</a:t>
            </a:r>
          </a:p>
          <a:p>
            <a:pPr eaLnBrk="1" hangingPunct="1">
              <a:spcBef>
                <a:spcPct val="0"/>
              </a:spcBef>
            </a:pPr>
            <a:endParaRPr lang="en-US" altLang="en-US" sz="2400"/>
          </a:p>
          <a:p>
            <a:pPr eaLnBrk="1" hangingPunct="1">
              <a:spcBef>
                <a:spcPct val="0"/>
              </a:spcBef>
            </a:pPr>
            <a:r>
              <a:rPr lang="en-US" altLang="en-US" sz="2400"/>
              <a:t>Old law:  Control group test</a:t>
            </a:r>
          </a:p>
          <a:p>
            <a:pPr eaLnBrk="1" hangingPunct="1">
              <a:spcBef>
                <a:spcPct val="0"/>
              </a:spcBef>
            </a:pPr>
            <a:endParaRPr lang="en-US" altLang="en-US" sz="2400"/>
          </a:p>
          <a:p>
            <a:pPr eaLnBrk="1" hangingPunct="1">
              <a:spcBef>
                <a:spcPct val="0"/>
              </a:spcBef>
            </a:pPr>
            <a:r>
              <a:rPr lang="en-US" altLang="en-US" sz="2400"/>
              <a:t>Subject Matter Test</a:t>
            </a:r>
          </a:p>
          <a:p>
            <a:pPr eaLnBrk="1" hangingPunct="1">
              <a:spcBef>
                <a:spcPct val="0"/>
              </a:spcBef>
            </a:pPr>
            <a:endParaRPr lang="en-US" altLang="en-US" sz="2400"/>
          </a:p>
          <a:p>
            <a:pPr lvl="1" eaLnBrk="1" hangingPunct="1">
              <a:spcBef>
                <a:spcPct val="0"/>
              </a:spcBef>
              <a:buFont typeface="Arial" charset="0"/>
              <a:buChar char="•"/>
            </a:pPr>
            <a:r>
              <a:rPr lang="en-US" altLang="en-US" sz="1800"/>
              <a:t>Employee at time of communication</a:t>
            </a:r>
          </a:p>
          <a:p>
            <a:pPr lvl="1" eaLnBrk="1" hangingPunct="1">
              <a:spcBef>
                <a:spcPct val="0"/>
              </a:spcBef>
              <a:buFont typeface="Arial" charset="0"/>
              <a:buChar char="•"/>
            </a:pPr>
            <a:endParaRPr lang="en-US" altLang="en-US" sz="1800"/>
          </a:p>
          <a:p>
            <a:pPr lvl="1" eaLnBrk="1" hangingPunct="1">
              <a:spcBef>
                <a:spcPct val="0"/>
              </a:spcBef>
              <a:buFont typeface="Arial" charset="0"/>
              <a:buChar char="•"/>
            </a:pPr>
            <a:r>
              <a:rPr lang="en-US" altLang="en-US" sz="1800"/>
              <a:t>Superior authorized communication</a:t>
            </a:r>
          </a:p>
          <a:p>
            <a:pPr lvl="1" eaLnBrk="1" hangingPunct="1">
              <a:spcBef>
                <a:spcPct val="0"/>
              </a:spcBef>
              <a:buFont typeface="Arial" charset="0"/>
              <a:buChar char="•"/>
            </a:pPr>
            <a:endParaRPr lang="en-US" altLang="en-US" sz="1800"/>
          </a:p>
          <a:p>
            <a:pPr lvl="1" eaLnBrk="1" hangingPunct="1">
              <a:spcBef>
                <a:spcPct val="0"/>
              </a:spcBef>
              <a:buFont typeface="Arial" charset="0"/>
              <a:buChar char="•"/>
            </a:pPr>
            <a:r>
              <a:rPr lang="en-US" altLang="en-US" sz="1800"/>
              <a:t>Within scope of employment duties</a:t>
            </a:r>
          </a:p>
          <a:p>
            <a:pPr lvl="1" eaLnBrk="1" hangingPunct="1">
              <a:spcBef>
                <a:spcPct val="0"/>
              </a:spcBef>
              <a:buFont typeface="Arial" charset="0"/>
              <a:buChar char="•"/>
            </a:pPr>
            <a:endParaRPr lang="en-US" altLang="en-US" sz="1800"/>
          </a:p>
          <a:p>
            <a:pPr eaLnBrk="1" hangingPunct="1">
              <a:spcBef>
                <a:spcPct val="0"/>
              </a:spcBef>
            </a:pPr>
            <a:r>
              <a:rPr lang="en-US" altLang="en-US" sz="2400" u="sng"/>
              <a:t>Upjohn</a:t>
            </a:r>
            <a:r>
              <a:rPr lang="en-US" altLang="en-US" sz="2400"/>
              <a:t> warning (internal investigation)???			</a:t>
            </a:r>
          </a:p>
        </p:txBody>
      </p:sp>
      <p:pic>
        <p:nvPicPr>
          <p:cNvPr id="62472" name="Picture 2" descr="http://images.mysecuritysign.com/img/lg/K/private-club-members-only-sign-k-02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032000"/>
            <a:ext cx="3878262"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Some venues, Upjohn warning required for internal investigations</a:t>
            </a:r>
          </a:p>
        </p:txBody>
      </p:sp>
      <p:sp>
        <p:nvSpPr>
          <p:cNvPr id="63491"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3492"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3493"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3494"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3495" name="TextBox 2"/>
          <p:cNvSpPr txBox="1">
            <a:spLocks noChangeArrowheads="1"/>
          </p:cNvSpPr>
          <p:nvPr/>
        </p:nvSpPr>
        <p:spPr bwMode="auto">
          <a:xfrm>
            <a:off x="381000" y="2378075"/>
            <a:ext cx="3873500" cy="3786188"/>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Counsel for company, not you</a:t>
            </a:r>
          </a:p>
          <a:p>
            <a:pPr eaLnBrk="1" hangingPunct="1">
              <a:spcBef>
                <a:spcPct val="0"/>
              </a:spcBef>
            </a:pPr>
            <a:endParaRPr lang="en-US" altLang="en-US" sz="2400"/>
          </a:p>
          <a:p>
            <a:pPr eaLnBrk="1" hangingPunct="1">
              <a:spcBef>
                <a:spcPct val="0"/>
              </a:spcBef>
            </a:pPr>
            <a:r>
              <a:rPr lang="en-US" altLang="en-US" sz="2400"/>
              <a:t>Communication is privileged, but Company owns the privilege, not you</a:t>
            </a:r>
          </a:p>
          <a:p>
            <a:pPr eaLnBrk="1" hangingPunct="1">
              <a:spcBef>
                <a:spcPct val="0"/>
              </a:spcBef>
            </a:pPr>
            <a:endParaRPr lang="en-US" altLang="en-US" sz="2400"/>
          </a:p>
          <a:p>
            <a:pPr eaLnBrk="1" hangingPunct="1">
              <a:spcBef>
                <a:spcPct val="0"/>
              </a:spcBef>
            </a:pPr>
            <a:r>
              <a:rPr lang="en-US" altLang="en-US" sz="2400"/>
              <a:t>Company can choose to waive</a:t>
            </a:r>
          </a:p>
        </p:txBody>
      </p:sp>
      <p:sp>
        <p:nvSpPr>
          <p:cNvPr id="63496" name="TextBox 5"/>
          <p:cNvSpPr txBox="1">
            <a:spLocks noChangeArrowheads="1"/>
          </p:cNvSpPr>
          <p:nvPr/>
        </p:nvSpPr>
        <p:spPr bwMode="auto">
          <a:xfrm>
            <a:off x="381000" y="1752600"/>
            <a:ext cx="2514600" cy="461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Main elements:</a:t>
            </a:r>
          </a:p>
        </p:txBody>
      </p:sp>
      <p:sp>
        <p:nvSpPr>
          <p:cNvPr id="63497" name="TextBox 6"/>
          <p:cNvSpPr txBox="1">
            <a:spLocks noChangeArrowheads="1"/>
          </p:cNvSpPr>
          <p:nvPr/>
        </p:nvSpPr>
        <p:spPr bwMode="auto">
          <a:xfrm>
            <a:off x="4953000" y="2378075"/>
            <a:ext cx="365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t>Potential conflicts of interest (See </a:t>
            </a:r>
            <a:r>
              <a:rPr lang="en-US" altLang="en-US" u="sng"/>
              <a:t>U.S. v. Ruehle</a:t>
            </a:r>
            <a:r>
              <a:rPr lang="en-US" altLang="en-US"/>
              <a:t>, 9</a:t>
            </a:r>
            <a:r>
              <a:rPr lang="en-US" altLang="en-US" baseline="30000"/>
              <a:t>th</a:t>
            </a:r>
            <a:r>
              <a:rPr lang="en-US" altLang="en-US"/>
              <a:t> Cir. 2009)</a:t>
            </a:r>
          </a:p>
          <a:p>
            <a:pPr eaLnBrk="1" hangingPunct="1">
              <a:spcBef>
                <a:spcPct val="0"/>
              </a:spcBef>
              <a:buFontTx/>
              <a:buNone/>
            </a:pPr>
            <a:endParaRPr lang="en-US" altLang="en-US"/>
          </a:p>
          <a:p>
            <a:pPr eaLnBrk="1" hangingPunct="1">
              <a:spcBef>
                <a:spcPct val="0"/>
              </a:spcBef>
              <a:buFontTx/>
              <a:buNone/>
            </a:pPr>
            <a:r>
              <a:rPr lang="en-US" altLang="en-US"/>
              <a:t>Document!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Some venues, </a:t>
            </a:r>
            <a:r>
              <a:rPr lang="en-US" altLang="en-US" sz="4000" u="sng" dirty="0">
                <a:solidFill>
                  <a:srgbClr val="DDD9C3"/>
                </a:solidFill>
              </a:rPr>
              <a:t>Upjohn</a:t>
            </a:r>
            <a:r>
              <a:rPr lang="en-US" altLang="en-US" sz="4000" dirty="0">
                <a:solidFill>
                  <a:srgbClr val="DDD9C3"/>
                </a:solidFill>
              </a:rPr>
              <a:t> warning required for internal investigations</a:t>
            </a:r>
          </a:p>
        </p:txBody>
      </p:sp>
      <p:sp>
        <p:nvSpPr>
          <p:cNvPr id="64515" name="AutoShape 4" descr="Image result for patent age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516" name="AutoShape 6" descr="Image result for patent agen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517" name="AutoShape 10" descr="Image result for patent agent"/>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518" name="AutoShape 12" descr="Image result for patent agent"/>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519" name="TextBox 2"/>
          <p:cNvSpPr txBox="1">
            <a:spLocks noChangeArrowheads="1"/>
          </p:cNvSpPr>
          <p:nvPr/>
        </p:nvSpPr>
        <p:spPr bwMode="auto">
          <a:xfrm>
            <a:off x="381000" y="2932113"/>
            <a:ext cx="8305800" cy="323215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I am a lawyer for Corporation A. I represent only Corporation A, and I do not represent you personally.</a:t>
            </a:r>
          </a:p>
          <a:p>
            <a:pPr eaLnBrk="1" hangingPunct="1">
              <a:spcBef>
                <a:spcPct val="0"/>
              </a:spcBef>
              <a:buFontTx/>
              <a:buNone/>
            </a:pPr>
            <a:endParaRPr lang="en-US" altLang="en-US" sz="1200"/>
          </a:p>
          <a:p>
            <a:pPr eaLnBrk="1" hangingPunct="1">
              <a:spcBef>
                <a:spcPct val="0"/>
              </a:spcBef>
              <a:buFontTx/>
              <a:buNone/>
            </a:pPr>
            <a:r>
              <a:rPr lang="en-US" altLang="en-US" sz="1200"/>
              <a:t>I am conducting this interview to gather facts in order to provide legal advice for Corporation A. This interview is part of an investigation to determine the facts and circumstances of X in order to advise Corporation A how best to proceed.</a:t>
            </a:r>
          </a:p>
          <a:p>
            <a:pPr eaLnBrk="1" hangingPunct="1">
              <a:spcBef>
                <a:spcPct val="0"/>
              </a:spcBef>
              <a:buFontTx/>
              <a:buNone/>
            </a:pPr>
            <a:endParaRPr lang="en-US" altLang="en-US" sz="1200"/>
          </a:p>
          <a:p>
            <a:pPr eaLnBrk="1" hangingPunct="1">
              <a:spcBef>
                <a:spcPct val="0"/>
              </a:spcBef>
              <a:buFontTx/>
              <a:buNone/>
            </a:pPr>
            <a:r>
              <a:rPr lang="en-US" altLang="en-US" sz="1200"/>
              <a:t>Your communications with me are protected by the attorney-client privilege. But the attorney-client privilege belongs solely to Corporation A, not you. That means Corporation A alone may elect to waive the attorney-client privilege and reveal our discussion to third parties. Corporation A alone may decide to waive the privilege and disclose this discussion to such third parties as federal or state agencies, at its sole discretion, and without notifying you.</a:t>
            </a:r>
          </a:p>
          <a:p>
            <a:pPr eaLnBrk="1" hangingPunct="1">
              <a:spcBef>
                <a:spcPct val="0"/>
              </a:spcBef>
              <a:buFontTx/>
              <a:buNone/>
            </a:pPr>
            <a:endParaRPr lang="en-US" altLang="en-US" sz="1200"/>
          </a:p>
          <a:p>
            <a:pPr eaLnBrk="1" hangingPunct="1">
              <a:spcBef>
                <a:spcPct val="0"/>
              </a:spcBef>
              <a:buFontTx/>
              <a:buNone/>
            </a:pPr>
            <a:r>
              <a:rPr lang="en-US" altLang="en-US" sz="1200"/>
              <a:t>In order for this discussion to be subject to the privilege, it must be kept in confidence. In other words, with the exception of your own attorney, you may not disclose the substance of this interview to any third party, including other employees or anyone outside of the company. You may discuss the facts of what happened but you may not discuss this discussion.</a:t>
            </a:r>
          </a:p>
          <a:p>
            <a:pPr eaLnBrk="1" hangingPunct="1">
              <a:spcBef>
                <a:spcPct val="0"/>
              </a:spcBef>
              <a:buFontTx/>
              <a:buNone/>
            </a:pPr>
            <a:endParaRPr lang="en-US" altLang="en-US" sz="1200"/>
          </a:p>
          <a:p>
            <a:pPr eaLnBrk="1" hangingPunct="1">
              <a:spcBef>
                <a:spcPct val="0"/>
              </a:spcBef>
              <a:buFontTx/>
              <a:buNone/>
            </a:pPr>
            <a:r>
              <a:rPr lang="en-US" altLang="en-US" sz="1200"/>
              <a:t>Do you have any questions?</a:t>
            </a:r>
          </a:p>
          <a:p>
            <a:pPr eaLnBrk="1" hangingPunct="1">
              <a:spcBef>
                <a:spcPct val="0"/>
              </a:spcBef>
              <a:buFontTx/>
              <a:buNone/>
            </a:pPr>
            <a:endParaRPr lang="en-US" altLang="en-US" sz="1200"/>
          </a:p>
          <a:p>
            <a:pPr eaLnBrk="1" hangingPunct="1">
              <a:spcBef>
                <a:spcPct val="0"/>
              </a:spcBef>
              <a:buFontTx/>
              <a:buNone/>
            </a:pPr>
            <a:r>
              <a:rPr lang="en-US" altLang="en-US" sz="1200"/>
              <a:t>Are you willing to proceed?</a:t>
            </a:r>
          </a:p>
        </p:txBody>
      </p:sp>
      <p:sp>
        <p:nvSpPr>
          <p:cNvPr id="64520" name="TextBox 5"/>
          <p:cNvSpPr txBox="1">
            <a:spLocks noChangeArrowheads="1"/>
          </p:cNvSpPr>
          <p:nvPr/>
        </p:nvSpPr>
        <p:spPr bwMode="auto">
          <a:xfrm>
            <a:off x="381000" y="1752600"/>
            <a:ext cx="5943600" cy="830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chemeClr val="bg1"/>
                </a:solidFill>
              </a:rPr>
              <a:t>ABA </a:t>
            </a:r>
            <a:r>
              <a:rPr lang="en-US" altLang="en-US" sz="2400" u="sng">
                <a:solidFill>
                  <a:schemeClr val="bg1"/>
                </a:solidFill>
              </a:rPr>
              <a:t>Upjohn</a:t>
            </a:r>
            <a:r>
              <a:rPr lang="en-US" altLang="en-US" sz="2400">
                <a:solidFill>
                  <a:schemeClr val="bg1"/>
                </a:solidFill>
              </a:rPr>
              <a:t> recommendation for white collar crime: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Confidentiality:  Reasonable expectation of secrecy</a:t>
            </a:r>
          </a:p>
        </p:txBody>
      </p:sp>
      <p:sp>
        <p:nvSpPr>
          <p:cNvPr id="4" name="TextBox 3"/>
          <p:cNvSpPr txBox="1"/>
          <p:nvPr/>
        </p:nvSpPr>
        <p:spPr>
          <a:xfrm>
            <a:off x="304800" y="1652588"/>
            <a:ext cx="3962400" cy="5264150"/>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400" dirty="0">
                <a:latin typeface="+mn-lt"/>
                <a:cs typeface="+mn-cs"/>
              </a:rPr>
              <a:t>Non-confidential communications are not privileged.</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3d party present</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Public place</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Overbroad distribution or re-distribution</a:t>
            </a:r>
          </a:p>
          <a:p>
            <a:pPr marL="342900" indent="-342900" fontAlgn="auto">
              <a:spcBef>
                <a:spcPts val="0"/>
              </a:spcBef>
              <a:spcAft>
                <a:spcPts val="0"/>
              </a:spcAft>
              <a:buFont typeface="Arial" panose="020B0604020202020204" pitchFamily="34" charset="0"/>
              <a:buChar char="•"/>
              <a:defRPr/>
            </a:pPr>
            <a:endParaRPr lang="en-US"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400" dirty="0">
                <a:latin typeface="+mn-lt"/>
                <a:cs typeface="+mn-cs"/>
              </a:rPr>
              <a:t>??Hidden listening devices/theft/etc.?? </a:t>
            </a:r>
          </a:p>
          <a:p>
            <a:pPr fontAlgn="auto">
              <a:spcBef>
                <a:spcPts val="0"/>
              </a:spcBef>
              <a:spcAft>
                <a:spcPts val="0"/>
              </a:spcAft>
              <a:defRPr/>
            </a:pPr>
            <a:endParaRPr lang="en-US" sz="2400" dirty="0">
              <a:latin typeface="+mn-lt"/>
              <a:cs typeface="+mn-cs"/>
            </a:endParaRPr>
          </a:p>
        </p:txBody>
      </p:sp>
      <p:sp>
        <p:nvSpPr>
          <p:cNvPr id="65540" name="Rectangle 2"/>
          <p:cNvSpPr>
            <a:spLocks noChangeArrowheads="1"/>
          </p:cNvSpPr>
          <p:nvPr/>
        </p:nvSpPr>
        <p:spPr bwMode="auto">
          <a:xfrm>
            <a:off x="5181600" y="6553200"/>
            <a:ext cx="387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Damedeeso</a:t>
            </a:r>
            <a:r>
              <a:rPr lang="en-US" altLang="en-US" sz="800"/>
              <a:t> | </a:t>
            </a:r>
            <a:r>
              <a:rPr lang="en-US" altLang="en-US" sz="800">
                <a:hlinkClick r:id="rId3"/>
              </a:rPr>
              <a:t>Dreamstime.com</a:t>
            </a:r>
            <a:r>
              <a:rPr lang="en-US" altLang="en-US" sz="800"/>
              <a:t> - </a:t>
            </a:r>
            <a:r>
              <a:rPr lang="en-US" altLang="en-US" sz="800">
                <a:hlinkClick r:id="rId4"/>
              </a:rPr>
              <a:t>See No Evil, Hear No Evil, Speak No Evil Photo</a:t>
            </a:r>
            <a:endParaRPr lang="en-US" altLang="en-US" sz="800"/>
          </a:p>
        </p:txBody>
      </p:sp>
      <p:pic>
        <p:nvPicPr>
          <p:cNvPr id="6554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590800"/>
            <a:ext cx="51292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only protects if seeking or obtaining legal advice</a:t>
            </a:r>
          </a:p>
        </p:txBody>
      </p:sp>
      <p:sp>
        <p:nvSpPr>
          <p:cNvPr id="4" name="TextBox 3"/>
          <p:cNvSpPr txBox="1"/>
          <p:nvPr/>
        </p:nvSpPr>
        <p:spPr>
          <a:xfrm>
            <a:off x="690563" y="1524000"/>
            <a:ext cx="7772400" cy="3170238"/>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800" dirty="0">
                <a:latin typeface="+mn-lt"/>
                <a:cs typeface="+mn-cs"/>
              </a:rPr>
              <a:t>Business advice not eligible at all.</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Mixing law and business in the same communications jeopardizes privilege</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err="1">
                <a:latin typeface="+mn-lt"/>
                <a:cs typeface="+mn-cs"/>
              </a:rPr>
              <a:t>Inhouse</a:t>
            </a:r>
            <a:r>
              <a:rPr lang="en-US" sz="2800" dirty="0">
                <a:latin typeface="+mn-lt"/>
                <a:cs typeface="+mn-cs"/>
              </a:rPr>
              <a:t> counsel wears business and legal hats</a:t>
            </a:r>
          </a:p>
          <a:p>
            <a:pPr fontAlgn="auto">
              <a:spcBef>
                <a:spcPts val="0"/>
              </a:spcBef>
              <a:spcAft>
                <a:spcPts val="0"/>
              </a:spcAft>
              <a:defRPr/>
            </a:pPr>
            <a:endParaRPr lang="en-US" sz="3200" dirty="0">
              <a:latin typeface="+mn-lt"/>
              <a:cs typeface="+mn-cs"/>
            </a:endParaRPr>
          </a:p>
        </p:txBody>
      </p:sp>
      <p:sp>
        <p:nvSpPr>
          <p:cNvPr id="66564" name="Rectangle 2"/>
          <p:cNvSpPr>
            <a:spLocks noChangeArrowheads="1"/>
          </p:cNvSpPr>
          <p:nvPr/>
        </p:nvSpPr>
        <p:spPr bwMode="auto">
          <a:xfrm>
            <a:off x="1143000" y="665003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Mcgrewc</a:t>
            </a:r>
            <a:r>
              <a:rPr lang="en-US" altLang="en-US" sz="800"/>
              <a:t> | </a:t>
            </a:r>
            <a:r>
              <a:rPr lang="en-US" altLang="en-US" sz="800">
                <a:hlinkClick r:id="rId3"/>
              </a:rPr>
              <a:t>Dreamstime.com</a:t>
            </a:r>
            <a:r>
              <a:rPr lang="en-US" altLang="en-US" sz="800"/>
              <a:t> - </a:t>
            </a:r>
            <a:r>
              <a:rPr lang="en-US" altLang="en-US" sz="800">
                <a:hlinkClick r:id="rId4"/>
              </a:rPr>
              <a:t>Two Outback Style Hats One Green One Brown Isolated On White Photo</a:t>
            </a:r>
            <a:endParaRPr lang="en-US" altLang="en-US" sz="800"/>
          </a:p>
        </p:txBody>
      </p:sp>
      <p:pic>
        <p:nvPicPr>
          <p:cNvPr id="6656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241800"/>
            <a:ext cx="36290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Some facts not eligible for privilege.</a:t>
            </a:r>
          </a:p>
        </p:txBody>
      </p:sp>
      <p:sp>
        <p:nvSpPr>
          <p:cNvPr id="67587" name="TextBox 2"/>
          <p:cNvSpPr txBox="1">
            <a:spLocks noChangeArrowheads="1"/>
          </p:cNvSpPr>
          <p:nvPr/>
        </p:nvSpPr>
        <p:spPr bwMode="auto">
          <a:xfrm>
            <a:off x="1143000" y="1524000"/>
            <a:ext cx="6096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Existence of the attorney client relationship.</a:t>
            </a:r>
          </a:p>
          <a:p>
            <a:pPr eaLnBrk="1" hangingPunct="1">
              <a:spcBef>
                <a:spcPct val="0"/>
              </a:spcBef>
            </a:pPr>
            <a:endParaRPr lang="en-US" altLang="en-US" sz="2400"/>
          </a:p>
          <a:p>
            <a:pPr eaLnBrk="1" hangingPunct="1">
              <a:spcBef>
                <a:spcPct val="0"/>
              </a:spcBef>
            </a:pPr>
            <a:r>
              <a:rPr lang="en-US" altLang="en-US" sz="2400"/>
              <a:t>Length of the relationship.</a:t>
            </a:r>
          </a:p>
          <a:p>
            <a:pPr eaLnBrk="1" hangingPunct="1">
              <a:spcBef>
                <a:spcPct val="0"/>
              </a:spcBef>
            </a:pPr>
            <a:endParaRPr lang="en-US" altLang="en-US" sz="2400"/>
          </a:p>
          <a:p>
            <a:pPr eaLnBrk="1" hangingPunct="1">
              <a:spcBef>
                <a:spcPct val="0"/>
              </a:spcBef>
            </a:pPr>
            <a:r>
              <a:rPr lang="en-US" altLang="en-US" sz="2400"/>
              <a:t>General nature of the legal services.</a:t>
            </a:r>
          </a:p>
          <a:p>
            <a:pPr eaLnBrk="1" hangingPunct="1">
              <a:spcBef>
                <a:spcPct val="0"/>
              </a:spcBef>
            </a:pPr>
            <a:endParaRPr lang="en-US" altLang="en-US" sz="2400"/>
          </a:p>
          <a:p>
            <a:pPr eaLnBrk="1" hangingPunct="1">
              <a:spcBef>
                <a:spcPct val="0"/>
              </a:spcBef>
            </a:pPr>
            <a:r>
              <a:rPr lang="en-US" altLang="en-US" sz="2400"/>
              <a:t>Communication “specifications”</a:t>
            </a:r>
          </a:p>
          <a:p>
            <a:pPr lvl="1" eaLnBrk="1" hangingPunct="1">
              <a:spcBef>
                <a:spcPct val="0"/>
              </a:spcBef>
              <a:buFont typeface="Arial" charset="0"/>
              <a:buChar char="•"/>
            </a:pPr>
            <a:r>
              <a:rPr lang="en-US" altLang="en-US" sz="2400"/>
              <a:t>Dates</a:t>
            </a:r>
          </a:p>
          <a:p>
            <a:pPr lvl="1" eaLnBrk="1" hangingPunct="1">
              <a:spcBef>
                <a:spcPct val="0"/>
              </a:spcBef>
              <a:buFont typeface="Arial" charset="0"/>
              <a:buChar char="•"/>
            </a:pPr>
            <a:r>
              <a:rPr lang="en-US" altLang="en-US" sz="2400"/>
              <a:t>Persons </a:t>
            </a:r>
          </a:p>
          <a:p>
            <a:pPr lvl="1" eaLnBrk="1" hangingPunct="1">
              <a:spcBef>
                <a:spcPct val="0"/>
              </a:spcBef>
              <a:buFont typeface="Arial" charset="0"/>
              <a:buChar char="•"/>
            </a:pPr>
            <a:r>
              <a:rPr lang="en-US" altLang="en-US" sz="2400"/>
              <a:t>Length</a:t>
            </a:r>
          </a:p>
          <a:p>
            <a:pPr lvl="1" eaLnBrk="1" hangingPunct="1">
              <a:spcBef>
                <a:spcPct val="0"/>
              </a:spcBef>
              <a:buFont typeface="Arial" charset="0"/>
              <a:buChar char="•"/>
            </a:pPr>
            <a:r>
              <a:rPr lang="en-US" altLang="en-US" sz="2400"/>
              <a:t>Calendar entries</a:t>
            </a:r>
          </a:p>
          <a:p>
            <a:pPr lvl="1" eaLnBrk="1" hangingPunct="1">
              <a:spcBef>
                <a:spcPct val="0"/>
              </a:spcBef>
              <a:buFont typeface="Arial" charset="0"/>
              <a:buChar char="•"/>
            </a:pPr>
            <a:r>
              <a:rPr lang="en-US" altLang="en-US" sz="2400"/>
              <a:t>Fee arrangement</a:t>
            </a:r>
          </a:p>
          <a:p>
            <a:pPr lvl="1" eaLnBrk="1" hangingPunct="1">
              <a:spcBef>
                <a:spcPct val="0"/>
              </a:spcBef>
              <a:buFont typeface="Arial" charset="0"/>
              <a:buChar char="•"/>
            </a:pPr>
            <a:r>
              <a:rPr lang="en-US" altLang="en-US" sz="2400"/>
              <a:t>place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Waiver:  Privilege has a strong foundation, but a leaky roof</a:t>
            </a:r>
          </a:p>
        </p:txBody>
      </p:sp>
      <p:sp>
        <p:nvSpPr>
          <p:cNvPr id="4" name="TextBox 3"/>
          <p:cNvSpPr txBox="1"/>
          <p:nvPr/>
        </p:nvSpPr>
        <p:spPr>
          <a:xfrm>
            <a:off x="4114800" y="1684338"/>
            <a:ext cx="4795838" cy="5324475"/>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800" dirty="0">
                <a:latin typeface="+mn-lt"/>
                <a:cs typeface="+mn-cs"/>
              </a:rPr>
              <a:t>Strong policy.  Strong history.  Essential to justice</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Judges construe narrowly</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Federal government is a privilege bully</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Easy to waive.</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Realistic to avoid waiver </a:t>
            </a:r>
          </a:p>
          <a:p>
            <a:pPr fontAlgn="auto">
              <a:spcBef>
                <a:spcPts val="0"/>
              </a:spcBef>
              <a:spcAft>
                <a:spcPts val="0"/>
              </a:spcAft>
              <a:defRPr/>
            </a:pPr>
            <a:endParaRPr lang="en-US" sz="3200" dirty="0">
              <a:latin typeface="+mn-lt"/>
              <a:cs typeface="+mn-cs"/>
            </a:endParaRPr>
          </a:p>
        </p:txBody>
      </p:sp>
      <p:sp>
        <p:nvSpPr>
          <p:cNvPr id="68612" name="Rectangle 2"/>
          <p:cNvSpPr>
            <a:spLocks noChangeArrowheads="1"/>
          </p:cNvSpPr>
          <p:nvPr/>
        </p:nvSpPr>
        <p:spPr bwMode="auto">
          <a:xfrm>
            <a:off x="-7938" y="6642100"/>
            <a:ext cx="282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Mino21</a:t>
            </a:r>
            <a:r>
              <a:rPr lang="en-US" altLang="en-US" sz="800"/>
              <a:t> | </a:t>
            </a:r>
            <a:r>
              <a:rPr lang="en-US" altLang="en-US" sz="800">
                <a:hlinkClick r:id="rId3"/>
              </a:rPr>
              <a:t>Dreamstime.com</a:t>
            </a:r>
            <a:r>
              <a:rPr lang="en-US" altLang="en-US" sz="800"/>
              <a:t> - </a:t>
            </a:r>
            <a:r>
              <a:rPr lang="en-US" altLang="en-US" sz="800">
                <a:hlinkClick r:id="rId4"/>
              </a:rPr>
              <a:t>Very Old Brick House Photo</a:t>
            </a:r>
            <a:endParaRPr lang="en-US" altLang="en-US" sz="800"/>
          </a:p>
        </p:txBody>
      </p:sp>
      <p:pic>
        <p:nvPicPr>
          <p:cNvPr id="686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563" y="1905000"/>
            <a:ext cx="3932237"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Both must tell other side everything they know.</a:t>
            </a:r>
          </a:p>
        </p:txBody>
      </p:sp>
      <p:sp>
        <p:nvSpPr>
          <p:cNvPr id="8195" name="TextBox 2"/>
          <p:cNvSpPr txBox="1">
            <a:spLocks noChangeArrowheads="1"/>
          </p:cNvSpPr>
          <p:nvPr/>
        </p:nvSpPr>
        <p:spPr bwMode="auto">
          <a:xfrm>
            <a:off x="1295400" y="1828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Documents</a:t>
            </a:r>
          </a:p>
          <a:p>
            <a:pPr eaLnBrk="1" hangingPunct="1">
              <a:spcBef>
                <a:spcPct val="0"/>
              </a:spcBef>
            </a:pPr>
            <a:r>
              <a:rPr lang="en-US" altLang="en-US" sz="2400"/>
              <a:t>Emails</a:t>
            </a:r>
          </a:p>
          <a:p>
            <a:pPr eaLnBrk="1" hangingPunct="1">
              <a:spcBef>
                <a:spcPct val="0"/>
              </a:spcBef>
            </a:pPr>
            <a:r>
              <a:rPr lang="en-US" altLang="en-US" sz="2400"/>
              <a:t>Pictures</a:t>
            </a:r>
          </a:p>
          <a:p>
            <a:pPr eaLnBrk="1" hangingPunct="1">
              <a:spcBef>
                <a:spcPct val="0"/>
              </a:spcBef>
            </a:pPr>
            <a:r>
              <a:rPr lang="en-US" altLang="en-US" sz="2400"/>
              <a:t>Letters</a:t>
            </a:r>
          </a:p>
          <a:p>
            <a:pPr eaLnBrk="1" hangingPunct="1">
              <a:spcBef>
                <a:spcPct val="0"/>
              </a:spcBef>
            </a:pPr>
            <a:r>
              <a:rPr lang="en-US" altLang="en-US" sz="2400"/>
              <a:t>Attachments</a:t>
            </a:r>
          </a:p>
          <a:p>
            <a:pPr eaLnBrk="1" hangingPunct="1">
              <a:spcBef>
                <a:spcPct val="0"/>
              </a:spcBef>
            </a:pPr>
            <a:r>
              <a:rPr lang="en-US" altLang="en-US" sz="2400"/>
              <a:t>Notes</a:t>
            </a:r>
          </a:p>
          <a:p>
            <a:pPr eaLnBrk="1" hangingPunct="1">
              <a:spcBef>
                <a:spcPct val="0"/>
              </a:spcBef>
            </a:pPr>
            <a:r>
              <a:rPr lang="en-US" altLang="en-US" sz="2400"/>
              <a:t>Reports</a:t>
            </a:r>
          </a:p>
        </p:txBody>
      </p:sp>
      <p:sp>
        <p:nvSpPr>
          <p:cNvPr id="8196" name="TextBox 7"/>
          <p:cNvSpPr txBox="1">
            <a:spLocks noChangeArrowheads="1"/>
          </p:cNvSpPr>
          <p:nvPr/>
        </p:nvSpPr>
        <p:spPr bwMode="auto">
          <a:xfrm>
            <a:off x="4876800" y="17526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Presentations</a:t>
            </a:r>
          </a:p>
          <a:p>
            <a:pPr eaLnBrk="1" hangingPunct="1">
              <a:spcBef>
                <a:spcPct val="0"/>
              </a:spcBef>
            </a:pPr>
            <a:r>
              <a:rPr lang="en-US" altLang="en-US" sz="2400"/>
              <a:t>Voice recordings</a:t>
            </a:r>
          </a:p>
          <a:p>
            <a:pPr eaLnBrk="1" hangingPunct="1">
              <a:spcBef>
                <a:spcPct val="0"/>
              </a:spcBef>
            </a:pPr>
            <a:r>
              <a:rPr lang="en-US" altLang="en-US" sz="2400"/>
              <a:t>Videos/models</a:t>
            </a:r>
          </a:p>
          <a:p>
            <a:pPr eaLnBrk="1" hangingPunct="1">
              <a:spcBef>
                <a:spcPct val="0"/>
              </a:spcBef>
            </a:pPr>
            <a:r>
              <a:rPr lang="en-US" altLang="en-US" sz="2400"/>
              <a:t>Testimony</a:t>
            </a:r>
          </a:p>
          <a:p>
            <a:pPr eaLnBrk="1" hangingPunct="1">
              <a:spcBef>
                <a:spcPct val="0"/>
              </a:spcBef>
            </a:pPr>
            <a:r>
              <a:rPr lang="en-US" altLang="en-US" sz="2400"/>
              <a:t>Drawings</a:t>
            </a:r>
          </a:p>
          <a:p>
            <a:pPr eaLnBrk="1" hangingPunct="1">
              <a:spcBef>
                <a:spcPct val="0"/>
              </a:spcBef>
            </a:pPr>
            <a:r>
              <a:rPr lang="en-US" altLang="en-US" sz="2400"/>
              <a:t>Specifications</a:t>
            </a:r>
          </a:p>
        </p:txBody>
      </p:sp>
      <p:sp>
        <p:nvSpPr>
          <p:cNvPr id="8197" name="TextBox 3"/>
          <p:cNvSpPr txBox="1">
            <a:spLocks noChangeArrowheads="1"/>
          </p:cNvSpPr>
          <p:nvPr/>
        </p:nvSpPr>
        <p:spPr bwMode="auto">
          <a:xfrm>
            <a:off x="685800" y="4724400"/>
            <a:ext cx="792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800"/>
              <a:t>Confidential or public</a:t>
            </a:r>
          </a:p>
          <a:p>
            <a:pPr eaLnBrk="1" hangingPunct="1">
              <a:spcBef>
                <a:spcPct val="0"/>
              </a:spcBef>
            </a:pPr>
            <a:r>
              <a:rPr lang="en-US" altLang="en-US" sz="2800"/>
              <a:t>Penalties for failing to comply</a:t>
            </a:r>
          </a:p>
          <a:p>
            <a:pPr eaLnBrk="1" hangingPunct="1">
              <a:spcBef>
                <a:spcPct val="0"/>
              </a:spcBef>
            </a:pPr>
            <a:r>
              <a:rPr lang="en-US" altLang="en-US" sz="2800"/>
              <a:t>Lose credibility with judge</a:t>
            </a:r>
          </a:p>
        </p:txBody>
      </p:sp>
      <p:sp>
        <p:nvSpPr>
          <p:cNvPr id="9" name="TextBox 8"/>
          <p:cNvSpPr txBox="1"/>
          <p:nvPr/>
        </p:nvSpPr>
        <p:spPr>
          <a:xfrm rot="21444457">
            <a:off x="868363" y="2130425"/>
            <a:ext cx="6818312" cy="1201738"/>
          </a:xfrm>
          <a:prstGeom prst="rect">
            <a:avLst/>
          </a:prstGeom>
          <a:solidFill>
            <a:schemeClr val="tx2">
              <a:lumMod val="75000"/>
            </a:schemeClr>
          </a:solidFill>
        </p:spPr>
        <p:txBody>
          <a:bodyPr>
            <a:spAutoFit/>
          </a:bodyPr>
          <a:lstStyle/>
          <a:p>
            <a:pPr algn="ctr" fontAlgn="auto">
              <a:spcBef>
                <a:spcPts val="0"/>
              </a:spcBef>
              <a:spcAft>
                <a:spcPts val="0"/>
              </a:spcAft>
              <a:defRPr/>
            </a:pPr>
            <a:r>
              <a:rPr lang="en-US" sz="3600" dirty="0">
                <a:solidFill>
                  <a:schemeClr val="bg1"/>
                </a:solidFill>
                <a:latin typeface="+mn-lt"/>
                <a:cs typeface="+mn-cs"/>
              </a:rPr>
              <a:t>No need to disclose </a:t>
            </a:r>
            <a:r>
              <a:rPr lang="en-US" sz="3600" b="1" u="sng" dirty="0">
                <a:solidFill>
                  <a:srgbClr val="FFFF00"/>
                </a:solidFill>
                <a:latin typeface="+mn-lt"/>
                <a:cs typeface="+mn-cs"/>
              </a:rPr>
              <a:t>PRIVILEGED</a:t>
            </a:r>
            <a:r>
              <a:rPr lang="en-US" sz="3600" dirty="0">
                <a:solidFill>
                  <a:schemeClr val="bg1"/>
                </a:solidFill>
                <a:latin typeface="+mn-lt"/>
                <a:cs typeface="+mn-cs"/>
              </a:rPr>
              <a:t> attorney-client communications.</a:t>
            </a:r>
          </a:p>
        </p:txBody>
      </p:sp>
      <p:sp>
        <p:nvSpPr>
          <p:cNvPr id="10" name="Rectangle 9"/>
          <p:cNvSpPr/>
          <p:nvPr/>
        </p:nvSpPr>
        <p:spPr>
          <a:xfrm rot="1954358">
            <a:off x="650875" y="1655763"/>
            <a:ext cx="550863"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18169037">
            <a:off x="7372350" y="1341438"/>
            <a:ext cx="552450"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p:nvSpPr>
        <p:spPr>
          <a:xfrm rot="21399776">
            <a:off x="1109663" y="5446713"/>
            <a:ext cx="7061200" cy="954087"/>
          </a:xfrm>
          <a:prstGeom prst="rect">
            <a:avLst/>
          </a:prstGeom>
          <a:solidFill>
            <a:schemeClr val="accent3">
              <a:lumMod val="50000"/>
            </a:schemeClr>
          </a:solidFill>
        </p:spPr>
        <p:txBody>
          <a:bodyPr>
            <a:spAutoFit/>
          </a:bodyPr>
          <a:lstStyle/>
          <a:p>
            <a:pPr marL="457200" indent="-457200" fontAlgn="auto">
              <a:spcBef>
                <a:spcPts val="0"/>
              </a:spcBef>
              <a:spcAft>
                <a:spcPts val="0"/>
              </a:spcAft>
              <a:buFont typeface="Arial" panose="020B0604020202020204" pitchFamily="34" charset="0"/>
              <a:buChar char="•"/>
              <a:defRPr/>
            </a:pPr>
            <a:r>
              <a:rPr lang="en-US" sz="2800" dirty="0">
                <a:solidFill>
                  <a:schemeClr val="bg1"/>
                </a:solidFill>
                <a:latin typeface="+mn-lt"/>
                <a:cs typeface="+mn-cs"/>
              </a:rPr>
              <a:t>Key to winning litigations</a:t>
            </a:r>
          </a:p>
          <a:p>
            <a:pPr marL="457200" indent="-457200" fontAlgn="auto">
              <a:spcBef>
                <a:spcPts val="0"/>
              </a:spcBef>
              <a:spcAft>
                <a:spcPts val="0"/>
              </a:spcAft>
              <a:buFont typeface="Arial" panose="020B0604020202020204" pitchFamily="34" charset="0"/>
              <a:buChar char="•"/>
              <a:defRPr/>
            </a:pPr>
            <a:r>
              <a:rPr lang="en-US" sz="2800" dirty="0">
                <a:solidFill>
                  <a:schemeClr val="bg1"/>
                </a:solidFill>
                <a:latin typeface="+mn-lt"/>
                <a:cs typeface="+mn-cs"/>
              </a:rPr>
              <a:t>Key to company success.</a:t>
            </a:r>
          </a:p>
        </p:txBody>
      </p:sp>
      <p:sp>
        <p:nvSpPr>
          <p:cNvPr id="15" name="Rectangle 14"/>
          <p:cNvSpPr/>
          <p:nvPr/>
        </p:nvSpPr>
        <p:spPr>
          <a:xfrm rot="2906896">
            <a:off x="907256" y="5031582"/>
            <a:ext cx="550863"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rot="18169037">
            <a:off x="7745413" y="4797425"/>
            <a:ext cx="552450"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rot="150500">
            <a:off x="1200150" y="4029075"/>
            <a:ext cx="7061200" cy="954088"/>
          </a:xfrm>
          <a:prstGeom prst="rect">
            <a:avLst/>
          </a:prstGeom>
          <a:solidFill>
            <a:schemeClr val="accent2">
              <a:lumMod val="50000"/>
            </a:schemeClr>
          </a:solidFill>
        </p:spPr>
        <p:txBody>
          <a:bodyPr>
            <a:spAutoFit/>
          </a:bodyPr>
          <a:lstStyle/>
          <a:p>
            <a:pPr marL="457200" indent="-457200" fontAlgn="auto">
              <a:spcBef>
                <a:spcPts val="0"/>
              </a:spcBef>
              <a:spcAft>
                <a:spcPts val="0"/>
              </a:spcAft>
              <a:buFont typeface="Arial" panose="020B0604020202020204" pitchFamily="34" charset="0"/>
              <a:buChar char="•"/>
              <a:defRPr/>
            </a:pPr>
            <a:r>
              <a:rPr lang="en-US" sz="2800" dirty="0">
                <a:solidFill>
                  <a:schemeClr val="bg1"/>
                </a:solidFill>
                <a:latin typeface="+mn-lt"/>
                <a:cs typeface="+mn-cs"/>
              </a:rPr>
              <a:t>You don’t want your attorney to blab</a:t>
            </a:r>
          </a:p>
          <a:p>
            <a:pPr marL="457200" indent="-457200" fontAlgn="auto">
              <a:spcBef>
                <a:spcPts val="0"/>
              </a:spcBef>
              <a:spcAft>
                <a:spcPts val="0"/>
              </a:spcAft>
              <a:buFont typeface="Arial" panose="020B0604020202020204" pitchFamily="34" charset="0"/>
              <a:buChar char="•"/>
              <a:defRPr/>
            </a:pPr>
            <a:r>
              <a:rPr lang="en-US" sz="2800" dirty="0">
                <a:solidFill>
                  <a:schemeClr val="bg1"/>
                </a:solidFill>
                <a:latin typeface="+mn-lt"/>
                <a:cs typeface="+mn-cs"/>
              </a:rPr>
              <a:t>You yourself don’t want to blab</a:t>
            </a:r>
          </a:p>
        </p:txBody>
      </p:sp>
      <p:sp>
        <p:nvSpPr>
          <p:cNvPr id="13" name="Rectangle 12"/>
          <p:cNvSpPr/>
          <p:nvPr/>
        </p:nvSpPr>
        <p:spPr>
          <a:xfrm rot="3383985">
            <a:off x="1038225" y="3403600"/>
            <a:ext cx="552450"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rot="18169037">
            <a:off x="7821613" y="3578225"/>
            <a:ext cx="552450" cy="11430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Easy waiver illogical.</a:t>
            </a:r>
          </a:p>
        </p:txBody>
      </p:sp>
      <p:sp>
        <p:nvSpPr>
          <p:cNvPr id="69635" name="TextBox 3"/>
          <p:cNvSpPr txBox="1">
            <a:spLocks noChangeArrowheads="1"/>
          </p:cNvSpPr>
          <p:nvPr/>
        </p:nvSpPr>
        <p:spPr bwMode="auto">
          <a:xfrm>
            <a:off x="4064000" y="1828800"/>
            <a:ext cx="47974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Long and noble history</a:t>
            </a:r>
          </a:p>
          <a:p>
            <a:pPr eaLnBrk="1" hangingPunct="1">
              <a:spcBef>
                <a:spcPct val="0"/>
              </a:spcBef>
            </a:pPr>
            <a:endParaRPr lang="en-US" altLang="en-US" sz="2400"/>
          </a:p>
          <a:p>
            <a:pPr eaLnBrk="1" hangingPunct="1">
              <a:spcBef>
                <a:spcPct val="0"/>
              </a:spcBef>
            </a:pPr>
            <a:r>
              <a:rPr lang="en-US" altLang="en-US" sz="2400"/>
              <a:t>Noble purpose</a:t>
            </a:r>
          </a:p>
          <a:p>
            <a:pPr eaLnBrk="1" hangingPunct="1">
              <a:spcBef>
                <a:spcPct val="0"/>
              </a:spcBef>
            </a:pPr>
            <a:endParaRPr lang="en-US" altLang="en-US" sz="2400"/>
          </a:p>
          <a:p>
            <a:pPr eaLnBrk="1" hangingPunct="1">
              <a:spcBef>
                <a:spcPct val="0"/>
              </a:spcBef>
            </a:pPr>
            <a:r>
              <a:rPr lang="en-US" altLang="en-US" sz="2400"/>
              <a:t>Strong rhetoric</a:t>
            </a:r>
          </a:p>
          <a:p>
            <a:pPr eaLnBrk="1" hangingPunct="1">
              <a:spcBef>
                <a:spcPct val="0"/>
              </a:spcBef>
            </a:pPr>
            <a:endParaRPr lang="en-US" altLang="en-US" sz="2400"/>
          </a:p>
          <a:p>
            <a:pPr eaLnBrk="1" hangingPunct="1">
              <a:spcBef>
                <a:spcPct val="0"/>
              </a:spcBef>
            </a:pPr>
            <a:r>
              <a:rPr lang="en-US" altLang="en-US" sz="2400"/>
              <a:t>Promote open communications</a:t>
            </a:r>
          </a:p>
          <a:p>
            <a:pPr eaLnBrk="1" hangingPunct="1">
              <a:spcBef>
                <a:spcPct val="0"/>
              </a:spcBef>
            </a:pPr>
            <a:endParaRPr lang="en-US" altLang="en-US" sz="2400"/>
          </a:p>
          <a:p>
            <a:pPr eaLnBrk="1" hangingPunct="1">
              <a:spcBef>
                <a:spcPct val="0"/>
              </a:spcBef>
            </a:pPr>
            <a:r>
              <a:rPr lang="en-US" altLang="en-US" sz="2400"/>
              <a:t>Essential to legal representation</a:t>
            </a:r>
          </a:p>
          <a:p>
            <a:pPr eaLnBrk="1" hangingPunct="1">
              <a:spcBef>
                <a:spcPct val="0"/>
              </a:spcBef>
            </a:pPr>
            <a:endParaRPr lang="en-US" altLang="en-US" sz="2400"/>
          </a:p>
          <a:p>
            <a:pPr eaLnBrk="1" hangingPunct="1">
              <a:spcBef>
                <a:spcPct val="0"/>
              </a:spcBef>
            </a:pPr>
            <a:r>
              <a:rPr lang="en-US" altLang="en-US" sz="2400"/>
              <a:t>Strong sense of justice</a:t>
            </a:r>
          </a:p>
        </p:txBody>
      </p:sp>
      <p:pic>
        <p:nvPicPr>
          <p:cNvPr id="69636" name="Picture 2" descr="https://encrypted-tbn1.gstatic.com/images?q=tbn:ANd9GcSUmWVnF9yVF8xVwKYh97sgeUXDRU2oPAB6EMYrRPbErgIe9Gq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97038"/>
            <a:ext cx="33528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638"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69639" name="Picture 8" descr="http://www.fashionavecpassion.com/wp-content/uploads/2012/06/Queen-Elizabeth-I-of-England-kings-and-queens-2594509-800-600-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529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300" y="1865313"/>
            <a:ext cx="2819400" cy="36988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dirty="0">
                <a:latin typeface="+mn-lt"/>
                <a:cs typeface="+mn-cs"/>
              </a:rPr>
              <a:t>Ancient Rome</a:t>
            </a:r>
          </a:p>
        </p:txBody>
      </p:sp>
      <p:sp>
        <p:nvSpPr>
          <p:cNvPr id="11" name="TextBox 10"/>
          <p:cNvSpPr txBox="1"/>
          <p:nvPr/>
        </p:nvSpPr>
        <p:spPr>
          <a:xfrm>
            <a:off x="495300" y="6164263"/>
            <a:ext cx="2819400" cy="369887"/>
          </a:xfrm>
          <a:prstGeom prst="rect">
            <a:avLst/>
          </a:prstGeom>
          <a:solidFill>
            <a:schemeClr val="bg2">
              <a:lumMod val="75000"/>
            </a:schemeClr>
          </a:solidFill>
        </p:spPr>
        <p:txBody>
          <a:bodyPr>
            <a:spAutoFit/>
          </a:bodyPr>
          <a:lstStyle/>
          <a:p>
            <a:pPr algn="ctr" fontAlgn="auto">
              <a:spcBef>
                <a:spcPts val="0"/>
              </a:spcBef>
              <a:spcAft>
                <a:spcPts val="0"/>
              </a:spcAft>
              <a:defRPr/>
            </a:pPr>
            <a:r>
              <a:rPr lang="en-US" dirty="0">
                <a:latin typeface="+mn-lt"/>
                <a:cs typeface="+mn-cs"/>
              </a:rPr>
              <a:t>16</a:t>
            </a:r>
            <a:r>
              <a:rPr lang="en-US" baseline="30000" dirty="0">
                <a:latin typeface="+mn-lt"/>
                <a:cs typeface="+mn-cs"/>
              </a:rPr>
              <a:t>th</a:t>
            </a:r>
            <a:r>
              <a:rPr lang="en-US" dirty="0">
                <a:latin typeface="+mn-lt"/>
                <a:cs typeface="+mn-cs"/>
              </a:rPr>
              <a:t> century England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Waiver consequences:  Privilege gone.</a:t>
            </a:r>
          </a:p>
        </p:txBody>
      </p:sp>
      <p:sp>
        <p:nvSpPr>
          <p:cNvPr id="4" name="TextBox 3"/>
          <p:cNvSpPr txBox="1"/>
          <p:nvPr/>
        </p:nvSpPr>
        <p:spPr>
          <a:xfrm>
            <a:off x="4648200" y="1905000"/>
            <a:ext cx="4262438" cy="4031873"/>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en-US" sz="2800" dirty="0">
                <a:latin typeface="+mn-lt"/>
                <a:cs typeface="+mn-cs"/>
              </a:rPr>
              <a:t>Client forced to disclose testimony or documents</a:t>
            </a:r>
          </a:p>
          <a:p>
            <a:pPr marL="342900" indent="-342900" fontAlgn="auto">
              <a:spcBef>
                <a:spcPts val="0"/>
              </a:spcBef>
              <a:spcAft>
                <a:spcPts val="0"/>
              </a:spcAft>
              <a:buFont typeface="Arial" panose="020B0604020202020204" pitchFamily="34" charset="0"/>
              <a:buChar char="•"/>
              <a:defRPr/>
            </a:pPr>
            <a:endParaRPr lang="en-US" sz="2800" dirty="0">
              <a:latin typeface="+mn-lt"/>
              <a:cs typeface="+mn-cs"/>
            </a:endParaRPr>
          </a:p>
          <a:p>
            <a:pPr marL="342900" indent="-342900" fontAlgn="auto">
              <a:spcBef>
                <a:spcPts val="0"/>
              </a:spcBef>
              <a:spcAft>
                <a:spcPts val="0"/>
              </a:spcAft>
              <a:buFont typeface="Arial" panose="020B0604020202020204" pitchFamily="34" charset="0"/>
              <a:buChar char="•"/>
              <a:defRPr/>
            </a:pPr>
            <a:r>
              <a:rPr lang="en-US" sz="2800" dirty="0">
                <a:latin typeface="+mn-lt"/>
                <a:cs typeface="+mn-cs"/>
              </a:rPr>
              <a:t>Attorney still cannot generally blab (ethics) except to extent commensurate with waiver</a:t>
            </a:r>
          </a:p>
          <a:p>
            <a:pPr fontAlgn="auto">
              <a:spcBef>
                <a:spcPts val="0"/>
              </a:spcBef>
              <a:spcAft>
                <a:spcPts val="0"/>
              </a:spcAft>
              <a:defRPr/>
            </a:pPr>
            <a:endParaRPr lang="en-US" sz="3200" dirty="0">
              <a:latin typeface="+mn-lt"/>
              <a:cs typeface="+mn-cs"/>
            </a:endParaRPr>
          </a:p>
        </p:txBody>
      </p:sp>
      <p:sp>
        <p:nvSpPr>
          <p:cNvPr id="70660" name="AutoShape 4" descr="data:image/jpeg;base64,/9j/4AAQSkZJRgABAQAAAQABAAD/2wCEAAkGBhANEA8ODQ0PEBAQFRASDxASEBARDw4QFRIVFBMXEhIYHSYhFxkvGhcXHy8hJS81LCwsFR4xNzAqNSYrLDUBCQoKDAwOGg8PGTUgGyUsKSw1NjI1NTUsLCkpKTUsKiwvLCk1NTUsKSo0KSwpLCw1KSw1KS4pLCkpMywpKTYpMv/AABEIALIBGwMBIgACEQEDEQH/xAAcAAEAAgMBAQEAAAAAAAAAAAAABgcDBAUCAQj/xABCEAACAgECBAMFBAQLCQAAAAAAAQIDBAURBhIhMQcTQRQiUWGRMkJxgRU1obEjVGJyc3SCkrPBwjNSk5Sy0dLh8f/EABgBAQEBAQEAAAAAAAAAAAAAAAABAgME/8QAKhEBAAEBBgQFBQAAAAAAAAAAAAECAwQRE1GREhQxQVJTcYHRITJhgvD/2gAMAwEAAhEDEQA/AKNAAAAAAAAAAAAAAAAAAAAAAAAAAAAAAAAAAAAAAAAAAAAAAAAAAAAAAAAAAAAAAAAAAAAAAAAAAAAAAAAAAAAAAAAAAAAAAAAAAAAAAAAAAAAAAAAAAAAAAAAAAAAAAAAAAAAAAAAAAAAAAAAAAAAAAAAAAAAAAe6lvKKfZtfvJf4s6Fj6fqduPh1KqmNdElBSnJJyrTl1k2+4ENAJ7wfoWFj6ffrWq0Sya42rGxMRTlXG+7bmlKc115Uv+mXR9AIECwtd0nA1PTLdW0zEeFbh2V15uKrJW1Srse0LK2+q69NunZ/DdwXT8KWRdVRDbmtnCuO/bmnJRX7WBrgt3Oq4f0/NWiZGmztUXXVkalLInC2F04r34wXRQTkt+3r0e3Ws+IdOrxcrIx6b4ZFVc5RruhKMo2w+7LePTfbbfb13A5wJvwRqulP2bDzdEWVdbdGt5Ptl9WyssUY/wUVt0T+PXY6HiLk6Rh25um4uhqu+qShXl+23y5X7snLyZbrtutt/UCuAAAAO/wALcEZmrOz2OqLhUk7bbJxrqr37bzfr07IDgA6/EvCuVpV3s+bV5c3FTg1JShZB9pQkujXQ5AAAAAAAAAAAAAAAAAAAAAAAAAAAAZKPtR/FfvJ746frm7+ixv8ACRAqPtR/FfvLh8WfDnU9Q1O3Jw8KVtUq6EpqdUU3GtKXSUk+4FNFj69Hl4W0jb72Xkyl83vcl+wh/EXCmZpcoV5+O6ZWJygnKEuaKezfut+pOOHcKWuaDPTMZxebgZDyaqHKMZX0Ti1Lk323acpfRf7yA1/DeKlpHEyfb2fHe3zi7mv2le4+RKqcLK3yzhKM4P4Si90/qizJ6TZw/oWdVnJVZmqzprqx+aMrI0VNylOST6LrJfnEr3QXR7Vj+2RcsbzK/aEnKL8pySns117bvp8ALGvWn8WyU4zWn6zOKUoT3eHnzjFJcsu8J7JfP02l3K01PTbcS63HyIOFtUnCyD+7JfP1Xz9SzMrwezIarCen1x/R8ra7qMuN0ZVVY/Mp78zlzNpfXZEV8VNXqzdXzb8eSlU5whGa+zPy641uSfqm4vr6gcnhL9YYH9Zxv8aJ1/Fj9daj/S/6InI4S/WGB/Wcb/GidjxZ/XWo/wBL/oiBEQAALQ8ONLlrGk6lo9Ddd6tpy65yUlTYlywddk0un2d0vz9GVeXDwtHLv0CiHD9nLmY+U7c6qucIX2LduqT325obcnTs+Vrrs0BHPFHUaIw07SqL/aXpdVlV2R1UZ2ylHmhDf7seXb89vQgJ+gOOdMjRpWoalPAhXqGbViQzqU6rI4k3OUZXbLflck/T15X3Umfn8AAAAAAAAAAAAAAAAAAbmpaPkYkowyqLaZSipxVkJR5oNbpx37oDTAJQ+AMiWJp2VRKN09Rstqpx4J+ZFwe3WT6ejb+C/PYIuCyM/wAHFiKEc3XNMxsiXK5UWWNOCfz7/s2+Zz34WzovhXn6jg4uPZFTozHb5lGVFvb+A225mum++226+K3CDguLhvw84cycmvChquVm5E+fZVR8qn3IuUm5OD9E/vM5PEOr8NU42TRgaXe8zaVULL5WOMJb8spp+a+q6tdOr2ArM2/0vkfxm7/iz/7moAMt+VO3Z2WTm10TlJyaXy3PlF8q5Kdc5Qku0otxkn8muxjAGXJy7Lpc9tk7JPvKcpSk/wA31MQAGzHU71W6Vfaqn3rVk1W/xhvsawAH2Mmmmm011TXRp/Jnq22U25Tk5SfeTbbf4tngAAAAM2Ll2Uy56bJ1y7c0JShLb8UYQBmszLJc/NbOXmNOe85Pna32ct+7W77/ABMIAAAAAAAAAAAAAAAAAA/QPFfGWBKvS8HWsXzMXMwca9ZEet2JdNbc0duu3RdV9JJ7H5+JVxtxTTqFWl10RtTw8OnGtdnLtKyHfk2b935v6dAN3jfwwv02Ky8WxZun2e9VlVbSUYv7Pmpdv5y6P5PoWX4cx8rRsLJXWzHx9ZupXqrFNJNL47br+0VfwD4mZOjSde3tGHZv52LN+40+knXv9mW3f0fqifa/4j6bp8dIs0aUZ0RnkzyMNc28aL/9pXNPpB8zbUey2W3QCmdR1K7Ktlfk2zttntz2Tk5TltFRW7ffokvyJlVJ2cMWebLdUajBY2/ePPQ3ZGL9F15tvibeocCaTfN5WJr+JRhWe/5Nym8zHT6utVLrNrsv8+74/GvFOPdVj6bplc4YGJzSjKzbzsu+XSd1i9PVJeib7dEg63gLDfWapP7lWRLfp09zb/Mgep2KV10o9nZY1+Dk2iVeEOSoavjRnNQjdHIplJy5UvMomo9f5237CHWR2bW6eza3XZ7AeQABZ2m42k4Oi4Ofm6R7bdk25Fcpe1XUtKE5cr2i9uy27Eb4l1/S8mlV4Gi+xXc8ZO72u27eCT3jyS6dW11+RMsfH0+zhzS1qmRk0wWRl+W6K42SlPnnupJ9lsQDijG02t1forIyrk1PzvPrjW4vdcvLt39fogN7w54Vq1LJseXOUMPEqsycuUeknXD7sX6Nv9ifqSjS8bRuIHfgYWly0/LjXZZg2q+divda35Loy9Wvx9evTrp+GcdtL4ln95YlcU/5MvO5v3I5/gxLbXMF77db9/8Al7AITKOzafdd/kyZ+JegY+C9LWLUq/Pwca+7aU5c9s3Lml7ze3ZdF0I5xBVy5eXGK6K69L8FZLYmni6ud6Pye9y6biKXL15X73R7dmTGGopqnpDm8aaDj42naHkUUqFuVTdPInzTfmyjKCT2baXd9tu50/BvhfB1KzOjqValCuqDhJzsh5UpT5eZcrW/ddzxx/7+lcOxj70oUZCml1cHz1/aS7Hzw1s8rE15SfJKeFKNW+6cp7y2UfnuOKNWosrSelMsPh9whVZrq0zUafMhXLKrtg5TipSqhPZ7xae26T7kGsW0mvg3+8u3RcmueuaZrLajHLxZvKSXWvLhRKqxOK+LUX+ZT9mkWuT6Lu/vL4mZtKI7utN0vFXSidlnai9CxtNwNRlw/wA/tjuh5azsiLrdUuVvm3677b9uhF+O+FcSrGwtV0t2LDzOeDpslzTxr4b80Ob1XSX935o3eIl5mhaNjR/2lNmY7F2SUrG1s/U92ScuGo4bX8NDP8yK9FW6pb7P8W+hMyjVeSvPlzsrkG7+iLfgvqP0Rb8F9UMyjVeSvXlzs0gbv6It+C+qMWThSqSc9uvZbpv6FiumfpEs13W3op4qqJiPRrgA28wAAAAAAAAAAAAAAAAAABs4yq23tc9/RJdNvxJLwN4a5euK+eM64QoXWdjaU7Wm41x29fi+yTRG9T0y7Etnj5NUqra3tOEltKL/AM16pro0SYxdLOvgqxwifVmTxvhNn2VuN6Vyf97/AMjnAxl/mXp5ycMMunZYWr+7oWm2yXNjyvyVVVu94STnzPbt8fUhnttP8XX1/wDRqSyJuKg5ycItuMXJ8sW+7UeyMYyqf6Sb9a9oiP1j4WF4bZlWTffp0rVirNpnVGTaVdlqT5IT226PeXf8PU7fDvBWTp08jN1ihYeLh12NS56nK+5raEKV1TT3+Hqiojay9UvvUY3X22Rh9hTsnNQ/mpvoTKo0OfvParD2j4ZrNask2/d6tvt8Sytb4XytTxNMzdFq9pjKiFOVCM4OyjJh9tNSa2W7f037NFSmzh6ldj7ui+2rmW0vLsnDmXz5Wty5dGjPO3nxzunvico6fXpmBGcHl0UN53LJTUbZuLUX6JrZ9vRp+p48PH5+Jrs7felThTnW+3LL3uuy79vUr2Um222231bfVt/M91ZE4KShOUVNbSSk0pL4S27ovBRozzd48c7yuXwHuqzpWY+QoytxbPaauaKlz02Vzpsg125VKUJfiynL7ZOUt5SfV+r+J8oyZ1PmrnOEu28ZOL2/FGPc1FMR0hyqtbSr7qpn3XLrnh5qd+iaPi04U5ZFM8qV0OepShGc24OUnLZ9H8TiceKOlaTg6I7a55nmzys1VyUvIk1JQrlJeu0u38nfs0V+9XyGtnk3NdtvNntt+G5qt7lwY4p1ffMfxf1Y8x/F/VnkDA4p1evMfxf1Z8b37nwAxmQABAAAAAAAAAAAAAAAAAA6XDeBXlZmLj32qqq22qFljaShCUkm930XT4gWnrmp28P8O6Vj4t0qcrNksqycHtNQ6W9H6d6o/NJoz4+Vica4vkXKvG1rHhvXbttDJjHbft3j8Y94t7rdboi3jjrkcrVHVTOEqcSqqmvkkpQT2557bdN95cv9ggmn6hbi21349kq7apKdc494yXb/AOAZNW0m7CusxsqqVV1T5Zwl3T+XxXqmujTNMsfjbxQo1nTqq78KEdRjOCnkRrhyumKk3yTb5o7tr3e3fqVw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31925"/>
            <a:ext cx="4762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661" name="AutoShape 6" descr="data:image/jpeg;base64,/9j/4AAQSkZJRgABAQAAAQABAAD/2wCEAAkGBhANEA8ODQ0PEBAQFRASDxASEBARDw4QFRIVFBMXEhIYHSYhFxkvGhcXHy8hJS81LCwsFR4xNzAqNSYrLDUBCQoKDAwOGg8PGTUgGyUsKSw1NjI1NTUsLCkpKTUsKiwvLCk1NTUsKSo0KSwpLCw1KSw1KS4pLCkpMywpKTYpMv/AABEIALIBGwMBIgACEQEDEQH/xAAcAAEAAgMBAQEAAAAAAAAAAAAABgcDBAUCAQj/xABCEAACAgECBAMFBAQLCQAAAAAAAQIDBAURBhIhMQcTQRQiUWGRMkJxgRU1obEjVGJyc3SCkrPBwjNSk5Sy0dLh8f/EABgBAQEBAQEAAAAAAAAAAAAAAAABAgME/8QAKhEBAAEBBgQFBQAAAAAAAAAAAAECAwQRE1GREhQxQVJTcYHRITJhgvD/2gAMAwEAAhEDEQA/AKNAAAAAAAAAAAAAAAAAAAAAAAAAAAAAAAAAAAAAAAAAAAAAAAAAAAAAAAAAAAAAAAAAAAAAAAAAAAAAAAAAAAAAAAAAAAAAAAAAAAAAAAAAAAAAAAAAAAAAAAAAAAAAAAAAAAAAAAAAAAAAAAAAAAAAAAAAAAAAAe6lvKKfZtfvJf4s6Fj6fqduPh1KqmNdElBSnJJyrTl1k2+4ENAJ7wfoWFj6ffrWq0Sya42rGxMRTlXG+7bmlKc115Uv+mXR9AIECwtd0nA1PTLdW0zEeFbh2V15uKrJW1Srse0LK2+q69NunZ/DdwXT8KWRdVRDbmtnCuO/bmnJRX7WBrgt3Oq4f0/NWiZGmztUXXVkalLInC2F04r34wXRQTkt+3r0e3Ws+IdOrxcrIx6b4ZFVc5RruhKMo2w+7LePTfbbfb13A5wJvwRqulP2bDzdEWVdbdGt5Ptl9WyssUY/wUVt0T+PXY6HiLk6Rh25um4uhqu+qShXl+23y5X7snLyZbrtutt/UCuAAAAO/wALcEZmrOz2OqLhUk7bbJxrqr37bzfr07IDgA6/EvCuVpV3s+bV5c3FTg1JShZB9pQkujXQ5AAAAAAAAAAAAAAAAAAAAAAAAAAAAZKPtR/FfvJ746frm7+ixv8ACRAqPtR/FfvLh8WfDnU9Q1O3Jw8KVtUq6EpqdUU3GtKXSUk+4FNFj69Hl4W0jb72Xkyl83vcl+wh/EXCmZpcoV5+O6ZWJygnKEuaKezfut+pOOHcKWuaDPTMZxebgZDyaqHKMZX0Ti1Lk323acpfRf7yA1/DeKlpHEyfb2fHe3zi7mv2le4+RKqcLK3yzhKM4P4Si90/qizJ6TZw/oWdVnJVZmqzprqx+aMrI0VNylOST6LrJfnEr3QXR7Vj+2RcsbzK/aEnKL8pySns117bvp8ALGvWn8WyU4zWn6zOKUoT3eHnzjFJcsu8J7JfP02l3K01PTbcS63HyIOFtUnCyD+7JfP1Xz9SzMrwezIarCen1x/R8ra7qMuN0ZVVY/Mp78zlzNpfXZEV8VNXqzdXzb8eSlU5whGa+zPy641uSfqm4vr6gcnhL9YYH9Zxv8aJ1/Fj9daj/S/6InI4S/WGB/Wcb/GidjxZ/XWo/wBL/oiBEQAALQ8ONLlrGk6lo9Ddd6tpy65yUlTYlywddk0un2d0vz9GVeXDwtHLv0CiHD9nLmY+U7c6qucIX2LduqT325obcnTs+Vrrs0BHPFHUaIw07SqL/aXpdVlV2R1UZ2ylHmhDf7seXb89vQgJ+gOOdMjRpWoalPAhXqGbViQzqU6rI4k3OUZXbLflck/T15X3Umfn8AAAAAAAAAAAAAAAAAAbmpaPkYkowyqLaZSipxVkJR5oNbpx37oDTAJQ+AMiWJp2VRKN09Rstqpx4J+ZFwe3WT6ejb+C/PYIuCyM/wAHFiKEc3XNMxsiXK5UWWNOCfz7/s2+Zz34WzovhXn6jg4uPZFTozHb5lGVFvb+A225mum++226+K3CDguLhvw84cycmvChquVm5E+fZVR8qn3IuUm5OD9E/vM5PEOr8NU42TRgaXe8zaVULL5WOMJb8spp+a+q6tdOr2ArM2/0vkfxm7/iz/7moAMt+VO3Z2WTm10TlJyaXy3PlF8q5Kdc5Qku0otxkn8muxjAGXJy7Lpc9tk7JPvKcpSk/wA31MQAGzHU71W6Vfaqn3rVk1W/xhvsawAH2Mmmmm011TXRp/Jnq22U25Tk5SfeTbbf4tngAAAAM2Ll2Uy56bJ1y7c0JShLb8UYQBmszLJc/NbOXmNOe85Pna32ct+7W77/ABMIAAAAAAAAAAAAAAAAAA/QPFfGWBKvS8HWsXzMXMwca9ZEet2JdNbc0duu3RdV9JJ7H5+JVxtxTTqFWl10RtTw8OnGtdnLtKyHfk2b935v6dAN3jfwwv02Ky8WxZun2e9VlVbSUYv7Pmpdv5y6P5PoWX4cx8rRsLJXWzHx9ZupXqrFNJNL47br+0VfwD4mZOjSde3tGHZv52LN+40+knXv9mW3f0fqifa/4j6bp8dIs0aUZ0RnkzyMNc28aL/9pXNPpB8zbUey2W3QCmdR1K7Ktlfk2zttntz2Tk5TltFRW7ffokvyJlVJ2cMWebLdUajBY2/ePPQ3ZGL9F15tvibeocCaTfN5WJr+JRhWe/5Nym8zHT6utVLrNrsv8+74/GvFOPdVj6bplc4YGJzSjKzbzsu+XSd1i9PVJeib7dEg63gLDfWapP7lWRLfp09zb/Mgep2KV10o9nZY1+Dk2iVeEOSoavjRnNQjdHIplJy5UvMomo9f5237CHWR2bW6eza3XZ7AeQABZ2m42k4Oi4Ofm6R7bdk25Fcpe1XUtKE5cr2i9uy27Eb4l1/S8mlV4Gi+xXc8ZO72u27eCT3jyS6dW11+RMsfH0+zhzS1qmRk0wWRl+W6K42SlPnnupJ9lsQDijG02t1forIyrk1PzvPrjW4vdcvLt39fogN7w54Vq1LJseXOUMPEqsycuUeknXD7sX6Nv9ifqSjS8bRuIHfgYWly0/LjXZZg2q+divda35Loy9Wvx9evTrp+GcdtL4ln95YlcU/5MvO5v3I5/gxLbXMF77db9/8Al7AITKOzafdd/kyZ+JegY+C9LWLUq/Pwca+7aU5c9s3Lml7ze3ZdF0I5xBVy5eXGK6K69L8FZLYmni6ud6Pye9y6biKXL15X73R7dmTGGopqnpDm8aaDj42naHkUUqFuVTdPInzTfmyjKCT2baXd9tu50/BvhfB1KzOjqValCuqDhJzsh5UpT5eZcrW/ddzxx/7+lcOxj70oUZCml1cHz1/aS7Hzw1s8rE15SfJKeFKNW+6cp7y2UfnuOKNWosrSelMsPh9whVZrq0zUafMhXLKrtg5TipSqhPZ7xae26T7kGsW0mvg3+8u3RcmueuaZrLajHLxZvKSXWvLhRKqxOK+LUX+ZT9mkWuT6Lu/vL4mZtKI7utN0vFXSidlnai9CxtNwNRlw/wA/tjuh5azsiLrdUuVvm3677b9uhF+O+FcSrGwtV0t2LDzOeDpslzTxr4b80Ob1XSX935o3eIl5mhaNjR/2lNmY7F2SUrG1s/U92ScuGo4bX8NDP8yK9FW6pb7P8W+hMyjVeSvPlzsrkG7+iLfgvqP0Rb8F9UMyjVeSvXlzs0gbv6It+C+qMWThSqSc9uvZbpv6FiumfpEs13W3op4qqJiPRrgA28wAAAAAAAAAAAAAAAAAABs4yq23tc9/RJdNvxJLwN4a5euK+eM64QoXWdjaU7Wm41x29fi+yTRG9T0y7Etnj5NUqra3tOEltKL/AM16pro0SYxdLOvgqxwifVmTxvhNn2VuN6Vyf97/AMjnAxl/mXp5ycMMunZYWr+7oWm2yXNjyvyVVVu94STnzPbt8fUhnttP8XX1/wDRqSyJuKg5ycItuMXJ8sW+7UeyMYyqf6Sb9a9oiP1j4WF4bZlWTffp0rVirNpnVGTaVdlqT5IT226PeXf8PU7fDvBWTp08jN1ihYeLh12NS56nK+5raEKV1TT3+Hqiojay9UvvUY3X22Rh9hTsnNQ/mpvoTKo0OfvParD2j4ZrNask2/d6tvt8Sytb4XytTxNMzdFq9pjKiFOVCM4OyjJh9tNSa2W7f037NFSmzh6ldj7ui+2rmW0vLsnDmXz5Wty5dGjPO3nxzunvico6fXpmBGcHl0UN53LJTUbZuLUX6JrZ9vRp+p48PH5+Jrs7felThTnW+3LL3uuy79vUr2Um222231bfVt/M91ZE4KShOUVNbSSk0pL4S27ovBRozzd48c7yuXwHuqzpWY+QoytxbPaauaKlz02Vzpsg125VKUJfiynL7ZOUt5SfV+r+J8oyZ1PmrnOEu28ZOL2/FGPc1FMR0hyqtbSr7qpn3XLrnh5qd+iaPi04U5ZFM8qV0OepShGc24OUnLZ9H8TiceKOlaTg6I7a55nmzys1VyUvIk1JQrlJeu0u38nfs0V+9XyGtnk3NdtvNntt+G5qt7lwY4p1ffMfxf1Y8x/F/VnkDA4p1evMfxf1Z8b37nwAxmQABAAAAAAAAAAAAAAAAAA6XDeBXlZmLj32qqq22qFljaShCUkm930XT4gWnrmp28P8O6Vj4t0qcrNksqycHtNQ6W9H6d6o/NJoz4+Vica4vkXKvG1rHhvXbttDJjHbft3j8Y94t7rdboi3jjrkcrVHVTOEqcSqqmvkkpQT2557bdN95cv9ggmn6hbi21349kq7apKdc494yXb/AOAZNW0m7CusxsqqVV1T5Zwl3T+XxXqmujTNMsfjbxQo1nTqq78KEdRjOCnkRrhyumKk3yTb5o7tr3e3fqVw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307975" y="-1279525"/>
            <a:ext cx="4762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662" name="AutoShape 8" descr="data:image/jpeg;base64,/9j/4AAQSkZJRgABAQAAAQABAAD/2wCEAAkGBhANEA8ODQ0PEBAQFRASDxASEBARDw4QFRIVFBMXEhIYHSYhFxkvGhcXHy8hJS81LCwsFR4xNzAqNSYrLDUBCQoKDAwOGg8PGTUgGyUsKSw1NjI1NTUsLCkpKTUsKiwvLCk1NTUsKSo0KSwpLCw1KSw1KS4pLCkpMywpKTYpMv/AABEIALIBGwMBIgACEQEDEQH/xAAcAAEAAgMBAQEAAAAAAAAAAAAABgcDBAUCAQj/xABCEAACAgECBAMFBAQLCQAAAAAAAQIDBAURBhIhMQcTQRQiUWGRMkJxgRU1obEjVGJyc3SCkrPBwjNSk5Sy0dLh8f/EABgBAQEBAQEAAAAAAAAAAAAAAAABAgME/8QAKhEBAAEBBgQFBQAAAAAAAAAAAAECAwQRE1GREhQxQVJTcYHRITJhgvD/2gAMAwEAAhEDEQA/AKNAAAAAAAAAAAAAAAAAAAAAAAAAAAAAAAAAAAAAAAAAAAAAAAAAAAAAAAAAAAAAAAAAAAAAAAAAAAAAAAAAAAAAAAAAAAAAAAAAAAAAAAAAAAAAAAAAAAAAAAAAAAAAAAAAAAAAAAAAAAAAAAAAAAAAAAAAAAAAAe6lvKKfZtfvJf4s6Fj6fqduPh1KqmNdElBSnJJyrTl1k2+4ENAJ7wfoWFj6ffrWq0Sya42rGxMRTlXG+7bmlKc115Uv+mXR9AIECwtd0nA1PTLdW0zEeFbh2V15uKrJW1Srse0LK2+q69NunZ/DdwXT8KWRdVRDbmtnCuO/bmnJRX7WBrgt3Oq4f0/NWiZGmztUXXVkalLInC2F04r34wXRQTkt+3r0e3Ws+IdOrxcrIx6b4ZFVc5RruhKMo2w+7LePTfbbfb13A5wJvwRqulP2bDzdEWVdbdGt5Ptl9WyssUY/wUVt0T+PXY6HiLk6Rh25um4uhqu+qShXl+23y5X7snLyZbrtutt/UCuAAAAO/wALcEZmrOz2OqLhUk7bbJxrqr37bzfr07IDgA6/EvCuVpV3s+bV5c3FTg1JShZB9pQkujXQ5AAAAAAAAAAAAAAAAAAAAAAAAAAAAZKPtR/FfvJ746frm7+ixv8ACRAqPtR/FfvLh8WfDnU9Q1O3Jw8KVtUq6EpqdUU3GtKXSUk+4FNFj69Hl4W0jb72Xkyl83vcl+wh/EXCmZpcoV5+O6ZWJygnKEuaKezfut+pOOHcKWuaDPTMZxebgZDyaqHKMZX0Ti1Lk323acpfRf7yA1/DeKlpHEyfb2fHe3zi7mv2le4+RKqcLK3yzhKM4P4Si90/qizJ6TZw/oWdVnJVZmqzprqx+aMrI0VNylOST6LrJfnEr3QXR7Vj+2RcsbzK/aEnKL8pySns117bvp8ALGvWn8WyU4zWn6zOKUoT3eHnzjFJcsu8J7JfP02l3K01PTbcS63HyIOFtUnCyD+7JfP1Xz9SzMrwezIarCen1x/R8ra7qMuN0ZVVY/Mp78zlzNpfXZEV8VNXqzdXzb8eSlU5whGa+zPy641uSfqm4vr6gcnhL9YYH9Zxv8aJ1/Fj9daj/S/6InI4S/WGB/Wcb/GidjxZ/XWo/wBL/oiBEQAALQ8ONLlrGk6lo9Ddd6tpy65yUlTYlywddk0un2d0vz9GVeXDwtHLv0CiHD9nLmY+U7c6qucIX2LduqT325obcnTs+Vrrs0BHPFHUaIw07SqL/aXpdVlV2R1UZ2ylHmhDf7seXb89vQgJ+gOOdMjRpWoalPAhXqGbViQzqU6rI4k3OUZXbLflck/T15X3Umfn8AAAAAAAAAAAAAAAAAAbmpaPkYkowyqLaZSipxVkJR5oNbpx37oDTAJQ+AMiWJp2VRKN09Rstqpx4J+ZFwe3WT6ejb+C/PYIuCyM/wAHFiKEc3XNMxsiXK5UWWNOCfz7/s2+Zz34WzovhXn6jg4uPZFTozHb5lGVFvb+A225mum++226+K3CDguLhvw84cycmvChquVm5E+fZVR8qn3IuUm5OD9E/vM5PEOr8NU42TRgaXe8zaVULL5WOMJb8spp+a+q6tdOr2ArM2/0vkfxm7/iz/7moAMt+VO3Z2WTm10TlJyaXy3PlF8q5Kdc5Qku0otxkn8muxjAGXJy7Lpc9tk7JPvKcpSk/wA31MQAGzHU71W6Vfaqn3rVk1W/xhvsawAH2Mmmmm011TXRp/Jnq22U25Tk5SfeTbbf4tngAAAAM2Ll2Uy56bJ1y7c0JShLb8UYQBmszLJc/NbOXmNOe85Pna32ct+7W77/ABMIAAAAAAAAAAAAAAAAAA/QPFfGWBKvS8HWsXzMXMwca9ZEet2JdNbc0duu3RdV9JJ7H5+JVxtxTTqFWl10RtTw8OnGtdnLtKyHfk2b935v6dAN3jfwwv02Ky8WxZun2e9VlVbSUYv7Pmpdv5y6P5PoWX4cx8rRsLJXWzHx9ZupXqrFNJNL47br+0VfwD4mZOjSde3tGHZv52LN+40+knXv9mW3f0fqifa/4j6bp8dIs0aUZ0RnkzyMNc28aL/9pXNPpB8zbUey2W3QCmdR1K7Ktlfk2zttntz2Tk5TltFRW7ffokvyJlVJ2cMWebLdUajBY2/ePPQ3ZGL9F15tvibeocCaTfN5WJr+JRhWe/5Nym8zHT6utVLrNrsv8+74/GvFOPdVj6bplc4YGJzSjKzbzsu+XSd1i9PVJeib7dEg63gLDfWapP7lWRLfp09zb/Mgep2KV10o9nZY1+Dk2iVeEOSoavjRnNQjdHIplJy5UvMomo9f5237CHWR2bW6eza3XZ7AeQABZ2m42k4Oi4Ofm6R7bdk25Fcpe1XUtKE5cr2i9uy27Eb4l1/S8mlV4Gi+xXc8ZO72u27eCT3jyS6dW11+RMsfH0+zhzS1qmRk0wWRl+W6K42SlPnnupJ9lsQDijG02t1forIyrk1PzvPrjW4vdcvLt39fogN7w54Vq1LJseXOUMPEqsycuUeknXD7sX6Nv9ifqSjS8bRuIHfgYWly0/LjXZZg2q+divda35Loy9Wvx9evTrp+GcdtL4ln95YlcU/5MvO5v3I5/gxLbXMF77db9/8Al7AITKOzafdd/kyZ+JegY+C9LWLUq/Pwca+7aU5c9s3Lml7ze3ZdF0I5xBVy5eXGK6K69L8FZLYmni6ud6Pye9y6biKXL15X73R7dmTGGopqnpDm8aaDj42naHkUUqFuVTdPInzTfmyjKCT2baXd9tu50/BvhfB1KzOjqValCuqDhJzsh5UpT5eZcrW/ddzxx/7+lcOxj70oUZCml1cHz1/aS7Hzw1s8rE15SfJKeFKNW+6cp7y2UfnuOKNWosrSelMsPh9whVZrq0zUafMhXLKrtg5TipSqhPZ7xae26T7kGsW0mvg3+8u3RcmueuaZrLajHLxZvKSXWvLhRKqxOK+LUX+ZT9mkWuT6Lu/vL4mZtKI7utN0vFXSidlnai9CxtNwNRlw/wA/tjuh5azsiLrdUuVvm3677b9uhF+O+FcSrGwtV0t2LDzOeDpslzTxr4b80Ob1XSX935o3eIl5mhaNjR/2lNmY7F2SUrG1s/U92ScuGo4bX8NDP8yK9FW6pb7P8W+hMyjVeSvPlzsrkG7+iLfgvqP0Rb8F9UMyjVeSvXlzs0gbv6It+C+qMWThSqSc9uvZbpv6FiumfpEs13W3op4qqJiPRrgA28wAAAAAAAAAAAAAAAAAABs4yq23tc9/RJdNvxJLwN4a5euK+eM64QoXWdjaU7Wm41x29fi+yTRG9T0y7Etnj5NUqra3tOEltKL/AM16pro0SYxdLOvgqxwifVmTxvhNn2VuN6Vyf97/AMjnAxl/mXp5ycMMunZYWr+7oWm2yXNjyvyVVVu94STnzPbt8fUhnttP8XX1/wDRqSyJuKg5ycItuMXJ8sW+7UeyMYyqf6Sb9a9oiP1j4WF4bZlWTffp0rVirNpnVGTaVdlqT5IT226PeXf8PU7fDvBWTp08jN1ihYeLh12NS56nK+5raEKV1TT3+Hqiojay9UvvUY3X22Rh9hTsnNQ/mpvoTKo0OfvParD2j4ZrNask2/d6tvt8Sytb4XytTxNMzdFq9pjKiFOVCM4OyjJh9tNSa2W7f037NFSmzh6ldj7ui+2rmW0vLsnDmXz5Wty5dGjPO3nxzunvico6fXpmBGcHl0UN53LJTUbZuLUX6JrZ9vRp+p48PH5+Jrs7felThTnW+3LL3uuy79vUr2Um222231bfVt/M91ZE4KShOUVNbSSk0pL4S27ovBRozzd48c7yuXwHuqzpWY+QoytxbPaauaKlz02Vzpsg125VKUJfiynL7ZOUt5SfV+r+J8oyZ1PmrnOEu28ZOL2/FGPc1FMR0hyqtbSr7qpn3XLrnh5qd+iaPi04U5ZFM8qV0OepShGc24OUnLZ9H8TiceKOlaTg6I7a55nmzys1VyUvIk1JQrlJeu0u38nfs0V+9XyGtnk3NdtvNntt+G5qt7lwY4p1ffMfxf1Y8x/F/VnkDA4p1evMfxf1Z8b37nwAxmQABAAAAAAAAAAAAAAAAAA6XDeBXlZmLj32qqq22qFljaShCUkm930XT4gWnrmp28P8O6Vj4t0qcrNksqycHtNQ6W9H6d6o/NJoz4+Vica4vkXKvG1rHhvXbttDJjHbft3j8Y94t7rdboi3jjrkcrVHVTOEqcSqqmvkkpQT2557bdN95cv9ggmn6hbi21349kq7apKdc494yXb/AOAZNW0m7CusxsqqVV1T5Zwl3T+XxXqmujTNMsfjbxQo1nTqq78KEdRjOCnkRrhyumKk3yTb5o7tr3e3fqVw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460375" y="-1127125"/>
            <a:ext cx="4762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 name="TextBox 8"/>
          <p:cNvSpPr txBox="1"/>
          <p:nvPr/>
        </p:nvSpPr>
        <p:spPr>
          <a:xfrm>
            <a:off x="307975" y="1938338"/>
            <a:ext cx="4129088" cy="1323975"/>
          </a:xfrm>
          <a:prstGeom prst="rect">
            <a:avLst/>
          </a:prstGeom>
          <a:solidFill>
            <a:schemeClr val="tx1">
              <a:lumMod val="85000"/>
              <a:lumOff val="15000"/>
            </a:schemeClr>
          </a:solidFill>
        </p:spPr>
        <p:txBody>
          <a:bodyPr>
            <a:spAutoFit/>
          </a:bodyPr>
          <a:lstStyle/>
          <a:p>
            <a:pPr algn="ctr" fontAlgn="auto">
              <a:spcBef>
                <a:spcPts val="0"/>
              </a:spcBef>
              <a:spcAft>
                <a:spcPts val="0"/>
              </a:spcAft>
              <a:defRPr/>
            </a:pPr>
            <a:r>
              <a:rPr lang="en-US" sz="4000" dirty="0">
                <a:solidFill>
                  <a:schemeClr val="bg1"/>
                </a:solidFill>
                <a:latin typeface="+mn-lt"/>
                <a:cs typeface="+mn-cs"/>
              </a:rPr>
              <a:t>LOST AND</a:t>
            </a:r>
          </a:p>
          <a:p>
            <a:pPr algn="ctr" fontAlgn="auto">
              <a:spcBef>
                <a:spcPts val="0"/>
              </a:spcBef>
              <a:spcAft>
                <a:spcPts val="0"/>
              </a:spcAft>
              <a:defRPr/>
            </a:pPr>
            <a:r>
              <a:rPr lang="en-US" sz="4000" dirty="0">
                <a:solidFill>
                  <a:srgbClr val="C00000"/>
                </a:solidFill>
                <a:latin typeface="+mn-lt"/>
                <a:cs typeface="+mn-cs"/>
              </a:rPr>
              <a:t>NOT</a:t>
            </a:r>
            <a:r>
              <a:rPr lang="en-US" sz="4000" dirty="0">
                <a:latin typeface="+mn-lt"/>
                <a:cs typeface="+mn-cs"/>
              </a:rPr>
              <a:t> </a:t>
            </a:r>
            <a:r>
              <a:rPr lang="en-US" sz="4000" dirty="0">
                <a:solidFill>
                  <a:schemeClr val="bg1"/>
                </a:solidFill>
                <a:latin typeface="+mn-lt"/>
                <a:cs typeface="+mn-cs"/>
              </a:rPr>
              <a:t>FOUND</a:t>
            </a:r>
          </a:p>
        </p:txBody>
      </p:sp>
      <p:pic>
        <p:nvPicPr>
          <p:cNvPr id="70664" name="Picture 2" descr="http://mountpleasantgranary.net/blog/images/Box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262313"/>
            <a:ext cx="41290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upload.wikimedia.org/wikipedia/commons/0/0f/Vegie_buff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3327400"/>
            <a:ext cx="49530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Waiver buffet.</a:t>
            </a:r>
          </a:p>
        </p:txBody>
      </p:sp>
      <p:sp>
        <p:nvSpPr>
          <p:cNvPr id="71684"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1685"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1" name="TextBox 10"/>
          <p:cNvSpPr txBox="1"/>
          <p:nvPr/>
        </p:nvSpPr>
        <p:spPr>
          <a:xfrm>
            <a:off x="395288" y="2073275"/>
            <a:ext cx="2065337" cy="369888"/>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dirty="0">
                <a:latin typeface="+mn-lt"/>
                <a:cs typeface="+mn-cs"/>
              </a:rPr>
              <a:t>Accidental</a:t>
            </a:r>
          </a:p>
        </p:txBody>
      </p:sp>
      <p:sp>
        <p:nvSpPr>
          <p:cNvPr id="14" name="TextBox 13"/>
          <p:cNvSpPr txBox="1"/>
          <p:nvPr/>
        </p:nvSpPr>
        <p:spPr>
          <a:xfrm>
            <a:off x="2322513" y="2667000"/>
            <a:ext cx="2065337" cy="369888"/>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dirty="0">
                <a:latin typeface="+mn-lt"/>
                <a:cs typeface="+mn-cs"/>
              </a:rPr>
              <a:t>Intentional</a:t>
            </a:r>
          </a:p>
        </p:txBody>
      </p:sp>
      <p:sp>
        <p:nvSpPr>
          <p:cNvPr id="15" name="TextBox 14"/>
          <p:cNvSpPr txBox="1"/>
          <p:nvPr/>
        </p:nvSpPr>
        <p:spPr>
          <a:xfrm>
            <a:off x="4191000" y="2058988"/>
            <a:ext cx="2065338" cy="369887"/>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dirty="0">
                <a:latin typeface="+mn-lt"/>
                <a:cs typeface="+mn-cs"/>
              </a:rPr>
              <a:t>Implied</a:t>
            </a:r>
          </a:p>
        </p:txBody>
      </p:sp>
      <p:sp>
        <p:nvSpPr>
          <p:cNvPr id="16" name="TextBox 15"/>
          <p:cNvSpPr txBox="1"/>
          <p:nvPr/>
        </p:nvSpPr>
        <p:spPr>
          <a:xfrm>
            <a:off x="6553200" y="2149475"/>
            <a:ext cx="2065338" cy="369888"/>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dirty="0">
                <a:latin typeface="+mn-lt"/>
                <a:cs typeface="+mn-cs"/>
              </a:rPr>
              <a:t>Exceptions (Forced)</a:t>
            </a:r>
          </a:p>
        </p:txBody>
      </p:sp>
      <p:sp>
        <p:nvSpPr>
          <p:cNvPr id="8" name="Freeform 7"/>
          <p:cNvSpPr/>
          <p:nvPr/>
        </p:nvSpPr>
        <p:spPr>
          <a:xfrm>
            <a:off x="3217863" y="3038475"/>
            <a:ext cx="439737" cy="1609725"/>
          </a:xfrm>
          <a:custGeom>
            <a:avLst/>
            <a:gdLst>
              <a:gd name="connsiteX0" fmla="*/ 0 w 98708"/>
              <a:gd name="connsiteY0" fmla="*/ 0 h 1730558"/>
              <a:gd name="connsiteX1" fmla="*/ 98241 w 98708"/>
              <a:gd name="connsiteY1" fmla="*/ 649904 h 1730558"/>
              <a:gd name="connsiteX2" fmla="*/ 30228 w 98708"/>
              <a:gd name="connsiteY2" fmla="*/ 1730558 h 1730558"/>
            </a:gdLst>
            <a:ahLst/>
            <a:cxnLst>
              <a:cxn ang="0">
                <a:pos x="connsiteX0" y="connsiteY0"/>
              </a:cxn>
              <a:cxn ang="0">
                <a:pos x="connsiteX1" y="connsiteY1"/>
              </a:cxn>
              <a:cxn ang="0">
                <a:pos x="connsiteX2" y="connsiteY2"/>
              </a:cxn>
            </a:cxnLst>
            <a:rect l="l" t="t" r="r" b="b"/>
            <a:pathLst>
              <a:path w="98708" h="1730558">
                <a:moveTo>
                  <a:pt x="0" y="0"/>
                </a:moveTo>
                <a:cubicBezTo>
                  <a:pt x="46601" y="180739"/>
                  <a:pt x="93203" y="361478"/>
                  <a:pt x="98241" y="649904"/>
                </a:cubicBezTo>
                <a:cubicBezTo>
                  <a:pt x="103279" y="938330"/>
                  <a:pt x="66753" y="1334444"/>
                  <a:pt x="30228" y="1730558"/>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3"/>
          <p:cNvSpPr/>
          <p:nvPr/>
        </p:nvSpPr>
        <p:spPr>
          <a:xfrm>
            <a:off x="1182688" y="2441575"/>
            <a:ext cx="1620837" cy="2070100"/>
          </a:xfrm>
          <a:custGeom>
            <a:avLst/>
            <a:gdLst>
              <a:gd name="connsiteX0" fmla="*/ 261243 w 1621507"/>
              <a:gd name="connsiteY0" fmla="*/ 0 h 2070625"/>
              <a:gd name="connsiteX1" fmla="*/ 102545 w 1621507"/>
              <a:gd name="connsiteY1" fmla="*/ 1133554 h 2070625"/>
              <a:gd name="connsiteX2" fmla="*/ 1621507 w 1621507"/>
              <a:gd name="connsiteY2" fmla="*/ 2070625 h 2070625"/>
            </a:gdLst>
            <a:ahLst/>
            <a:cxnLst>
              <a:cxn ang="0">
                <a:pos x="connsiteX0" y="connsiteY0"/>
              </a:cxn>
              <a:cxn ang="0">
                <a:pos x="connsiteX1" y="connsiteY1"/>
              </a:cxn>
              <a:cxn ang="0">
                <a:pos x="connsiteX2" y="connsiteY2"/>
              </a:cxn>
            </a:cxnLst>
            <a:rect l="l" t="t" r="r" b="b"/>
            <a:pathLst>
              <a:path w="1621507" h="2070625">
                <a:moveTo>
                  <a:pt x="261243" y="0"/>
                </a:moveTo>
                <a:cubicBezTo>
                  <a:pt x="68538" y="394225"/>
                  <a:pt x="-124166" y="788450"/>
                  <a:pt x="102545" y="1133554"/>
                </a:cubicBezTo>
                <a:cubicBezTo>
                  <a:pt x="329256" y="1478658"/>
                  <a:pt x="975381" y="1774641"/>
                  <a:pt x="1621507" y="207062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4383088" y="2441575"/>
            <a:ext cx="635000" cy="2516188"/>
          </a:xfrm>
          <a:custGeom>
            <a:avLst/>
            <a:gdLst>
              <a:gd name="connsiteX0" fmla="*/ 634790 w 634790"/>
              <a:gd name="connsiteY0" fmla="*/ 0 h 2516489"/>
              <a:gd name="connsiteX1" fmla="*/ 256939 w 634790"/>
              <a:gd name="connsiteY1" fmla="*/ 1360264 h 2516489"/>
              <a:gd name="connsiteX2" fmla="*/ 0 w 634790"/>
              <a:gd name="connsiteY2" fmla="*/ 2516489 h 2516489"/>
            </a:gdLst>
            <a:ahLst/>
            <a:cxnLst>
              <a:cxn ang="0">
                <a:pos x="connsiteX0" y="connsiteY0"/>
              </a:cxn>
              <a:cxn ang="0">
                <a:pos x="connsiteX1" y="connsiteY1"/>
              </a:cxn>
              <a:cxn ang="0">
                <a:pos x="connsiteX2" y="connsiteY2"/>
              </a:cxn>
            </a:cxnLst>
            <a:rect l="l" t="t" r="r" b="b"/>
            <a:pathLst>
              <a:path w="634790" h="2516489">
                <a:moveTo>
                  <a:pt x="634790" y="0"/>
                </a:moveTo>
                <a:cubicBezTo>
                  <a:pt x="498763" y="470424"/>
                  <a:pt x="362737" y="940849"/>
                  <a:pt x="256939" y="1360264"/>
                </a:cubicBezTo>
                <a:cubicBezTo>
                  <a:pt x="151141" y="1779679"/>
                  <a:pt x="75570" y="2148084"/>
                  <a:pt x="0" y="2516489"/>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a:xfrm>
            <a:off x="5946775" y="2532063"/>
            <a:ext cx="1465263" cy="2908300"/>
          </a:xfrm>
          <a:custGeom>
            <a:avLst/>
            <a:gdLst>
              <a:gd name="connsiteX0" fmla="*/ 1020198 w 1464727"/>
              <a:gd name="connsiteY0" fmla="*/ 0 h 2909455"/>
              <a:gd name="connsiteX1" fmla="*/ 1413163 w 1464727"/>
              <a:gd name="connsiteY1" fmla="*/ 1027756 h 2909455"/>
              <a:gd name="connsiteX2" fmla="*/ 0 w 1464727"/>
              <a:gd name="connsiteY2" fmla="*/ 2909455 h 2909455"/>
            </a:gdLst>
            <a:ahLst/>
            <a:cxnLst>
              <a:cxn ang="0">
                <a:pos x="connsiteX0" y="connsiteY0"/>
              </a:cxn>
              <a:cxn ang="0">
                <a:pos x="connsiteX1" y="connsiteY1"/>
              </a:cxn>
              <a:cxn ang="0">
                <a:pos x="connsiteX2" y="connsiteY2"/>
              </a:cxn>
            </a:cxnLst>
            <a:rect l="l" t="t" r="r" b="b"/>
            <a:pathLst>
              <a:path w="1464727" h="2909455">
                <a:moveTo>
                  <a:pt x="1020198" y="0"/>
                </a:moveTo>
                <a:cubicBezTo>
                  <a:pt x="1301697" y="271423"/>
                  <a:pt x="1583196" y="542847"/>
                  <a:pt x="1413163" y="1027756"/>
                </a:cubicBezTo>
                <a:cubicBezTo>
                  <a:pt x="1243130" y="1512665"/>
                  <a:pt x="621565" y="2211060"/>
                  <a:pt x="0" y="290945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Accidental Waiver:  Easier to lose privilege than car keys</a:t>
            </a:r>
          </a:p>
        </p:txBody>
      </p:sp>
      <p:sp>
        <p:nvSpPr>
          <p:cNvPr id="72707"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2708"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2709" name="TextBox 5"/>
          <p:cNvSpPr txBox="1">
            <a:spLocks noChangeArrowheads="1"/>
          </p:cNvSpPr>
          <p:nvPr/>
        </p:nvSpPr>
        <p:spPr bwMode="auto">
          <a:xfrm>
            <a:off x="3290888" y="1676400"/>
            <a:ext cx="53197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600" dirty="0"/>
              <a:t> Accidently disclose privileged documents</a:t>
            </a:r>
          </a:p>
          <a:p>
            <a:pPr eaLnBrk="1" hangingPunct="1">
              <a:spcBef>
                <a:spcPct val="0"/>
              </a:spcBef>
            </a:pPr>
            <a:endParaRPr lang="en-US" altLang="en-US" sz="1600" dirty="0"/>
          </a:p>
          <a:p>
            <a:pPr eaLnBrk="1" hangingPunct="1">
              <a:spcBef>
                <a:spcPct val="0"/>
              </a:spcBef>
            </a:pPr>
            <a:r>
              <a:rPr lang="en-US" altLang="en-US" sz="1600" dirty="0"/>
              <a:t>Unreasonable expectation of privacy</a:t>
            </a:r>
          </a:p>
          <a:p>
            <a:pPr eaLnBrk="1" hangingPunct="1">
              <a:spcBef>
                <a:spcPct val="0"/>
              </a:spcBef>
            </a:pPr>
            <a:endParaRPr lang="en-US" altLang="en-US" sz="1600" dirty="0"/>
          </a:p>
          <a:p>
            <a:pPr eaLnBrk="1" hangingPunct="1">
              <a:spcBef>
                <a:spcPct val="0"/>
              </a:spcBef>
            </a:pPr>
            <a:r>
              <a:rPr lang="en-US" altLang="en-US" sz="1600" dirty="0"/>
              <a:t>Overbroad distribution and re-distribution</a:t>
            </a:r>
          </a:p>
          <a:p>
            <a:pPr eaLnBrk="1" hangingPunct="1">
              <a:spcBef>
                <a:spcPct val="0"/>
              </a:spcBef>
            </a:pPr>
            <a:endParaRPr lang="en-US" altLang="en-US" sz="1600" dirty="0"/>
          </a:p>
          <a:p>
            <a:pPr eaLnBrk="1" hangingPunct="1">
              <a:spcBef>
                <a:spcPct val="0"/>
              </a:spcBef>
            </a:pPr>
            <a:r>
              <a:rPr lang="en-US" altLang="en-US" sz="1600" dirty="0"/>
              <a:t>Failure to keep accurate privilege log</a:t>
            </a:r>
          </a:p>
          <a:p>
            <a:pPr eaLnBrk="1" hangingPunct="1">
              <a:spcBef>
                <a:spcPct val="0"/>
              </a:spcBef>
            </a:pPr>
            <a:endParaRPr lang="en-US" altLang="en-US" sz="1600" dirty="0"/>
          </a:p>
          <a:p>
            <a:pPr eaLnBrk="1" hangingPunct="1">
              <a:spcBef>
                <a:spcPct val="0"/>
              </a:spcBef>
            </a:pPr>
            <a:r>
              <a:rPr lang="en-US" altLang="en-US" sz="1600" dirty="0"/>
              <a:t>No judge sympathy</a:t>
            </a:r>
          </a:p>
        </p:txBody>
      </p:sp>
      <p:pic>
        <p:nvPicPr>
          <p:cNvPr id="72710" name="Picture 2" descr="http://upload.wikimedia.org/wikipedia/commons/b/ba/Car_k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7844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7974" y="4876800"/>
            <a:ext cx="8150225" cy="646331"/>
          </a:xfrm>
          <a:prstGeom prst="rect">
            <a:avLst/>
          </a:prstGeom>
          <a:solidFill>
            <a:srgbClr val="FFFF00"/>
          </a:solidFill>
        </p:spPr>
        <p:txBody>
          <a:bodyPr wrap="square">
            <a:spAutoFit/>
          </a:bodyPr>
          <a:lstStyle/>
          <a:p>
            <a:r>
              <a:rPr lang="en-US" dirty="0"/>
              <a:t>If a client’s friend or relative is present for attorney-client communications, the communications are not privileged. </a:t>
            </a:r>
            <a:r>
              <a:rPr lang="en-US" i="1" dirty="0"/>
              <a:t>State v. Rhodes, 627 N.W.2d 74 (Minn. 2001).</a:t>
            </a:r>
            <a:r>
              <a:rPr lang="en-US" dirty="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Implied waiver:  State of Mind</a:t>
            </a:r>
          </a:p>
        </p:txBody>
      </p:sp>
      <p:sp>
        <p:nvSpPr>
          <p:cNvPr id="7373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373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 name="TextBox 3"/>
          <p:cNvSpPr txBox="1"/>
          <p:nvPr/>
        </p:nvSpPr>
        <p:spPr>
          <a:xfrm>
            <a:off x="457200" y="1600200"/>
            <a:ext cx="7696200" cy="3970338"/>
          </a:xfrm>
          <a:prstGeom prst="rect">
            <a:avLst/>
          </a:prstGeom>
          <a:noFill/>
        </p:spPr>
        <p:txBody>
          <a:bodyPr>
            <a:spAutoFit/>
          </a:bodyPr>
          <a:lstStyle/>
          <a:p>
            <a:pPr fontAlgn="auto">
              <a:spcBef>
                <a:spcPts val="0"/>
              </a:spcBef>
              <a:spcAft>
                <a:spcPts val="0"/>
              </a:spcAft>
              <a:defRPr/>
            </a:pPr>
            <a:r>
              <a:rPr lang="en-US" sz="3600" dirty="0">
                <a:solidFill>
                  <a:schemeClr val="accent1">
                    <a:lumMod val="50000"/>
                  </a:schemeClr>
                </a:solidFill>
                <a:latin typeface="+mn-lt"/>
                <a:cs typeface="+mn-cs"/>
              </a:rPr>
              <a:t>Trouble Brewing:</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Tax shelter     antitrust      willful patent infringement      misappropriation of trade secrets     security filings     internal investigations</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3600" dirty="0">
                <a:solidFill>
                  <a:schemeClr val="accent1">
                    <a:lumMod val="50000"/>
                  </a:schemeClr>
                </a:solidFill>
                <a:latin typeface="+mn-lt"/>
                <a:cs typeface="+mn-cs"/>
              </a:rPr>
              <a:t>Defense:</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Advice of counsel</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Negligent, not willful</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Good faith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Implied waiver:  State of Mind</a:t>
            </a:r>
          </a:p>
        </p:txBody>
      </p:sp>
      <p:sp>
        <p:nvSpPr>
          <p:cNvPr id="74755"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4756"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 name="TextBox 3"/>
          <p:cNvSpPr txBox="1"/>
          <p:nvPr/>
        </p:nvSpPr>
        <p:spPr>
          <a:xfrm>
            <a:off x="457200" y="1600200"/>
            <a:ext cx="7696200" cy="3970338"/>
          </a:xfrm>
          <a:prstGeom prst="rect">
            <a:avLst/>
          </a:prstGeom>
          <a:noFill/>
        </p:spPr>
        <p:txBody>
          <a:bodyPr>
            <a:spAutoFit/>
          </a:bodyPr>
          <a:lstStyle/>
          <a:p>
            <a:pPr fontAlgn="auto">
              <a:spcBef>
                <a:spcPts val="0"/>
              </a:spcBef>
              <a:spcAft>
                <a:spcPts val="0"/>
              </a:spcAft>
              <a:defRPr/>
            </a:pPr>
            <a:r>
              <a:rPr lang="en-US" sz="3600" dirty="0">
                <a:solidFill>
                  <a:schemeClr val="accent1">
                    <a:lumMod val="50000"/>
                  </a:schemeClr>
                </a:solidFill>
                <a:latin typeface="+mn-lt"/>
                <a:cs typeface="+mn-cs"/>
              </a:rPr>
              <a:t>Trouble Brewing:</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Tax shelter     antitrust      willful patent infringement      misappropriation of trade secrets     security filings     internal investigations</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3600" dirty="0">
                <a:solidFill>
                  <a:schemeClr val="accent1">
                    <a:lumMod val="50000"/>
                  </a:schemeClr>
                </a:solidFill>
                <a:latin typeface="+mn-lt"/>
                <a:cs typeface="+mn-cs"/>
              </a:rPr>
              <a:t>Defense:</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Advice of counsel</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Negligent, not willful</a:t>
            </a: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Good faith   </a:t>
            </a:r>
          </a:p>
        </p:txBody>
      </p:sp>
      <p:sp>
        <p:nvSpPr>
          <p:cNvPr id="6" name="TextBox 5"/>
          <p:cNvSpPr txBox="1"/>
          <p:nvPr/>
        </p:nvSpPr>
        <p:spPr>
          <a:xfrm>
            <a:off x="2895600" y="3276600"/>
            <a:ext cx="5105400" cy="3140075"/>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sz="3600" dirty="0">
                <a:solidFill>
                  <a:schemeClr val="bg1"/>
                </a:solidFill>
                <a:latin typeface="+mn-lt"/>
                <a:cs typeface="+mn-cs"/>
              </a:rPr>
              <a:t>Practice tips:</a:t>
            </a:r>
          </a:p>
          <a:p>
            <a:pPr algn="ctr" fontAlgn="auto">
              <a:spcBef>
                <a:spcPts val="0"/>
              </a:spcBef>
              <a:spcAft>
                <a:spcPts val="0"/>
              </a:spcAft>
              <a:defRPr/>
            </a:pPr>
            <a:endParaRPr lang="en-US"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cs typeface="+mn-cs"/>
              </a:rPr>
              <a:t>Separate trial and business attorneys</a:t>
            </a:r>
          </a:p>
          <a:p>
            <a:pPr algn="ctr" fontAlgn="auto">
              <a:spcBef>
                <a:spcPts val="0"/>
              </a:spcBef>
              <a:spcAft>
                <a:spcPts val="0"/>
              </a:spcAft>
              <a:defRPr/>
            </a:pPr>
            <a:endParaRPr lang="en-US"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cs typeface="+mn-cs"/>
              </a:rPr>
              <a:t>Limit documents that you create</a:t>
            </a:r>
          </a:p>
          <a:p>
            <a:pPr algn="ctr" fontAlgn="auto">
              <a:spcBef>
                <a:spcPts val="0"/>
              </a:spcBef>
              <a:spcAft>
                <a:spcPts val="0"/>
              </a:spcAft>
              <a:defRPr/>
            </a:pPr>
            <a:endParaRPr lang="en-US"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cs typeface="+mn-cs"/>
              </a:rPr>
              <a:t>Assert defenses carefully</a:t>
            </a:r>
          </a:p>
          <a:p>
            <a:pPr algn="ctr" fontAlgn="auto">
              <a:spcBef>
                <a:spcPts val="0"/>
              </a:spcBef>
              <a:spcAft>
                <a:spcPts val="0"/>
              </a:spcAft>
              <a:defRPr/>
            </a:pPr>
            <a:endParaRPr lang="en-US"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cs typeface="+mn-cs"/>
              </a:rPr>
              <a:t>Recognize deposition risk if witness admits acting on advice of counsel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Privilege Exceptions</a:t>
            </a:r>
          </a:p>
        </p:txBody>
      </p:sp>
      <p:sp>
        <p:nvSpPr>
          <p:cNvPr id="75779"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5780"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5781" name="TextBox 3"/>
          <p:cNvSpPr txBox="1">
            <a:spLocks noChangeArrowheads="1"/>
          </p:cNvSpPr>
          <p:nvPr/>
        </p:nvSpPr>
        <p:spPr bwMode="auto">
          <a:xfrm>
            <a:off x="457200" y="1600200"/>
            <a:ext cx="55657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000"/>
              <a:t>Estate disputes</a:t>
            </a:r>
          </a:p>
          <a:p>
            <a:pPr eaLnBrk="1" hangingPunct="1">
              <a:spcBef>
                <a:spcPct val="0"/>
              </a:spcBef>
            </a:pPr>
            <a:endParaRPr lang="en-US" altLang="en-US" sz="2000"/>
          </a:p>
          <a:p>
            <a:pPr eaLnBrk="1" hangingPunct="1">
              <a:spcBef>
                <a:spcPct val="0"/>
              </a:spcBef>
            </a:pPr>
            <a:r>
              <a:rPr lang="en-US" altLang="en-US" sz="2000"/>
              <a:t>Shareholder suits challenging fiduciary duty</a:t>
            </a:r>
          </a:p>
          <a:p>
            <a:pPr eaLnBrk="1" hangingPunct="1">
              <a:spcBef>
                <a:spcPct val="0"/>
              </a:spcBef>
            </a:pPr>
            <a:endParaRPr lang="en-US" altLang="en-US" sz="2000"/>
          </a:p>
          <a:p>
            <a:pPr eaLnBrk="1" hangingPunct="1">
              <a:spcBef>
                <a:spcPct val="0"/>
              </a:spcBef>
            </a:pPr>
            <a:r>
              <a:rPr lang="en-US" altLang="en-US" sz="2000"/>
              <a:t>Shareholder derivative suits with “good cause”</a:t>
            </a:r>
          </a:p>
          <a:p>
            <a:pPr eaLnBrk="1" hangingPunct="1">
              <a:spcBef>
                <a:spcPct val="0"/>
              </a:spcBef>
            </a:pPr>
            <a:endParaRPr lang="en-US" altLang="en-US" sz="2000"/>
          </a:p>
          <a:p>
            <a:pPr lvl="1" eaLnBrk="1" hangingPunct="1">
              <a:spcBef>
                <a:spcPct val="0"/>
              </a:spcBef>
              <a:buFont typeface="Arial" charset="0"/>
              <a:buChar char="•"/>
            </a:pPr>
            <a:r>
              <a:rPr lang="en-US" altLang="en-US" sz="2000"/>
              <a:t>Management fraud (Garner doctrine/Garner factors)</a:t>
            </a:r>
          </a:p>
          <a:p>
            <a:pPr lvl="1" eaLnBrk="1" hangingPunct="1">
              <a:spcBef>
                <a:spcPct val="0"/>
              </a:spcBef>
              <a:buFont typeface="Arial" charset="0"/>
              <a:buChar char="•"/>
            </a:pPr>
            <a:endParaRPr lang="en-US" altLang="en-US" sz="2000"/>
          </a:p>
          <a:p>
            <a:pPr eaLnBrk="1" hangingPunct="1">
              <a:spcBef>
                <a:spcPct val="0"/>
              </a:spcBef>
            </a:pPr>
            <a:r>
              <a:rPr lang="en-US" altLang="en-US" sz="2000"/>
              <a:t>Future crime/fraud</a:t>
            </a:r>
          </a:p>
          <a:p>
            <a:pPr eaLnBrk="1" hangingPunct="1">
              <a:spcBef>
                <a:spcPct val="0"/>
              </a:spcBef>
            </a:pPr>
            <a:endParaRPr lang="en-US" altLang="en-US" sz="2000"/>
          </a:p>
          <a:p>
            <a:pPr eaLnBrk="1" hangingPunct="1">
              <a:spcBef>
                <a:spcPct val="0"/>
              </a:spcBef>
            </a:pPr>
            <a:r>
              <a:rPr lang="en-US" altLang="en-US" sz="2000"/>
              <a:t>Conceal past, current, or future crime/fraud</a:t>
            </a:r>
          </a:p>
        </p:txBody>
      </p:sp>
      <p:sp>
        <p:nvSpPr>
          <p:cNvPr id="6" name="Right Brace 5"/>
          <p:cNvSpPr/>
          <p:nvPr/>
        </p:nvSpPr>
        <p:spPr>
          <a:xfrm>
            <a:off x="4495800" y="4343400"/>
            <a:ext cx="22860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TextBox 8"/>
          <p:cNvSpPr txBox="1"/>
          <p:nvPr/>
        </p:nvSpPr>
        <p:spPr>
          <a:xfrm>
            <a:off x="6858000" y="4629150"/>
            <a:ext cx="1546225" cy="647700"/>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dirty="0">
                <a:latin typeface="+mn-lt"/>
                <a:cs typeface="+mn-cs"/>
              </a:rPr>
              <a:t>Attorney can blab</a:t>
            </a:r>
          </a:p>
        </p:txBody>
      </p:sp>
      <p:sp>
        <p:nvSpPr>
          <p:cNvPr id="7" name="Rounded Rectangular Callout 6"/>
          <p:cNvSpPr/>
          <p:nvPr/>
        </p:nvSpPr>
        <p:spPr>
          <a:xfrm>
            <a:off x="1600200" y="5562600"/>
            <a:ext cx="2438400" cy="838200"/>
          </a:xfrm>
          <a:prstGeom prst="wedgeRoundRectCallout">
            <a:avLst>
              <a:gd name="adj1" fmla="val -38188"/>
              <a:gd name="adj2" fmla="val -79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Help me hide the body.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More privilege Exceptions</a:t>
            </a:r>
          </a:p>
        </p:txBody>
      </p:sp>
      <p:sp>
        <p:nvSpPr>
          <p:cNvPr id="76803"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6804"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6805" name="TextBox 7"/>
          <p:cNvSpPr txBox="1">
            <a:spLocks noChangeArrowheads="1"/>
          </p:cNvSpPr>
          <p:nvPr/>
        </p:nvSpPr>
        <p:spPr bwMode="auto">
          <a:xfrm>
            <a:off x="990600" y="1981200"/>
            <a:ext cx="7086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a:t>Common interest among joint clients</a:t>
            </a:r>
          </a:p>
          <a:p>
            <a:pPr eaLnBrk="1" hangingPunct="1">
              <a:spcBef>
                <a:spcPct val="0"/>
              </a:spcBef>
            </a:pPr>
            <a:endParaRPr lang="en-US" altLang="en-US"/>
          </a:p>
          <a:p>
            <a:pPr eaLnBrk="1" hangingPunct="1">
              <a:spcBef>
                <a:spcPct val="0"/>
              </a:spcBef>
            </a:pPr>
            <a:r>
              <a:rPr lang="en-US" altLang="en-US"/>
              <a:t>Lawyer is necessary witness</a:t>
            </a:r>
          </a:p>
          <a:p>
            <a:pPr eaLnBrk="1" hangingPunct="1">
              <a:spcBef>
                <a:spcPct val="0"/>
              </a:spcBef>
            </a:pPr>
            <a:endParaRPr lang="en-US" altLang="en-US"/>
          </a:p>
          <a:p>
            <a:pPr eaLnBrk="1" hangingPunct="1">
              <a:spcBef>
                <a:spcPct val="0"/>
              </a:spcBef>
            </a:pPr>
            <a:r>
              <a:rPr lang="en-US" altLang="en-US"/>
              <a:t>??Antitrust violations, copyright infringement, insider trading, etc.???</a:t>
            </a:r>
          </a:p>
        </p:txBody>
      </p:sp>
      <p:sp>
        <p:nvSpPr>
          <p:cNvPr id="10" name="Rectangular Callout 9"/>
          <p:cNvSpPr/>
          <p:nvPr/>
        </p:nvSpPr>
        <p:spPr>
          <a:xfrm>
            <a:off x="1524000" y="5410200"/>
            <a:ext cx="6019800" cy="990600"/>
          </a:xfrm>
          <a:prstGeom prst="wedgeRectCallout">
            <a:avLst>
              <a:gd name="adj1" fmla="val -33638"/>
              <a:gd name="adj2" fmla="val -969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These are civil and criminal problems.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Federal government is privilege bully.</a:t>
            </a:r>
          </a:p>
        </p:txBody>
      </p:sp>
      <p:sp>
        <p:nvSpPr>
          <p:cNvPr id="77827"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7828"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7829" name="TextBox 7"/>
          <p:cNvSpPr txBox="1">
            <a:spLocks noChangeArrowheads="1"/>
          </p:cNvSpPr>
          <p:nvPr/>
        </p:nvSpPr>
        <p:spPr bwMode="auto">
          <a:xfrm>
            <a:off x="192088" y="1828800"/>
            <a:ext cx="63611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Congressional hearings</a:t>
            </a:r>
          </a:p>
          <a:p>
            <a:pPr eaLnBrk="1" hangingPunct="1">
              <a:spcBef>
                <a:spcPct val="0"/>
              </a:spcBef>
            </a:pPr>
            <a:endParaRPr lang="en-US" altLang="en-US" sz="2400"/>
          </a:p>
          <a:p>
            <a:pPr eaLnBrk="1" hangingPunct="1">
              <a:spcBef>
                <a:spcPct val="0"/>
              </a:spcBef>
            </a:pPr>
            <a:r>
              <a:rPr lang="en-US" altLang="en-US" sz="2400"/>
              <a:t>U.S. patriot Act:</a:t>
            </a:r>
          </a:p>
          <a:p>
            <a:pPr lvl="1" eaLnBrk="1" hangingPunct="1">
              <a:spcBef>
                <a:spcPct val="0"/>
              </a:spcBef>
              <a:buFont typeface="Arial" charset="0"/>
              <a:buChar char="•"/>
            </a:pPr>
            <a:r>
              <a:rPr lang="en-US" altLang="en-US" sz="2400"/>
              <a:t>No judicial oversight</a:t>
            </a:r>
          </a:p>
          <a:p>
            <a:pPr lvl="1" eaLnBrk="1" hangingPunct="1">
              <a:spcBef>
                <a:spcPct val="0"/>
              </a:spcBef>
              <a:buFont typeface="Arial" charset="0"/>
              <a:buChar char="•"/>
            </a:pPr>
            <a:r>
              <a:rPr lang="en-US" altLang="en-US" sz="2400"/>
              <a:t>Monitor prison communications</a:t>
            </a:r>
          </a:p>
          <a:p>
            <a:pPr lvl="1" eaLnBrk="1" hangingPunct="1">
              <a:spcBef>
                <a:spcPct val="0"/>
              </a:spcBef>
              <a:buFont typeface="Arial" charset="0"/>
              <a:buChar char="•"/>
            </a:pPr>
            <a:endParaRPr lang="en-US" altLang="en-US" sz="2400"/>
          </a:p>
          <a:p>
            <a:pPr eaLnBrk="1" hangingPunct="1">
              <a:spcBef>
                <a:spcPct val="0"/>
              </a:spcBef>
            </a:pPr>
            <a:r>
              <a:rPr lang="en-US" altLang="en-US" sz="2400"/>
              <a:t>DOJ expressly punishes asserting privilege</a:t>
            </a:r>
          </a:p>
          <a:p>
            <a:pPr eaLnBrk="1" hangingPunct="1">
              <a:spcBef>
                <a:spcPct val="0"/>
              </a:spcBef>
            </a:pPr>
            <a:endParaRPr lang="en-US" altLang="en-US" sz="2400"/>
          </a:p>
          <a:p>
            <a:pPr eaLnBrk="1" hangingPunct="1">
              <a:spcBef>
                <a:spcPct val="0"/>
              </a:spcBef>
            </a:pPr>
            <a:r>
              <a:rPr lang="en-US" altLang="en-US" sz="2400"/>
              <a:t>“Willingness to waive privilege is DOJ factor on how doggedly to pursue”</a:t>
            </a:r>
          </a:p>
        </p:txBody>
      </p:sp>
      <p:pic>
        <p:nvPicPr>
          <p:cNvPr id="77830" name="Picture 2" descr="http://webserver.computoredge.com/editorial/3204/Cover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1600200"/>
            <a:ext cx="3613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14925" y="3352800"/>
            <a:ext cx="3613150" cy="584200"/>
          </a:xfrm>
          <a:prstGeom prst="rect">
            <a:avLst/>
          </a:prstGeom>
          <a:solidFill>
            <a:schemeClr val="accent3">
              <a:lumMod val="50000"/>
            </a:schemeClr>
          </a:solidFill>
        </p:spPr>
        <p:txBody>
          <a:bodyPr>
            <a:spAutoFit/>
          </a:bodyPr>
          <a:lstStyle/>
          <a:p>
            <a:pPr algn="ctr" fontAlgn="auto">
              <a:spcBef>
                <a:spcPts val="0"/>
              </a:spcBef>
              <a:spcAft>
                <a:spcPts val="0"/>
              </a:spcAft>
              <a:defRPr/>
            </a:pPr>
            <a:r>
              <a:rPr lang="en-US" sz="3200" dirty="0">
                <a:solidFill>
                  <a:schemeClr val="bg1"/>
                </a:solidFill>
                <a:latin typeface="+mn-lt"/>
                <a:cs typeface="+mn-cs"/>
              </a:rPr>
              <a:t>900 Pounds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Can you fix waiver problems?</a:t>
            </a:r>
          </a:p>
        </p:txBody>
      </p:sp>
      <p:sp>
        <p:nvSpPr>
          <p:cNvPr id="7885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885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8853" name="TextBox 7"/>
          <p:cNvSpPr txBox="1">
            <a:spLocks noChangeArrowheads="1"/>
          </p:cNvSpPr>
          <p:nvPr/>
        </p:nvSpPr>
        <p:spPr bwMode="auto">
          <a:xfrm>
            <a:off x="228600" y="1997075"/>
            <a:ext cx="373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a:t>Corrective action</a:t>
            </a:r>
          </a:p>
          <a:p>
            <a:pPr eaLnBrk="1" hangingPunct="1">
              <a:spcBef>
                <a:spcPct val="0"/>
              </a:spcBef>
            </a:pPr>
            <a:endParaRPr lang="en-US" altLang="en-US"/>
          </a:p>
          <a:p>
            <a:pPr eaLnBrk="1" hangingPunct="1">
              <a:spcBef>
                <a:spcPct val="0"/>
              </a:spcBef>
            </a:pPr>
            <a:r>
              <a:rPr lang="en-US" altLang="en-US"/>
              <a:t>Preventive action</a:t>
            </a:r>
          </a:p>
        </p:txBody>
      </p:sp>
      <p:sp>
        <p:nvSpPr>
          <p:cNvPr id="11" name="TextBox 10"/>
          <p:cNvSpPr txBox="1"/>
          <p:nvPr/>
        </p:nvSpPr>
        <p:spPr>
          <a:xfrm>
            <a:off x="4105275" y="4962525"/>
            <a:ext cx="4173538" cy="830263"/>
          </a:xfrm>
          <a:prstGeom prst="rect">
            <a:avLst/>
          </a:prstGeom>
          <a:solidFill>
            <a:schemeClr val="bg2">
              <a:lumMod val="75000"/>
            </a:schemeClr>
          </a:solidFill>
          <a:ln w="19050">
            <a:solidFill>
              <a:schemeClr val="tx1"/>
            </a:solidFill>
          </a:ln>
        </p:spPr>
        <p:txBody>
          <a:bodyPr>
            <a:spAutoFit/>
          </a:bodyPr>
          <a:lstStyle/>
          <a:p>
            <a:pPr algn="ctr" fontAlgn="auto">
              <a:spcBef>
                <a:spcPts val="0"/>
              </a:spcBef>
              <a:spcAft>
                <a:spcPts val="0"/>
              </a:spcAft>
              <a:defRPr/>
            </a:pPr>
            <a:r>
              <a:rPr lang="en-US" sz="2400" dirty="0">
                <a:latin typeface="+mn-lt"/>
                <a:cs typeface="+mn-cs"/>
              </a:rPr>
              <a:t>Corrective tools are difficult to use successfully</a:t>
            </a:r>
          </a:p>
        </p:txBody>
      </p:sp>
      <p:sp>
        <p:nvSpPr>
          <p:cNvPr id="78855" name="AutoShape 2" descr="data:image/jpeg;base64,/9j/4AAQSkZJRgABAQAAAQABAAD/2wCEAAkGBxQSEBQUEhQUFRUXFxQWFRQUFBUVFBQSFBcWFxgUFRQYHCggGB0lGxQUITEhJSkrLi4uGB8zODMsNygtLisBCgoKDg0OGxAQGywkICQsLCwsLCwsLCwsMi4sLywsLCwsLCwsLCwsLCwsLCwsLCwsLCwsLCwsLCwsLCwsLCwsLP/AABEIALQA8AMBEQACEQEDEQH/xAAbAAACAgMBAAAAAAAAAAAAAAAABQEEAgMGB//EAEUQAAECAgYFCQQIBAYDAAAAAAEAAgMRBAUSITFRQWFxgZEGEyIyobHB0fAUFUJSB1NicpKisuEkM4LxIzRDVMLSF3OT/8QAGwEBAAIDAQEAAAAAAAAAAAAAAAEEAgMFBgf/xAA2EQACAQIDBQYFBAMAAwEAAAAAAQIDEQQhUQUSFDFBE2GBobHRIjRxkfAVM0LxUsHhFiMyBv/aAAwDAQACEQMRAD8A9xQGEWIGtJOAxWFScYRcpckZRi5OyEFPrqIboTS0fMZWjsGhcTEbVlLKll39Tp0cHTWdR37hI+O8G97p/eM+9c3tp895/dnQVODWSX2IFYxAbnvuv67jOW9OKqrNSf3Zlw1N84r7I71jpgEYG/ivXp3V0eZas7EqSAQAgBACAEAIAQAgBACAEAIAQAgBAcvXVKdz7gHOAAAkHEDbdtXnsfXmq7SbSXezs4SlHsk2l9hYYjz8bt7iqPaTf8n92W9yC6L7DCgVpGh3EF7cibxsKtYfaNSlk813+5VrYWjUzWTOjodLbEbNsxmDiF3cPiYV43gcqrSlTdmWFYNQIAQAgBAUK5fKFtIHj4LnbTnu0LatIs4VXqCBebsdMWUg9I7T2KGXaf8A8oYQKCyQtXlWI0o2zKs6828hgKQ4CQe4AXAT0BX44yrFJJlJ0It3aD2l31juKnja2pHDw0J9pd9Y7inG1tRw8NA9pd9Y7inG1tRw8NA9pd9Y7inG1tRw8NCPaXfWO4px1bUcPDQn2l31juKcbW1HDw0D2l31juKcdW1HDw0I9qdhzjuIU8bW538h2ENCfaXfWO4qONrajh4aEe0u+sdxTja2o4eGge1O+sdxTjq2o4eGge0u+sdxTja2o4eGge0u+sdxTjq2o4eGhIpD/ndxUxxdeTtF38CHQprmSY7/AJ38Vajxj/Ean2CMDS3fWP4/sjWMX4iF2BoiNY8kkzJxM71zq1Ke85VE7suUqtkowYupLLJkL9I33BUpKzsXqct5XZabgNgWu2ZofMa1C/pOGYB4f3XW2PK05R1S8v7KWMXwpjtd854IAQAgBAKa+fcwbTwkPEri7XnlCP1Zdwa5sTm4Eril/nkKnKC8je2lXXrNVDU6WeRfodGiRW2mAETIvIBmFew+FqV4b0WipWrQpS3ZG11VR8m/iW/9Nrao1cZS0ZrfVsYCZlL7wUPZ1VdUSsXTfRmLKHEImLP4x60KFs+pqiXioaM1UiDFbPq9HEWtGnw4qHgai6omOIg+jJ5iLIGTeu5h6Q6wmCp4CpqtBxENHyuXBVcY/CPxBZfptXVGvjKejKEeFEhUuAx/VeyOSJzm6HzUv1uVvCYHs23Us9CvXxO+koZCekAwI7g3O7W03yV2tRjVhusr06jhLeQ/oNEiRWB7A0g/bExqI0Fcf9Nrao6HGUtGWfdcfIfiCfptbVDjKWjMfdcf5W/jT9NraocZS0ZPuqPkPxp+m1dUOMpaMq1rR40CC+KWghjS4i3KctayjsypdbzVjGWMhbJZnPUTl2cDR2gfZiGfa29denSjTVoooTm5u7HtBr6DGumWOyfdwOC2GBbisQFWIxAVnzVStgqNXmrPVFiniqlPkzbBpIwNx7FxsRs6rT+KPxLz+xchi4TeeRaoVYiGXRHdRoMzPEDEq7gMDKm1Vb8LFfEV1K8EvE6KqqxZSITYkMmycxIg5ELrlMtoAQAgBAIa5fOLLIBed2pK9a2iOlhVaFxbHMmn1iucXIZyQta0kTAJGYwW2WFrRV3Fm6OIpN2UkYFV2WEO6jpdijx9NmTtxEv+JXa2XVtTmtHf7/0cvH096pB65fb+xlTKxmC1uLh0TlaYS3fNdSdToihCl1f5mL4VZGJDYR8YdIfaDhLfKICtSqOST1/P9m10lGTWn5/oWUWspWZHS8ag1snNO+buC0xqWsb5Ur3NdMpMoz2kzncBmHNI72t4qJS+JomMfgTL8ClWoLzOQDob5/Ze1tt3Ga3KV4vw/wCmmUbSXivtyOoq+LbhMdmBuVyDvFMpTVpNCPlGP4yhn7NJHFsM/wDFZGAn5YVNEMH2qC6ZhtNuCQLL4bSSSCLw4CaApcma95lwN5hPkXDKeDhrQHo7HggEGYN4IwIOlAZIAQGMRgcCHAEHEETBGsFAUYlTUd+MGEdjGjuQCyl8jYDr4dqGdRm3e0+BCAo+yxaP0YnSZgHi+XlsKA2xGoCpFYgKkRiApU+EXw+bLiGzBkNMtGxAdvyW5sQA2GQSOsNIccxuQDhACAEAIDm6c+cRx1y4XeC8ri5b1aT7/TI61FWppFGmHo7/AF4Kt0LNJZi+rY3NRLB6j725B2kevBeh2bie0huPmvQ52Oobk95cn6jSlUMOExce/assZgI1leOUvX6kYXGSpO0s4mmp/wDVYbrTCDqkZHsJXM2bdTnB9V6HRxucYyXRlP3hKFBiTvDGmWb4LpS4TXQ37RjL6eRW3LylH6+ZXo0Wy2JDB/lxnMacxEa9rTxgs4rGOScdH6/0ZTd2par0/sVvpYDokrmhzHgHGzMho4RJ7lg+psXT8/OQVnTC17HC42WnewjyUy5p9xEeTXeMKojBwiQwZ2oL2/8Aye5rQNocwrdT5Nd3oaKjzT7/AFOv5H0znaPO6dq+WE3AO7LUtyt0HeJTxEbSMOUg/iKGftxm8YRP/FbjQYVzSyyhUgSn/hRJaptIO4TnuQHnrGWAGfKAJ5yGKA7DkTXd/MRDcf5ZOelnlvQHaoAQFStaVzUFzxiBJv3jcEByfIeA5tIiEkm0wkz0utC867ygO3QFKunygP2S3lVsZNwoykuZvw0N6qkznaI6bZZLXgsV28M+a5+5nisP2UsuTCKxXSqVIrEBUisQGmqqeWU6C1uBdKJscCA3x4ID0tACAEBD3SBJ0X8FEpbqbJSu7HGUGOXsa53Wc1r9zxMd687jcJ2LTXJ+p0qFbfTRFNN4G/if2VBl6iuoupcK003yleDkRMgrZQqypVFKJlWpqpBxY7q2I58JpcJGV4OO9euPOGpgs0j7zXXZktPiFxKiVPHZfyX+v+HWg3PCfRnLRo5ENzSRNkaM05NY9oiDiS8blvayt3v3CfxX7l7GhlMIdFdhODCjAa4JYeJsu4p1b7k/sQ+SXe19xXTYwEZzQbfRc0H7k5Hc1oUNZtGalkmRHL4kNlhj3kEjotLplw1ZXKFFtKyDkk3dj7k7VlJtsc6GWNaXdbomUaEGOMjf0TBYZZuVinSne9vx/wBFarVh0f4v7Ou5F0B1HdGhuIl0C0CcgJv7b+xWaVPcKtWop2LXKj+ZQ/8A3kcYEZbTUbjDDgQRMEEEZg3EIDzNlEifyw173Qy6E6TSSbBk10gNLZFAEaDFhEFzIkMzmC5rm3jSCQgPUeTdaikwGvutDovGTh5470A0QFCt4dtrW5mfAfugNFSUIML3abm+J8EAwpFJazE7tKAU1tTBEotoAgOcAJ6QDiNVy5+03ahbVou4BXrHH1xW76K0PYwP6QDgZ9Qg3gjC8C8rnbLaVZ3fQuY9N0k+8YVZXcKkDoktd8rrjuOBXoTjFmKxALqwi2GE6dAzOhAVakoEOOzoutPxeDc6Z02TfLWgOlgQaQ0ACK+Wu/vQGEKvI8B5FIbbhk3OaJPbuFzh2oDpqJS2RWh0Nwc06R3HI6kBjT3Shu2S43KtjJ7tGT7jbRV5o5KrW2qOyXXhDmyM7FxG8AFTKMcRSz6ohN0p/Qxii27o5S/uuDwNdz3d3x6fc68MVSjC9/DqXoNXtAvmTmbgNg8SuvhsBTo/E83+cjn18ZOpkskWwySvlQUxaRKktdoa5vYRPxXm8VXTxikuSaX25ncw9JrDOL6pnNigN5+kQnTlbhOMjiYfOAcbRnuXd4eByuImXaLUkIEGy4myWXuJm0zmCMDipVCCIdeb6jGFVsJpBMNgIEgXBou2uWxQiuhg5yfUvwYjBcHN2MBd+kELIwLcN+TXncB3lAb6IJUgGyRNpE5iXRMwJZ9I8EBp5VXOoh0CkCeq1CitHaQgLbQgNjAgK9YMa9hY8BzTiCgFnI2rzBix2gksIYQTtdLfigOrQCTlDHLZEGRaxxG10gO5AXalglkBgOJFok4kuvv4oBbWLS9xBJALpOIxDJyMtyAy5SuAhQ2tlKd0sJNEruK5O1m92MV1f56nR2cvilJ9Ec7HdZnMXiUhnaAMjxVGWClGrGmnm1d9xajik6cpvlfIpVtEFHo4htA5yJMNEhd8zgNEp9q9GlZJI4rd3cYVQ11lrXOtOkJzxCjfi3u3zG67XtkVKfDtRyxwNlgldmZdJaa+JjRtvdTOnTc72N0KoiCHwyQcWuafFb001dGDVsmW6NypayJzce6V3Ojqz02gMNqkg6JzWxG6HNOBF4IzBQHL02MKPHAozjbJAc0dQkmQDhpxQHW107/DAzI7FztpytSS1Zawi+O5ykV7qPGMRotMfK23MjBwyd37lUwOL3PglyNtejvfEhrQaTBidKGWk6Rg4bWm8LtRkpK8XcouLi7MuG7FZEGpsVpMvW5Ac9SYRa4tOj1NeOr0nTm4PoenpVFOCkuporR9mlzm4c41rpNY0F0wDO2dEydK9bSlvQUtUjzdSO7NrvNrL/hcfvRD3XrYYFqCzJsMa7Jce0juQF2Ha0vO4NaOwT7UBYhwxpmdrifFAZlobEguAAk+Ru0OBHfJAWuVVAfGor2w/wCa2zEhTw52E4PYDqJbLegNFT1gykQWRYeDhORxa74mOGggzBGpAXnGQQC2lRUAhrblGaFDdFbZJ6rWOnJzjgLr81rq1FTjcu4DByxdZU149yHfIjlU2nwS4gNisMokMHCeDmz0GXYVjQrKorm7aezZ4KpuvNPkya5HORLObmM3C8963HMOjAQCWmxm84QgF9Yx4YN4LnNvDROW8m7JVMTWoUmnU5rlqWKFKrUuocnzFMA23uiPIstmSdFrSdgAluTCxcr1p85eS6CvJK1OPJeolosTn4z6Q/qNuYD8ow3krfUqKnFyZqhBzkooaQaLMW3Ehx6UwZEEaBukvMTrTc3O+Z3Y047ijYaUSFITJtOde52knBKtWVR3kzRuRhkizRrYD2MvtAlsvhOmW69dTZuIf7b8Cniqf8kczTqs1LrlIxqSLGgvLWOIZIzabwNbcigHnJyrLccPI6LOlPN2geKAfV27pNGQJ4/2XF2pK8ox+v55F7CLJsVxBdeuWi4kc9WFDaG2gJSlwM8MlnTqyTyZunCLWaH1R0nnqNImb2dB2ZLcCdokV6ejUVSCkjhVIbknEzwvGIvC2GBjW1HtBr2Cc7jLsK4u1aDdqkfo/wDR1Nn10rwl9UJuUYk+iOOIBY7w71cwFVSpKPVcypi42qOS5MsQyrxWLUJAW4TTkUBvbEAxc0f1CfBAFKiNsTmbi107DpdEg4yCAbe8Wa+CovH0lqb+HmctR6zoopkcUV4EQyMeETJhiCYtMb82hxH2Z3qxSrwqcjZVwValBVJRyf559Bu+kud8K3FQ5DlJyrhUdkN9rnhEMQAQpFrSyWL5ynMyI8lV4uF2s8joYfZtatKyyPOa2r19JiBzwA0TssGABxv0nWqFaq6juz3ezMBTwdPdhzfN6/8ADfyfrmJQqSyNDvGDm6Hwzi0+riFhSqOnK6N+0MFDGUHCXPp3M9jqunsjOhxmmbDaeJY9LQdYuXWnXhCG++R80nhqkKjpSVmh6awaQZTwxlhrWFLFwqy3Y3MZ0ZQV2JrXWe4XDpS0k6GjXgFYbSV2akriqummcNrcXCRP2pzedkzduXHcFi8QpfxS/EdKNXh6Dj/JiflBGkGUWFi6RfLQzLf4LsnNNrYIFmC3Bsres5bvFcXaGIu9xcl6nTwdGy3n19BniNx7wuQdHkW6IJNlpvntx8VkuRoq8y7QHSiNOsDjcrOElu1ovvK9ZXgxrTqtZExuOY8V6Y5Qng1C4OIuAu6WrUgH9FozYbQ1ou7zmUAorR04p3D1xXnsfLervuOlh1amUIxuVJlmHMW0iFaYRnLsE1ismWGVOTlN5ukAHqxAGH7wmWH9Q/qXb2fVs3Tf1RzMZTyU0dNSYUnbb11TnmVGE2uZORlNpyn5HvWurTVSDi+pnTnuSUjj66jvDCYotWHAyc6zIgy+ELibMqShWlCf5Y62OoxlTUqa/Gan8pKOzrUmA3MNk9w3EuPYu46kV1OdHCV5coMqv5c0UH+fEe2WDWPbfwb3LB14ItR2TiZdEvFGiJ9IlHHVgxH63EeJK1vFRXQtw2DVlzkkVf8AyS5pcYcBon8zyRdk0ASWp4x9EX6f/wCcp/yqPwRUpH0g02L0GBgLhKzDhWnGd1wcXLW8XU55IsvYmAo5zu/q/ax3FHp0QMaHP6Qa0Ow60hPRmuFKq227lF0IX5HmdcD+Mi584TPAzdfO7artOTcUz1uCSeGV10K0SuaRZs8/Fl993mrMas9TTVwOHbvuL7HR8lKE2PV74T5WXRHGd02vkJOBzVPEVZQqXRxq9qdbej0OSptDfAiuhvxGnQ4aHDUrCkpreR2cNXU43M4LpiXDyUNF+Mup0XI7lA6jv5oulDebiROw/wAAdO7WsKspunup8szkbU2dCo+1SzS+6PV6CXc1NxmXmYuAkweZXQ2ZSap78ub9Dw2OlHtNyPT1KteUvmwxgMif8R5lOQHVHGZ3a02lXcIKnHnIywFBTk5y5IWtpVmG+kRjgOiMLtAAzJVrDUexpqL59fqVa1RTm2uXQU1U0gPpMXruPR+9oA1AdyYmt2UL9ehNCl2k7dOoxquFcXHEnxvK81UfQ7cEMIYv3eJWtGTNlBJvG/12KYmFZdS6DLvWadndFfmdM0zE16xO6ujkNWyJUkAgObpDpvcdZ4TXl60t6pJ951oK0UivFE1qNsMjBlEOm7BFBmbqroL4nJ0GfTIyIF4OgjYt8JuElJdDVJqUXFnQRIlponiMSNJ03Lo/qT/x8yjwvea2XEHLuyT9Sf8Aj5jhe8oVpVTY7nF2DhJzSJg6DNc3EPtanaLI6OHrOlBR52OJpX0UQi8lkZzGnBpbalqBmrEcTJLNXN/GvQwH0UN/3DvwDzU8T3Ga2hJdDIfRW3/cO/APNY8R3GxbUkuhmPovb/uHfgHmo7buNi2vJfxOiqnknDo7LMM3/E8t6TjmT4KtUUqju2VZ41zd5Ive6ft9i19j3mHFdxzdZ8hDEjOiiL1iDKUpSAHgrMGoxSOjQ23KjT3FC/iUHfRy4/6h/L5rPtEZS29N/wAPMf8AJ/kl7PCLC+1NxdhhMAS7ForRVSVyjVx7qO9jXyg5FtpIabdl7ZycG4tPwlTRvT+hNHaMqTukJB9HDh/q9gW7tEXVt6a/gvubXfR0XYxexRvoz/8AIJNW7Nfc7mqIT4UJjIr+cLAG2pSm1uAO7SrkNoOMUt081iaUatRzjlfoV6fVpixHOc/rGZEtAwbPcq/EXr9tJXtyWhla1Hso5as0VtUnP2BbssaZ2QOsdEzq8Va/Un/iVuF7wpNS2g0B0g0SAlniVTxFd1pXZaoxVNWRahVfZaADhqVRwuWFW7jI0MgGRvUdmO2V8zXAhlrrxq7vJYpNMynJSWRbWRoOgoLpw27JcF6XCy3qMX3HLrK02b1YNYIDy90Z0+sbjmcCvGXPV7q0GVWRCWmZJvIxyWcWaKsVfIuWtayuarBa1pcWC2lxYLR1pcWQWilxYm1rS4sRbOaCyC2UuLIm2lyLBbS4sFtLiwW9qXFgt6ylxYLetLjdC2c0uLIjnNaXJ3Sbe1LkWC2daXFgtnWlxZBbPopcWQW9falxYm3r7UuLEWzn2pcbqMYrzZN+g6UbJisxG6O6XWOGZyPktdy5ux0O65MmdGbtd3r0mzvl14+pwMd+8/Aaq8UwQHlDYvSI28PQXiz19shnVD+gfvHuCzjyK9ZfEXZqTSTNSCJ60ATUAJoCbSkWImoATQEzQBP1cpBppdLENs3T1DSTkEJUW3ZFFrqS/pBzWDQ2zO7WT+yXM2oLJm2iU91rm4wDX/CR1X7MjqQiUOq5F+0hhYLSAi1sUE2AOCXFmTaQixFtLk2JJUkBbCXFmFpLiwWtSCxrpDug77p7lBMeaEgizJHrT5rAt2O95JvnRWHW7scV6XZ3y68fU8/tBWrvwHCvFIEB5JFb0gczL12rxZ7BchtVgk0/e8AsolerzLdr1epuarBaCCzBAE1IC3rUXFgtJcWJmpFiJoAmgNVKpLYbbTtw0k5BCUm8kUqLRzEdzkX+lugBDY3uqyGVoIarFemUZsRsjjoOkFRcyi2jRQqWQ7m4vX+F2h481PMmUeqGEkMAQAgAAIAmgCfqaAN6AEAIDGL1TsKMLmIWNk4axPef7LAudD0HkmyVFZtceLivS7N+XXj6nndoP/3vwHCvFIEB5PKZnkfH914s9gX6ud0DPPwClGmosy1aHqak12ZM9akiwFwzUCzMS4ZcUMrMLewILBb2lLixkNnahBPBSQaqRSAxtp3DSTkECVxE+lWoge8TA+EaBkM/FCwo2WXMuRa5aQQ1rw7QSJAa8UMFTd8yavpzWQuk7AkAYkzvuGJxTNkTj8XIxfW4cHBzCJghpnPH5pYdyEqm0yg6MXNDXXyM2umbY1T4X43Jc2KFmNKsrG10HnpaD8481JpnCwytbVBhYifqagBwQBa2ILBzg9BLk7rAPS5FgL/UkuTYi2NSXFjGKeicMDp1ISuYrAwO7t/ZYm873kmf4Rn9X6ivTbO+XXj6nntofvvwHCvFIEB5Rau2k94Xij2Fi5QeopRqnzLO7uUmBHFAB2HihJgdygkBt4IDMHWe1SY2Au1lLi3cYR6QGNLi67tJyCIm3cI6RSHRHTduGho9aVLZujFRNSgyBARLUEBO5CQQEET9XjWCpuRzGtX1hPovHS0HQ8eepHqjTKDXUYCJqCi5hukz1BBYJ7EFiLexLk7pIf69BLkboW0uLBbS4sYxndF2w9yEpZlB7hcoNtjveS3+VZ/V3lem2b8uvH1PPbQ/ffgNleKQIDyKJi3UT2rxR7JDChno3aD4BEap8zcTrUmIWhmUGZExrUE5kT1cUBkHnMKbkWRlaS5FkBcfQQWQrrcE2TK4T46/WaGyFhepNoTQAgBCAUEggCaAh206iMQcwpvYWudDBcbItC+Qnt0qCu0iS/Z2qLiwNOoIGZl2zcpIsQIhS43UTbPqfklxZEWtYS4sYxXdE36DlkhKWfIXOvdLId8lBt6HoPJR06K3a79RXptm/Lrx9Tzm0P334DhXykCA8isz9ZLxJ7IuULq35+AUmufMsB2ocUMbBbOSXFkBJz70FjG0MylybMmeooRYNyAiaE2CaArUlkMCbg0a8OEsVKuybsVPcJ9EGWieKG1XJhttXAieRMjunjuU2ZG8lzMnwHDFpUE3RrmhJLRPC9CC1CoDjjIbfJDFzRcgUFrb8TsHcoMHJssSHohCMw4DtQAANZQZmU9UkIsYkbVBJIO3tUkWCY9AoMwe/onDA9ym4tmL3N05A9v9lBtPQuSY/hGbXd5Xptm/Lrx9Tze0P334DhXykCA8ghOvO0y2XrxLPZlqrnGxv7JBSYTWZanq7kMLd4T1ICC7V3KCbEW9gS4sE9pQkBs4oR4mQnmpIyJQg00mitfKeIwKm5KdijFq9wwIPYUNimilFh6HDcQlzLJkNJFwc8DK06XBTvEbiJmoMjZApLmGYkcwdOw6FOXUxlG/IZmmjm7dk7Lpz7lHU17rNNHrIucAWATwINrjcFNl0Di1zL89nBYkBa19iCwWtqXFgtH0UFkSCfR/ZBkQSfR/ZBkFo6+xQLIxiHonYdGpSSkL7c2bRLuQ2WzPROSLp0Rh1u7yvTbN+XXj6nm9o/vvwHKvlEEB4+zDeR3heIZ7Qs0EzYPWgKTCXMsSQxJ4ICCdiAxt+gFFyd0kb+KAncpICepQLd4BwU3FmTMIRZi+O2K55AcWjRKUpa5rK6MksjRS4pLpHRdrOZ3pkZRRomhkZwoZcZBQHZF+HQBpM9lwS5g5GcZsQObYlZFxboUpoxsizPYsRYm1rCXIsFrWlxYi2lybBb9SS4sTaQiwWkFgtILGMQ9E7D3KQkUS7oz1T7lBsPROSP8AlGbXfqK9Psz5dePqeb2j++/Acq+UQQHj3dd4rxB7Us0V1x2+AQxkszda1IY2CepBYJ7EGRM0GRE9qCxM9qAEAT1oAtIRYLSCxi4A4yO1Lk2F0ajEOMhMaFlczTJhUIzBJsyyN6XIbGMxq4rExzJtpcWMTsUEkg61JBNpLkWIt60uTumW9CAQBMeigsyLQS5NmQ51xxwPcpRFioNlx0bxd2oZHoXI7/KM2u/UV6fZny68fU83tH5h+A7V8oggPHZ+uK8Qe2N0CKAL9XcFBhJGznxn2Jciwc8MzwS4sQY4zKEke0jX2oLGQjj0ChFg58ILBz49TQWDnxn3oLBzwzQWDnhmlxYOfGaCwc+EFg9oHoILBz49BBYOfGaCxiaQ3XwKEkiO30CgDnhmgDn2+gUBPPD0EII55qEk88EIDnxrQWB0UEHHA6NSlA0l3dPu8lJJ6JyQ/wAoza/9RXp9mfLrx9TzW0fmH4DpXyiCA84NTszfxb5LyvCR1fl7HqOKnojE1OzN/EeSjhY6vy9iHiZaIPc7M38R5KeEjq/L2I4mWiD3QzN/FvknCR1fl7DiZaIxdU7PmfxHknCw1fl7DiZaIwFTMzfxHko4aOr/ADwMuJlojNtSQ838R5KeFjq/L2MeKnojL3MzN3FvknCx1fl7Dip6IPczM3/l8k4WOr8vYcTLRE+6GfM/i3/qnCQ1fl7DiZaIn3Sz5nfl8lHCQ1fl7DiZaIxdVLM3fl8k4SOr8vYcTLRGPuhmbvy+SnhY6vy9ieJloifc7M3cR5JwsdX5ew4mWiI9zQ83fl8k4WOr8vYjiZ6In3Sz5n8W+ScLHV+XsOJloifdTfmfxb5JwkNX5ew4mWiINTs+Z/Fv/VTwsNWOJlovzxMHVW0aXfl8li8LHV/ngZLES0RlDqph0u/L5KVhYav88CHiZLoiIlUsHxP4t8keFhq/zwCxMn0RLapYdLuI8lCwsdX5eweJlojF1WNGl3Z5KOFjq/L2JWIlojNtVMOl35fJSsLHV+XsRxMtER7pZm7i3yThY6vy9hxMtEZtqhmbvy+SnhY6vy9iOJlog91sli7DMeScNHV/ngZcTLRHa8nIIZR2gTlN2O0rvYGChRSXecLGycqzbGauFQEB/9k="/>
          <p:cNvSpPr>
            <a:spLocks noChangeAspect="1" noChangeArrowheads="1"/>
          </p:cNvSpPr>
          <p:nvPr/>
        </p:nvSpPr>
        <p:spPr bwMode="auto">
          <a:xfrm>
            <a:off x="155575" y="-1028700"/>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8856" name="AutoShape 4" descr="data:image/jpeg;base64,/9j/4AAQSkZJRgABAQAAAQABAAD/2wCEAAkGBxQSEBQUEhQUFRUXFxQWFRQUFBUVFBQSFBcWFxgUFRQYHCggGB0lGxQUITEhJSkrLi4uGB8zODMsNygtLisBCgoKDg0OGxAQGywkICQsLCwsLCwsLCwsMi4sLywsLCwsLCwsLCwsLCwsLCwsLCwsLCwsLCwsLCwsLCwsLCwsLP/AABEIALQA8AMBEQACEQEDEQH/xAAbAAACAgMBAAAAAAAAAAAAAAAABQEEAgMGB//EAEUQAAECAgYFCQQIBAYDAAAAAAEAAgMRBAUSITFRQWFxgZEGEyIyobHB0fAUFUJSB1NicpKisuEkM4LxIzRDVMLSF3OT/8QAGwEBAAIDAQEAAAAAAAAAAAAAAAEEAgMFBgf/xAA2EQACAQIDBQYFBAMAAwEAAAAAAQIDEQQhUQUSFDFBE2GBobHRIjRxkfAVM0LxUsHhFiMyBv/aAAwDAQACEQMRAD8A9xQGEWIGtJOAxWFScYRcpckZRi5OyEFPrqIboTS0fMZWjsGhcTEbVlLKll39Tp0cHTWdR37hI+O8G97p/eM+9c3tp895/dnQVODWSX2IFYxAbnvuv67jOW9OKqrNSf3Zlw1N84r7I71jpgEYG/ivXp3V0eZas7EqSAQAgBACAEAIAQAgBACAEAIAQAgBAcvXVKdz7gHOAAAkHEDbdtXnsfXmq7SbSXezs4SlHsk2l9hYYjz8bt7iqPaTf8n92W9yC6L7DCgVpGh3EF7cibxsKtYfaNSlk813+5VrYWjUzWTOjodLbEbNsxmDiF3cPiYV43gcqrSlTdmWFYNQIAQAgBAUK5fKFtIHj4LnbTnu0LatIs4VXqCBebsdMWUg9I7T2KGXaf8A8oYQKCyQtXlWI0o2zKs6828hgKQ4CQe4AXAT0BX44yrFJJlJ0It3aD2l31juKnja2pHDw0J9pd9Y7inG1tRw8NA9pd9Y7inG1tRw8NA9pd9Y7inG1tRw8NCPaXfWO4px1bUcPDQn2l31juKcbW1HDw0D2l31juKcdW1HDw0I9qdhzjuIU8bW538h2ENCfaXfWO4qONrajh4aEe0u+sdxTja2o4eGge1O+sdxTjq2o4eGge0u+sdxTja2o4eGge0u+sdxTjq2o4eGhIpD/ndxUxxdeTtF38CHQprmSY7/AJ38Vajxj/Ean2CMDS3fWP4/sjWMX4iF2BoiNY8kkzJxM71zq1Ke85VE7suUqtkowYupLLJkL9I33BUpKzsXqct5XZabgNgWu2ZofMa1C/pOGYB4f3XW2PK05R1S8v7KWMXwpjtd854IAQAgBAKa+fcwbTwkPEri7XnlCP1Zdwa5sTm4Eril/nkKnKC8je2lXXrNVDU6WeRfodGiRW2mAETIvIBmFew+FqV4b0WipWrQpS3ZG11VR8m/iW/9Nrao1cZS0ZrfVsYCZlL7wUPZ1VdUSsXTfRmLKHEImLP4x60KFs+pqiXioaM1UiDFbPq9HEWtGnw4qHgai6omOIg+jJ5iLIGTeu5h6Q6wmCp4CpqtBxENHyuXBVcY/CPxBZfptXVGvjKejKEeFEhUuAx/VeyOSJzm6HzUv1uVvCYHs23Us9CvXxO+koZCekAwI7g3O7W03yV2tRjVhusr06jhLeQ/oNEiRWB7A0g/bExqI0Fcf9Nrao6HGUtGWfdcfIfiCfptbVDjKWjMfdcf5W/jT9NraocZS0ZPuqPkPxp+m1dUOMpaMq1rR40CC+KWghjS4i3KctayjsypdbzVjGWMhbJZnPUTl2cDR2gfZiGfa29denSjTVoooTm5u7HtBr6DGumWOyfdwOC2GBbisQFWIxAVnzVStgqNXmrPVFiniqlPkzbBpIwNx7FxsRs6rT+KPxLz+xchi4TeeRaoVYiGXRHdRoMzPEDEq7gMDKm1Vb8LFfEV1K8EvE6KqqxZSITYkMmycxIg5ELrlMtoAQAgBAIa5fOLLIBed2pK9a2iOlhVaFxbHMmn1iucXIZyQta0kTAJGYwW2WFrRV3Fm6OIpN2UkYFV2WEO6jpdijx9NmTtxEv+JXa2XVtTmtHf7/0cvH096pB65fb+xlTKxmC1uLh0TlaYS3fNdSdToihCl1f5mL4VZGJDYR8YdIfaDhLfKICtSqOST1/P9m10lGTWn5/oWUWspWZHS8ag1snNO+buC0xqWsb5Ur3NdMpMoz2kzncBmHNI72t4qJS+JomMfgTL8ClWoLzOQDob5/Ze1tt3Ga3KV4vw/wCmmUbSXivtyOoq+LbhMdmBuVyDvFMpTVpNCPlGP4yhn7NJHFsM/wDFZGAn5YVNEMH2qC6ZhtNuCQLL4bSSSCLw4CaApcma95lwN5hPkXDKeDhrQHo7HggEGYN4IwIOlAZIAQGMRgcCHAEHEETBGsFAUYlTUd+MGEdjGjuQCyl8jYDr4dqGdRm3e0+BCAo+yxaP0YnSZgHi+XlsKA2xGoCpFYgKkRiApU+EXw+bLiGzBkNMtGxAdvyW5sQA2GQSOsNIccxuQDhACAEAIDm6c+cRx1y4XeC8ri5b1aT7/TI61FWppFGmHo7/AF4Kt0LNJZi+rY3NRLB6j725B2kevBeh2bie0huPmvQ52Oobk95cn6jSlUMOExce/assZgI1leOUvX6kYXGSpO0s4mmp/wDVYbrTCDqkZHsJXM2bdTnB9V6HRxucYyXRlP3hKFBiTvDGmWb4LpS4TXQ37RjL6eRW3LylH6+ZXo0Wy2JDB/lxnMacxEa9rTxgs4rGOScdH6/0ZTd2par0/sVvpYDokrmhzHgHGzMho4RJ7lg+psXT8/OQVnTC17HC42WnewjyUy5p9xEeTXeMKojBwiQwZ2oL2/8Aye5rQNocwrdT5Nd3oaKjzT7/AFOv5H0znaPO6dq+WE3AO7LUtyt0HeJTxEbSMOUg/iKGftxm8YRP/FbjQYVzSyyhUgSn/hRJaptIO4TnuQHnrGWAGfKAJ5yGKA7DkTXd/MRDcf5ZOelnlvQHaoAQFStaVzUFzxiBJv3jcEByfIeA5tIiEkm0wkz0utC867ygO3QFKunygP2S3lVsZNwoykuZvw0N6qkznaI6bZZLXgsV28M+a5+5nisP2UsuTCKxXSqVIrEBUisQGmqqeWU6C1uBdKJscCA3x4ID0tACAEBD3SBJ0X8FEpbqbJSu7HGUGOXsa53Wc1r9zxMd687jcJ2LTXJ+p0qFbfTRFNN4G/if2VBl6iuoupcK003yleDkRMgrZQqypVFKJlWpqpBxY7q2I58JpcJGV4OO9euPOGpgs0j7zXXZktPiFxKiVPHZfyX+v+HWg3PCfRnLRo5ENzSRNkaM05NY9oiDiS8blvayt3v3CfxX7l7GhlMIdFdhODCjAa4JYeJsu4p1b7k/sQ+SXe19xXTYwEZzQbfRc0H7k5Hc1oUNZtGalkmRHL4kNlhj3kEjotLplw1ZXKFFtKyDkk3dj7k7VlJtsc6GWNaXdbomUaEGOMjf0TBYZZuVinSne9vx/wBFarVh0f4v7Ou5F0B1HdGhuIl0C0CcgJv7b+xWaVPcKtWop2LXKj+ZQ/8A3kcYEZbTUbjDDgQRMEEEZg3EIDzNlEifyw173Qy6E6TSSbBk10gNLZFAEaDFhEFzIkMzmC5rm3jSCQgPUeTdaikwGvutDovGTh5470A0QFCt4dtrW5mfAfugNFSUIML3abm+J8EAwpFJazE7tKAU1tTBEotoAgOcAJ6QDiNVy5+03ahbVou4BXrHH1xW76K0PYwP6QDgZ9Qg3gjC8C8rnbLaVZ3fQuY9N0k+8YVZXcKkDoktd8rrjuOBXoTjFmKxALqwi2GE6dAzOhAVakoEOOzoutPxeDc6Z02TfLWgOlgQaQ0ACK+Wu/vQGEKvI8B5FIbbhk3OaJPbuFzh2oDpqJS2RWh0Nwc06R3HI6kBjT3Shu2S43KtjJ7tGT7jbRV5o5KrW2qOyXXhDmyM7FxG8AFTKMcRSz6ohN0p/Qxii27o5S/uuDwNdz3d3x6fc68MVSjC9/DqXoNXtAvmTmbgNg8SuvhsBTo/E83+cjn18ZOpkskWwySvlQUxaRKktdoa5vYRPxXm8VXTxikuSaX25ncw9JrDOL6pnNigN5+kQnTlbhOMjiYfOAcbRnuXd4eByuImXaLUkIEGy4myWXuJm0zmCMDipVCCIdeb6jGFVsJpBMNgIEgXBou2uWxQiuhg5yfUvwYjBcHN2MBd+kELIwLcN+TXncB3lAb6IJUgGyRNpE5iXRMwJZ9I8EBp5VXOoh0CkCeq1CitHaQgLbQgNjAgK9YMa9hY8BzTiCgFnI2rzBix2gksIYQTtdLfigOrQCTlDHLZEGRaxxG10gO5AXalglkBgOJFok4kuvv4oBbWLS9xBJALpOIxDJyMtyAy5SuAhQ2tlKd0sJNEruK5O1m92MV1f56nR2cvilJ9Ec7HdZnMXiUhnaAMjxVGWClGrGmnm1d9xajik6cpvlfIpVtEFHo4htA5yJMNEhd8zgNEp9q9GlZJI4rd3cYVQ11lrXOtOkJzxCjfi3u3zG67XtkVKfDtRyxwNlgldmZdJaa+JjRtvdTOnTc72N0KoiCHwyQcWuafFb001dGDVsmW6NypayJzce6V3Ojqz02gMNqkg6JzWxG6HNOBF4IzBQHL02MKPHAozjbJAc0dQkmQDhpxQHW107/DAzI7FztpytSS1Zawi+O5ykV7qPGMRotMfK23MjBwyd37lUwOL3PglyNtejvfEhrQaTBidKGWk6Rg4bWm8LtRkpK8XcouLi7MuG7FZEGpsVpMvW5Ac9SYRa4tOj1NeOr0nTm4PoenpVFOCkuporR9mlzm4c41rpNY0F0wDO2dEydK9bSlvQUtUjzdSO7NrvNrL/hcfvRD3XrYYFqCzJsMa7Jce0juQF2Ha0vO4NaOwT7UBYhwxpmdrifFAZlobEguAAk+Ru0OBHfJAWuVVAfGor2w/wCa2zEhTw52E4PYDqJbLegNFT1gykQWRYeDhORxa74mOGggzBGpAXnGQQC2lRUAhrblGaFDdFbZJ6rWOnJzjgLr81rq1FTjcu4DByxdZU149yHfIjlU2nwS4gNisMokMHCeDmz0GXYVjQrKorm7aezZ4KpuvNPkya5HORLObmM3C8963HMOjAQCWmxm84QgF9Yx4YN4LnNvDROW8m7JVMTWoUmnU5rlqWKFKrUuocnzFMA23uiPIstmSdFrSdgAluTCxcr1p85eS6CvJK1OPJeolosTn4z6Q/qNuYD8ow3krfUqKnFyZqhBzkooaQaLMW3Ehx6UwZEEaBukvMTrTc3O+Z3Y047ijYaUSFITJtOde52knBKtWVR3kzRuRhkizRrYD2MvtAlsvhOmW69dTZuIf7b8Cniqf8kczTqs1LrlIxqSLGgvLWOIZIzabwNbcigHnJyrLccPI6LOlPN2geKAfV27pNGQJ4/2XF2pK8ox+v55F7CLJsVxBdeuWi4kc9WFDaG2gJSlwM8MlnTqyTyZunCLWaH1R0nnqNImb2dB2ZLcCdokV6ejUVSCkjhVIbknEzwvGIvC2GBjW1HtBr2Cc7jLsK4u1aDdqkfo/wDR1Nn10rwl9UJuUYk+iOOIBY7w71cwFVSpKPVcypi42qOS5MsQyrxWLUJAW4TTkUBvbEAxc0f1CfBAFKiNsTmbi107DpdEg4yCAbe8Wa+CovH0lqb+HmctR6zoopkcUV4EQyMeETJhiCYtMb82hxH2Z3qxSrwqcjZVwValBVJRyf559Bu+kud8K3FQ5DlJyrhUdkN9rnhEMQAQpFrSyWL5ynMyI8lV4uF2s8joYfZtatKyyPOa2r19JiBzwA0TssGABxv0nWqFaq6juz3ezMBTwdPdhzfN6/8ADfyfrmJQqSyNDvGDm6Hwzi0+riFhSqOnK6N+0MFDGUHCXPp3M9jqunsjOhxmmbDaeJY9LQdYuXWnXhCG++R80nhqkKjpSVmh6awaQZTwxlhrWFLFwqy3Y3MZ0ZQV2JrXWe4XDpS0k6GjXgFYbSV2akriqummcNrcXCRP2pzedkzduXHcFi8QpfxS/EdKNXh6Dj/JiflBGkGUWFi6RfLQzLf4LsnNNrYIFmC3Bsres5bvFcXaGIu9xcl6nTwdGy3n19BniNx7wuQdHkW6IJNlpvntx8VkuRoq8y7QHSiNOsDjcrOElu1ovvK9ZXgxrTqtZExuOY8V6Y5Qng1C4OIuAu6WrUgH9FozYbQ1ou7zmUAorR04p3D1xXnsfLervuOlh1amUIxuVJlmHMW0iFaYRnLsE1ismWGVOTlN5ukAHqxAGH7wmWH9Q/qXb2fVs3Tf1RzMZTyU0dNSYUnbb11TnmVGE2uZORlNpyn5HvWurTVSDi+pnTnuSUjj66jvDCYotWHAyc6zIgy+ELibMqShWlCf5Y62OoxlTUqa/Gan8pKOzrUmA3MNk9w3EuPYu46kV1OdHCV5coMqv5c0UH+fEe2WDWPbfwb3LB14ItR2TiZdEvFGiJ9IlHHVgxH63EeJK1vFRXQtw2DVlzkkVf8AyS5pcYcBon8zyRdk0ASWp4x9EX6f/wCcp/yqPwRUpH0g02L0GBgLhKzDhWnGd1wcXLW8XU55IsvYmAo5zu/q/ax3FHp0QMaHP6Qa0Ow60hPRmuFKq227lF0IX5HmdcD+Mi584TPAzdfO7artOTcUz1uCSeGV10K0SuaRZs8/Fl993mrMas9TTVwOHbvuL7HR8lKE2PV74T5WXRHGd02vkJOBzVPEVZQqXRxq9qdbej0OSptDfAiuhvxGnQ4aHDUrCkpreR2cNXU43M4LpiXDyUNF+Mup0XI7lA6jv5oulDebiROw/wAAdO7WsKspunup8szkbU2dCo+1SzS+6PV6CXc1NxmXmYuAkweZXQ2ZSap78ub9Dw2OlHtNyPT1KteUvmwxgMif8R5lOQHVHGZ3a02lXcIKnHnIywFBTk5y5IWtpVmG+kRjgOiMLtAAzJVrDUexpqL59fqVa1RTm2uXQU1U0gPpMXruPR+9oA1AdyYmt2UL9ehNCl2k7dOoxquFcXHEnxvK81UfQ7cEMIYv3eJWtGTNlBJvG/12KYmFZdS6DLvWadndFfmdM0zE16xO6ujkNWyJUkAgObpDpvcdZ4TXl60t6pJ951oK0UivFE1qNsMjBlEOm7BFBmbqroL4nJ0GfTIyIF4OgjYt8JuElJdDVJqUXFnQRIlponiMSNJ03Lo/qT/x8yjwvea2XEHLuyT9Sf8Aj5jhe8oVpVTY7nF2DhJzSJg6DNc3EPtanaLI6OHrOlBR52OJpX0UQi8lkZzGnBpbalqBmrEcTJLNXN/GvQwH0UN/3DvwDzU8T3Ga2hJdDIfRW3/cO/APNY8R3GxbUkuhmPovb/uHfgHmo7buNi2vJfxOiqnknDo7LMM3/E8t6TjmT4KtUUqju2VZ41zd5Ive6ft9i19j3mHFdxzdZ8hDEjOiiL1iDKUpSAHgrMGoxSOjQ23KjT3FC/iUHfRy4/6h/L5rPtEZS29N/wAPMf8AJ/kl7PCLC+1NxdhhMAS7ForRVSVyjVx7qO9jXyg5FtpIabdl7ZycG4tPwlTRvT+hNHaMqTukJB9HDh/q9gW7tEXVt6a/gvubXfR0XYxexRvoz/8AIJNW7Nfc7mqIT4UJjIr+cLAG2pSm1uAO7SrkNoOMUt081iaUatRzjlfoV6fVpixHOc/rGZEtAwbPcq/EXr9tJXtyWhla1Hso5as0VtUnP2BbssaZ2QOsdEzq8Va/Un/iVuF7wpNS2g0B0g0SAlniVTxFd1pXZaoxVNWRahVfZaADhqVRwuWFW7jI0MgGRvUdmO2V8zXAhlrrxq7vJYpNMynJSWRbWRoOgoLpw27JcF6XCy3qMX3HLrK02b1YNYIDy90Z0+sbjmcCvGXPV7q0GVWRCWmZJvIxyWcWaKsVfIuWtayuarBa1pcWC2lxYLR1pcWQWilxYm1rS4sRbOaCyC2UuLIm2lyLBbS4sFtLiwW9qXFgt6ylxYLetLjdC2c0uLIjnNaXJ3Sbe1LkWC2daXFgtnWlxZBbPopcWQW9falxYm3r7UuLEWzn2pcbqMYrzZN+g6UbJisxG6O6XWOGZyPktdy5ux0O65MmdGbtd3r0mzvl14+pwMd+8/Aaq8UwQHlDYvSI28PQXiz19shnVD+gfvHuCzjyK9ZfEXZqTSTNSCJ60ATUAJoCbSkWImoATQEzQBP1cpBppdLENs3T1DSTkEJUW3ZFFrqS/pBzWDQ2zO7WT+yXM2oLJm2iU91rm4wDX/CR1X7MjqQiUOq5F+0hhYLSAi1sUE2AOCXFmTaQixFtLk2JJUkBbCXFmFpLiwWtSCxrpDug77p7lBMeaEgizJHrT5rAt2O95JvnRWHW7scV6XZ3y68fU8/tBWrvwHCvFIEB5JFb0gczL12rxZ7BchtVgk0/e8AsolerzLdr1epuarBaCCzBAE1IC3rUXFgtJcWJmpFiJoAmgNVKpLYbbTtw0k5BCUm8kUqLRzEdzkX+lugBDY3uqyGVoIarFemUZsRsjjoOkFRcyi2jRQqWQ7m4vX+F2h481PMmUeqGEkMAQAgAAIAmgCfqaAN6AEAIDGL1TsKMLmIWNk4axPef7LAudD0HkmyVFZtceLivS7N+XXj6nndoP/3vwHCvFIEB5PKZnkfH914s9gX6ud0DPPwClGmosy1aHqak12ZM9akiwFwzUCzMS4ZcUMrMLewILBb2lLixkNnahBPBSQaqRSAxtp3DSTkECVxE+lWoge8TA+EaBkM/FCwo2WXMuRa5aQQ1rw7QSJAa8UMFTd8yavpzWQuk7AkAYkzvuGJxTNkTj8XIxfW4cHBzCJghpnPH5pYdyEqm0yg6MXNDXXyM2umbY1T4X43Jc2KFmNKsrG10HnpaD8481JpnCwytbVBhYifqagBwQBa2ILBzg9BLk7rAPS5FgL/UkuTYi2NSXFjGKeicMDp1ISuYrAwO7t/ZYm873kmf4Rn9X6ivTbO+XXj6nntofvvwHCvFIEB5Rau2k94Xij2Fi5QeopRqnzLO7uUmBHFAB2HihJgdygkBt4IDMHWe1SY2Au1lLi3cYR6QGNLi67tJyCIm3cI6RSHRHTduGho9aVLZujFRNSgyBARLUEBO5CQQEET9XjWCpuRzGtX1hPovHS0HQ8eepHqjTKDXUYCJqCi5hukz1BBYJ7EFiLexLk7pIf69BLkboW0uLBbS4sYxndF2w9yEpZlB7hcoNtjveS3+VZ/V3lem2b8uvH1PPbQ/ffgNleKQIDyKJi3UT2rxR7JDChno3aD4BEap8zcTrUmIWhmUGZExrUE5kT1cUBkHnMKbkWRlaS5FkBcfQQWQrrcE2TK4T46/WaGyFhepNoTQAgBCAUEggCaAh206iMQcwpvYWudDBcbItC+Qnt0qCu0iS/Z2qLiwNOoIGZl2zcpIsQIhS43UTbPqfklxZEWtYS4sYxXdE36DlkhKWfIXOvdLId8lBt6HoPJR06K3a79RXptm/Lrx9Tzm0P334DhXykCA8isz9ZLxJ7IuULq35+AUmufMsB2ocUMbBbOSXFkBJz70FjG0MylybMmeooRYNyAiaE2CaArUlkMCbg0a8OEsVKuybsVPcJ9EGWieKG1XJhttXAieRMjunjuU2ZG8lzMnwHDFpUE3RrmhJLRPC9CC1CoDjjIbfJDFzRcgUFrb8TsHcoMHJssSHohCMw4DtQAANZQZmU9UkIsYkbVBJIO3tUkWCY9AoMwe/onDA9ym4tmL3N05A9v9lBtPQuSY/hGbXd5Xptm/Lrx9Tze0P334DhXykCA8ghOvO0y2XrxLPZlqrnGxv7JBSYTWZanq7kMLd4T1ICC7V3KCbEW9gS4sE9pQkBs4oR4mQnmpIyJQg00mitfKeIwKm5KdijFq9wwIPYUNimilFh6HDcQlzLJkNJFwc8DK06XBTvEbiJmoMjZApLmGYkcwdOw6FOXUxlG/IZmmjm7dk7Lpz7lHU17rNNHrIucAWATwINrjcFNl0Di1zL89nBYkBa19iCwWtqXFgtH0UFkSCfR/ZBkQSfR/ZBkFo6+xQLIxiHonYdGpSSkL7c2bRLuQ2WzPROSLp0Rh1u7yvTbN+XXj6nm9o/vvwHKvlEEB4+zDeR3heIZ7Qs0EzYPWgKTCXMsSQxJ4ICCdiAxt+gFFyd0kb+KAncpICepQLd4BwU3FmTMIRZi+O2K55AcWjRKUpa5rK6MksjRS4pLpHRdrOZ3pkZRRomhkZwoZcZBQHZF+HQBpM9lwS5g5GcZsQObYlZFxboUpoxsizPYsRYm1rCXIsFrWlxYi2lybBb9SS4sTaQiwWkFgtILGMQ9E7D3KQkUS7oz1T7lBsPROSP8AlGbXfqK9Psz5dePqeb2j++/Acq+UQQHj3dd4rxB7Us0V1x2+AQxkszda1IY2CepBYJ7EGRM0GRE9qCxM9qAEAT1oAtIRYLSCxi4A4yO1Lk2F0ajEOMhMaFlczTJhUIzBJsyyN6XIbGMxq4rExzJtpcWMTsUEkg61JBNpLkWIt60uTumW9CAQBMeigsyLQS5NmQ51xxwPcpRFioNlx0bxd2oZHoXI7/KM2u/UV6fZny68fU83tH5h+A7V8oggPHZ+uK8Qe2N0CKAL9XcFBhJGznxn2Jciwc8MzwS4sQY4zKEke0jX2oLGQjj0ChFg58ILBz49TQWDnxn3oLBzwzQWDnhmlxYOfGaCwc+EFg9oHoILBz49BBYOfGaCxiaQ3XwKEkiO30CgDnhmgDn2+gUBPPD0EII55qEk88EIDnxrQWB0UEHHA6NSlA0l3dPu8lJJ6JyQ/wAoza/9RXp9mfLrx9TzW0fmH4DpXyiCA84NTszfxb5LyvCR1fl7HqOKnojE1OzN/EeSjhY6vy9iHiZaIPc7M38R5KeEjq/L2I4mWiD3QzN/FvknCR1fl7DiZaIxdU7PmfxHknCw1fl7DiZaIwFTMzfxHko4aOr/ADwMuJlojNtSQ838R5KeFjq/L2MeKnojL3MzN3FvknCx1fl7Dip6IPczM3/l8k4WOr8vYcTLRE+6GfM/i3/qnCQ1fl7DiZaIn3Sz5nfl8lHCQ1fl7DiZaIxdVLM3fl8k4SOr8vYcTLRGPuhmbvy+SnhY6vy9ieJloifc7M3cR5JwsdX5ew4mWiI9zQ83fl8k4WOr8vYjiZ6In3Sz5n8W+ScLHV+XsOJloifdTfmfxb5JwkNX5ew4mWiINTs+Z/Fv/VTwsNWOJlovzxMHVW0aXfl8li8LHV/ngZLES0RlDqph0u/L5KVhYav88CHiZLoiIlUsHxP4t8keFhq/zwCxMn0RLapYdLuI8lCwsdX5eweJlojF1WNGl3Z5KOFjq/L2JWIlojNtVMOl35fJSsLHV+XsRxMtER7pZm7i3yThY6vy9hxMtEZtqhmbvy+SnhY6vy9iOJlog91sli7DMeScNHV/ngZcTLRHa8nIIZR2gTlN2O0rvYGChRSXecLGycqzbGauFQEB/9k="/>
          <p:cNvSpPr>
            <a:spLocks noChangeAspect="1" noChangeArrowheads="1"/>
          </p:cNvSpPr>
          <p:nvPr/>
        </p:nvSpPr>
        <p:spPr bwMode="auto">
          <a:xfrm>
            <a:off x="307975" y="-876300"/>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8857" name="Rectangle 6"/>
          <p:cNvSpPr>
            <a:spLocks noChangeArrowheads="1"/>
          </p:cNvSpPr>
          <p:nvPr/>
        </p:nvSpPr>
        <p:spPr bwMode="auto">
          <a:xfrm>
            <a:off x="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Kontur-vid</a:t>
            </a:r>
            <a:r>
              <a:rPr lang="en-US" altLang="en-US" sz="800"/>
              <a:t> | </a:t>
            </a:r>
            <a:r>
              <a:rPr lang="en-US" altLang="en-US" sz="800">
                <a:hlinkClick r:id="rId3"/>
              </a:rPr>
              <a:t>Dreamstime.com</a:t>
            </a:r>
            <a:r>
              <a:rPr lang="en-US" altLang="en-US" sz="800"/>
              <a:t> - </a:t>
            </a:r>
            <a:r>
              <a:rPr lang="en-US" altLang="en-US" sz="800">
                <a:hlinkClick r:id="rId4"/>
              </a:rPr>
              <a:t>Wooden Tool Box Vector Illustration Photo</a:t>
            </a:r>
            <a:endParaRPr lang="en-US" altLang="en-US" sz="800"/>
          </a:p>
        </p:txBody>
      </p:sp>
      <p:pic>
        <p:nvPicPr>
          <p:cNvPr id="7885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76400"/>
            <a:ext cx="38084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CAUTION:  Take away the right message</a:t>
            </a:r>
          </a:p>
        </p:txBody>
      </p:sp>
      <p:pic>
        <p:nvPicPr>
          <p:cNvPr id="9219" name="Picture 3" descr="Mute Cour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6238"/>
            <a:ext cx="4038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228600" y="1566863"/>
            <a:ext cx="4191000" cy="3309937"/>
          </a:xfrm>
          <a:prstGeom prst="rect">
            <a:avLst/>
          </a:prstGeom>
          <a:noFill/>
          <a:ln w="57150">
            <a:solidFill>
              <a:srgbClr val="CC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 name="TextBox 4"/>
          <p:cNvSpPr txBox="1"/>
          <p:nvPr/>
        </p:nvSpPr>
        <p:spPr>
          <a:xfrm>
            <a:off x="4648200" y="1752600"/>
            <a:ext cx="4114800" cy="2524125"/>
          </a:xfrm>
          <a:prstGeom prst="rect">
            <a:avLst/>
          </a:prstGeom>
          <a:noFill/>
        </p:spPr>
        <p:txBody>
          <a:bodyPr>
            <a:spAutoFit/>
          </a:bodyPr>
          <a:lstStyle/>
          <a:p>
            <a:pPr algn="ctr" fontAlgn="auto">
              <a:spcBef>
                <a:spcPts val="0"/>
              </a:spcBef>
              <a:spcAft>
                <a:spcPts val="1800"/>
              </a:spcAft>
              <a:defRPr/>
            </a:pPr>
            <a:r>
              <a:rPr lang="en-US" sz="3200" dirty="0">
                <a:latin typeface="+mn-lt"/>
                <a:cs typeface="+mn-cs"/>
              </a:rPr>
              <a:t>The wrong messages:</a:t>
            </a:r>
          </a:p>
          <a:p>
            <a:pPr marL="285750" indent="-285750" fontAlgn="auto">
              <a:spcBef>
                <a:spcPts val="0"/>
              </a:spcBef>
              <a:spcAft>
                <a:spcPts val="1800"/>
              </a:spcAft>
              <a:buFont typeface="Arial" panose="020B0604020202020204" pitchFamily="34" charset="0"/>
              <a:buChar char="•"/>
              <a:defRPr/>
            </a:pPr>
            <a:r>
              <a:rPr lang="en-US" sz="2400" dirty="0">
                <a:latin typeface="+mn-lt"/>
                <a:cs typeface="+mn-cs"/>
              </a:rPr>
              <a:t>Business communications are bad.</a:t>
            </a:r>
          </a:p>
          <a:p>
            <a:pPr marL="285750" indent="-285750" fontAlgn="auto">
              <a:spcBef>
                <a:spcPts val="0"/>
              </a:spcBef>
              <a:spcAft>
                <a:spcPts val="1800"/>
              </a:spcAft>
              <a:buFont typeface="Arial" panose="020B0604020202020204" pitchFamily="34" charset="0"/>
              <a:buChar char="•"/>
              <a:defRPr/>
            </a:pPr>
            <a:r>
              <a:rPr lang="en-US" sz="2400" dirty="0">
                <a:latin typeface="+mn-lt"/>
                <a:cs typeface="+mn-cs"/>
              </a:rPr>
              <a:t>Avoid business communications.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Corrective action:  trying to fix leaky privilege</a:t>
            </a:r>
          </a:p>
        </p:txBody>
      </p:sp>
      <p:sp>
        <p:nvSpPr>
          <p:cNvPr id="79875"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9876"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9877" name="TextBox 7"/>
          <p:cNvSpPr txBox="1">
            <a:spLocks noChangeArrowheads="1"/>
          </p:cNvSpPr>
          <p:nvPr/>
        </p:nvSpPr>
        <p:spPr bwMode="auto">
          <a:xfrm>
            <a:off x="228600" y="1997075"/>
            <a:ext cx="3733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a:t>Accident</a:t>
            </a:r>
          </a:p>
          <a:p>
            <a:pPr eaLnBrk="1" hangingPunct="1">
              <a:spcBef>
                <a:spcPct val="0"/>
              </a:spcBef>
            </a:pPr>
            <a:endParaRPr lang="en-US" altLang="en-US"/>
          </a:p>
          <a:p>
            <a:pPr eaLnBrk="1" hangingPunct="1">
              <a:spcBef>
                <a:spcPct val="0"/>
              </a:spcBef>
            </a:pPr>
            <a:r>
              <a:rPr lang="en-US" altLang="en-US"/>
              <a:t>Reasonable (best) efforts to avoid</a:t>
            </a:r>
          </a:p>
          <a:p>
            <a:pPr eaLnBrk="1" hangingPunct="1">
              <a:spcBef>
                <a:spcPct val="0"/>
              </a:spcBef>
            </a:pPr>
            <a:endParaRPr lang="en-US" altLang="en-US"/>
          </a:p>
          <a:p>
            <a:pPr eaLnBrk="1" hangingPunct="1">
              <a:spcBef>
                <a:spcPct val="0"/>
              </a:spcBef>
            </a:pPr>
            <a:r>
              <a:rPr lang="en-US" altLang="en-US"/>
              <a:t>Reasonable (best) efforts to fix</a:t>
            </a:r>
          </a:p>
        </p:txBody>
      </p:sp>
      <p:sp>
        <p:nvSpPr>
          <p:cNvPr id="4" name="TextBox 3"/>
          <p:cNvSpPr txBox="1"/>
          <p:nvPr/>
        </p:nvSpPr>
        <p:spPr>
          <a:xfrm>
            <a:off x="533400" y="5867400"/>
            <a:ext cx="8267700" cy="523875"/>
          </a:xfrm>
          <a:prstGeom prst="rect">
            <a:avLst/>
          </a:prstGeom>
          <a:solidFill>
            <a:schemeClr val="tx2">
              <a:lumMod val="50000"/>
            </a:schemeClr>
          </a:solidFill>
        </p:spPr>
        <p:txBody>
          <a:bodyPr>
            <a:spAutoFit/>
          </a:bodyPr>
          <a:lstStyle/>
          <a:p>
            <a:pPr algn="ctr" fontAlgn="auto">
              <a:spcBef>
                <a:spcPts val="0"/>
              </a:spcBef>
              <a:spcAft>
                <a:spcPts val="0"/>
              </a:spcAft>
              <a:defRPr/>
            </a:pPr>
            <a:r>
              <a:rPr lang="en-US" sz="2800" dirty="0">
                <a:solidFill>
                  <a:schemeClr val="bg1"/>
                </a:solidFill>
                <a:latin typeface="+mn-lt"/>
                <a:cs typeface="+mn-cs"/>
              </a:rPr>
              <a:t>You often must try, but good luck.</a:t>
            </a:r>
          </a:p>
        </p:txBody>
      </p:sp>
      <p:sp>
        <p:nvSpPr>
          <p:cNvPr id="79879" name="Rectangle 5"/>
          <p:cNvSpPr>
            <a:spLocks noChangeArrowheads="1"/>
          </p:cNvSpPr>
          <p:nvPr/>
        </p:nvSpPr>
        <p:spPr bwMode="auto">
          <a:xfrm>
            <a:off x="6350" y="6642100"/>
            <a:ext cx="373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800"/>
              <a:t>© </a:t>
            </a:r>
            <a:r>
              <a:rPr lang="en-US" altLang="en-US" sz="800">
                <a:hlinkClick r:id="rId2"/>
              </a:rPr>
              <a:t>29mokara</a:t>
            </a:r>
            <a:r>
              <a:rPr lang="en-US" altLang="en-US" sz="800"/>
              <a:t> | </a:t>
            </a:r>
            <a:r>
              <a:rPr lang="en-US" altLang="en-US" sz="800">
                <a:hlinkClick r:id="rId3"/>
              </a:rPr>
              <a:t>Dreamstime.com</a:t>
            </a:r>
            <a:r>
              <a:rPr lang="en-US" altLang="en-US" sz="800"/>
              <a:t> - </a:t>
            </a:r>
            <a:r>
              <a:rPr lang="en-US" altLang="en-US" sz="800">
                <a:hlinkClick r:id="rId4"/>
              </a:rPr>
              <a:t>Defective Faucet, Cause Wastage Of Water. Photo</a:t>
            </a:r>
            <a:endParaRPr lang="en-US" altLang="en-US" sz="800"/>
          </a:p>
        </p:txBody>
      </p:sp>
      <p:pic>
        <p:nvPicPr>
          <p:cNvPr id="7988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5000"/>
            <a:ext cx="4914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Preventive action:  trying to avoid leaky privilege</a:t>
            </a:r>
          </a:p>
        </p:txBody>
      </p:sp>
      <p:sp>
        <p:nvSpPr>
          <p:cNvPr id="80899"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0900"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0901" name="TextBox 7"/>
          <p:cNvSpPr txBox="1">
            <a:spLocks noChangeArrowheads="1"/>
          </p:cNvSpPr>
          <p:nvPr/>
        </p:nvSpPr>
        <p:spPr bwMode="auto">
          <a:xfrm>
            <a:off x="4876800" y="1828800"/>
            <a:ext cx="3733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a:t>Accident</a:t>
            </a:r>
          </a:p>
          <a:p>
            <a:pPr eaLnBrk="1" hangingPunct="1">
              <a:spcBef>
                <a:spcPct val="0"/>
              </a:spcBef>
            </a:pPr>
            <a:endParaRPr lang="en-US" altLang="en-US"/>
          </a:p>
          <a:p>
            <a:pPr eaLnBrk="1" hangingPunct="1">
              <a:spcBef>
                <a:spcPct val="0"/>
              </a:spcBef>
            </a:pPr>
            <a:r>
              <a:rPr lang="en-US" altLang="en-US"/>
              <a:t>Reasonable (best) efforts to avoid</a:t>
            </a:r>
          </a:p>
          <a:p>
            <a:pPr eaLnBrk="1" hangingPunct="1">
              <a:spcBef>
                <a:spcPct val="0"/>
              </a:spcBef>
            </a:pPr>
            <a:endParaRPr lang="en-US" altLang="en-US"/>
          </a:p>
          <a:p>
            <a:pPr eaLnBrk="1" hangingPunct="1">
              <a:spcBef>
                <a:spcPct val="0"/>
              </a:spcBef>
            </a:pPr>
            <a:r>
              <a:rPr lang="en-US" altLang="en-US"/>
              <a:t>Clawback agreement</a:t>
            </a:r>
          </a:p>
        </p:txBody>
      </p:sp>
      <p:sp>
        <p:nvSpPr>
          <p:cNvPr id="4" name="TextBox 3"/>
          <p:cNvSpPr txBox="1"/>
          <p:nvPr/>
        </p:nvSpPr>
        <p:spPr>
          <a:xfrm>
            <a:off x="457200" y="5867400"/>
            <a:ext cx="7315200" cy="954088"/>
          </a:xfrm>
          <a:prstGeom prst="rect">
            <a:avLst/>
          </a:prstGeom>
          <a:solidFill>
            <a:schemeClr val="tx2">
              <a:lumMod val="50000"/>
            </a:schemeClr>
          </a:solidFill>
        </p:spPr>
        <p:txBody>
          <a:bodyPr>
            <a:spAutoFit/>
          </a:bodyPr>
          <a:lstStyle/>
          <a:p>
            <a:pPr algn="ctr" fontAlgn="auto">
              <a:spcBef>
                <a:spcPts val="0"/>
              </a:spcBef>
              <a:spcAft>
                <a:spcPts val="0"/>
              </a:spcAft>
              <a:defRPr/>
            </a:pPr>
            <a:r>
              <a:rPr lang="en-US" sz="2800" dirty="0">
                <a:solidFill>
                  <a:schemeClr val="bg1"/>
                </a:solidFill>
                <a:latin typeface="+mn-lt"/>
                <a:cs typeface="+mn-cs"/>
              </a:rPr>
              <a:t>In practice, a better tool unless you have to actually enforce</a:t>
            </a:r>
          </a:p>
        </p:txBody>
      </p:sp>
      <p:sp>
        <p:nvSpPr>
          <p:cNvPr id="80903" name="TextBox 5"/>
          <p:cNvSpPr txBox="1">
            <a:spLocks noChangeArrowheads="1"/>
          </p:cNvSpPr>
          <p:nvPr/>
        </p:nvSpPr>
        <p:spPr bwMode="auto">
          <a:xfrm>
            <a:off x="381000" y="1981200"/>
            <a:ext cx="4191000" cy="350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t>Clawback Agreement</a:t>
            </a:r>
          </a:p>
          <a:p>
            <a:pPr eaLnBrk="1" hangingPunct="1">
              <a:spcBef>
                <a:spcPct val="0"/>
              </a:spcBef>
              <a:buFontTx/>
              <a:buNone/>
            </a:pPr>
            <a:endParaRPr lang="en-US" altLang="en-US" sz="2400"/>
          </a:p>
          <a:p>
            <a:pPr eaLnBrk="1" hangingPunct="1">
              <a:spcBef>
                <a:spcPct val="0"/>
              </a:spcBef>
              <a:buFontTx/>
              <a:buNone/>
            </a:pPr>
            <a:r>
              <a:rPr lang="en-US" altLang="en-US" sz="2400"/>
              <a:t>If either party accidently discloses a privileged document, the document will be returned and privilege is not waived.</a:t>
            </a: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Special topic:  Invention Records</a:t>
            </a:r>
          </a:p>
        </p:txBody>
      </p:sp>
      <p:sp>
        <p:nvSpPr>
          <p:cNvPr id="81923"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1924"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1925" name="TextBox 7"/>
          <p:cNvSpPr txBox="1">
            <a:spLocks noChangeArrowheads="1"/>
          </p:cNvSpPr>
          <p:nvPr/>
        </p:nvSpPr>
        <p:spPr bwMode="auto">
          <a:xfrm>
            <a:off x="719138" y="1536700"/>
            <a:ext cx="7543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400"/>
              <a:t>Old law split</a:t>
            </a:r>
          </a:p>
          <a:p>
            <a:pPr eaLnBrk="1" hangingPunct="1">
              <a:spcBef>
                <a:spcPct val="0"/>
              </a:spcBef>
            </a:pPr>
            <a:endParaRPr lang="en-US" altLang="en-US" sz="2400"/>
          </a:p>
          <a:p>
            <a:pPr eaLnBrk="1" hangingPunct="1">
              <a:spcBef>
                <a:spcPct val="0"/>
              </a:spcBef>
            </a:pPr>
            <a:r>
              <a:rPr lang="en-US" altLang="en-US" sz="2400"/>
              <a:t>Federal Circuit:</a:t>
            </a:r>
          </a:p>
          <a:p>
            <a:pPr eaLnBrk="1" hangingPunct="1">
              <a:spcBef>
                <a:spcPct val="0"/>
              </a:spcBef>
            </a:pPr>
            <a:endParaRPr lang="en-US" altLang="en-US" sz="2400"/>
          </a:p>
          <a:p>
            <a:pPr lvl="1" eaLnBrk="1" hangingPunct="1">
              <a:spcBef>
                <a:spcPct val="0"/>
              </a:spcBef>
              <a:buFont typeface="Arial" charset="0"/>
              <a:buChar char="•"/>
            </a:pPr>
            <a:r>
              <a:rPr lang="en-US" altLang="en-US" sz="2400"/>
              <a:t>Privileged if provided to attorney to secure legal services</a:t>
            </a:r>
          </a:p>
          <a:p>
            <a:pPr lvl="1" eaLnBrk="1" hangingPunct="1">
              <a:spcBef>
                <a:spcPct val="0"/>
              </a:spcBef>
              <a:buFont typeface="Arial" charset="0"/>
              <a:buChar char="•"/>
            </a:pPr>
            <a:endParaRPr lang="en-US" altLang="en-US" sz="2400"/>
          </a:p>
          <a:p>
            <a:pPr lvl="1" eaLnBrk="1" hangingPunct="1">
              <a:spcBef>
                <a:spcPct val="0"/>
              </a:spcBef>
              <a:buFont typeface="Arial" charset="0"/>
              <a:buChar char="•"/>
            </a:pPr>
            <a:r>
              <a:rPr lang="en-US" altLang="en-US" sz="2400"/>
              <a:t>Controlled by Federal Circuit law</a:t>
            </a:r>
          </a:p>
          <a:p>
            <a:pPr lvl="1" eaLnBrk="1" hangingPunct="1">
              <a:spcBef>
                <a:spcPct val="0"/>
              </a:spcBef>
              <a:buFont typeface="Arial" charset="0"/>
              <a:buChar char="•"/>
            </a:pPr>
            <a:endParaRPr lang="en-US" altLang="en-US" sz="2400"/>
          </a:p>
          <a:p>
            <a:pPr lvl="1" eaLnBrk="1" hangingPunct="1">
              <a:spcBef>
                <a:spcPct val="0"/>
              </a:spcBef>
              <a:buFont typeface="Arial" charset="0"/>
              <a:buChar char="•"/>
            </a:pPr>
            <a:r>
              <a:rPr lang="en-US" altLang="en-US" sz="2400"/>
              <a:t>Implies:  overbroad distribution waives privilege</a:t>
            </a:r>
          </a:p>
        </p:txBody>
      </p:sp>
      <p:sp>
        <p:nvSpPr>
          <p:cNvPr id="81926" name="TextBox 3"/>
          <p:cNvSpPr txBox="1">
            <a:spLocks noChangeArrowheads="1"/>
          </p:cNvSpPr>
          <p:nvPr/>
        </p:nvSpPr>
        <p:spPr bwMode="auto">
          <a:xfrm>
            <a:off x="609600" y="5638800"/>
            <a:ext cx="7391400" cy="9540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a:solidFill>
                  <a:schemeClr val="bg1"/>
                </a:solidFill>
              </a:rPr>
              <a:t>TIP:  plan for generating, using, filing, and accessing</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Email Notice:  Not so good</a:t>
            </a:r>
          </a:p>
        </p:txBody>
      </p:sp>
      <p:sp>
        <p:nvSpPr>
          <p:cNvPr id="82947"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2948"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2949" name="TextBox 7"/>
          <p:cNvSpPr txBox="1">
            <a:spLocks noChangeArrowheads="1"/>
          </p:cNvSpPr>
          <p:nvPr/>
        </p:nvSpPr>
        <p:spPr bwMode="auto">
          <a:xfrm>
            <a:off x="719138" y="2133600"/>
            <a:ext cx="7543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sz="2000" dirty="0"/>
              <a:t>This e-mail as well as any files transmitted with it </a:t>
            </a:r>
            <a:r>
              <a:rPr lang="en-US" altLang="en-US" sz="2000" dirty="0">
                <a:solidFill>
                  <a:srgbClr val="FF0000"/>
                </a:solidFill>
              </a:rPr>
              <a:t>may be  confidential</a:t>
            </a:r>
            <a:r>
              <a:rPr lang="en-US" altLang="en-US" sz="2000" dirty="0"/>
              <a:t> [</a:t>
            </a:r>
            <a:r>
              <a:rPr lang="en-US" altLang="en-US" sz="2000" dirty="0">
                <a:solidFill>
                  <a:srgbClr val="FF0000"/>
                </a:solidFill>
              </a:rPr>
              <a:t>of who?  Remember agreement obligations</a:t>
            </a:r>
            <a:r>
              <a:rPr lang="en-US" altLang="en-US" sz="2000" dirty="0"/>
              <a:t>.] and </a:t>
            </a:r>
            <a:r>
              <a:rPr lang="en-US" altLang="en-US" sz="2000" dirty="0">
                <a:solidFill>
                  <a:srgbClr val="FF0000"/>
                </a:solidFill>
              </a:rPr>
              <a:t>may well contain information which is legally privileged</a:t>
            </a:r>
            <a:r>
              <a:rPr lang="en-US" altLang="en-US" sz="2000" dirty="0"/>
              <a:t>. It is intended solely for the use of the individual or the entity to whom it is addressed. If you are not the intended recipient of this e-mail [</a:t>
            </a:r>
            <a:r>
              <a:rPr lang="en-US" altLang="en-US" sz="2000" dirty="0">
                <a:solidFill>
                  <a:srgbClr val="FF0000"/>
                </a:solidFill>
              </a:rPr>
              <a:t>intended but in error?</a:t>
            </a:r>
            <a:r>
              <a:rPr lang="en-US" altLang="en-US" sz="2000" dirty="0"/>
              <a:t>], you are hereby on notice of this status. Any [</a:t>
            </a:r>
            <a:r>
              <a:rPr lang="en-US" altLang="en-US" sz="2000" dirty="0">
                <a:solidFill>
                  <a:srgbClr val="FF0000"/>
                </a:solidFill>
              </a:rPr>
              <a:t>missing using</a:t>
            </a:r>
            <a:r>
              <a:rPr lang="en-US" altLang="en-US" sz="2000" dirty="0"/>
              <a:t>] disclosure, copying, distribution, dissemination or publication of the information contained </a:t>
            </a:r>
            <a:r>
              <a:rPr lang="en-US" altLang="en-US" sz="2000" dirty="0">
                <a:solidFill>
                  <a:srgbClr val="FF0000"/>
                </a:solidFill>
              </a:rPr>
              <a:t>therein</a:t>
            </a:r>
            <a:r>
              <a:rPr lang="en-US" altLang="en-US" sz="2000" dirty="0"/>
              <a:t> is strictly prohibited, unless you have been permitted thereto by the sender, and </a:t>
            </a:r>
            <a:r>
              <a:rPr lang="en-US" altLang="en-US" sz="2000" dirty="0">
                <a:solidFill>
                  <a:srgbClr val="FF0000"/>
                </a:solidFill>
              </a:rPr>
              <a:t>might be a breach of confidence</a:t>
            </a:r>
            <a:r>
              <a:rPr lang="en-US" altLang="en-US" sz="2000" dirty="0"/>
              <a:t>. If you are not the intended recipient [</a:t>
            </a:r>
            <a:r>
              <a:rPr lang="en-US" altLang="en-US" sz="2000" dirty="0">
                <a:solidFill>
                  <a:srgbClr val="FF0000"/>
                </a:solidFill>
              </a:rPr>
              <a:t>intended but in error</a:t>
            </a:r>
            <a:r>
              <a:rPr lang="en-US" altLang="en-US" sz="2000" dirty="0"/>
              <a:t>], please return this e-mail immediately to the sender and then delete this message from your system.​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err="1">
                <a:solidFill>
                  <a:srgbClr val="DDD9C3"/>
                </a:solidFill>
              </a:rPr>
              <a:t>Kaganized</a:t>
            </a:r>
            <a:r>
              <a:rPr lang="en-US" altLang="en-US" sz="4000" dirty="0">
                <a:solidFill>
                  <a:srgbClr val="DDD9C3"/>
                </a:solidFill>
              </a:rPr>
              <a:t> Email Notice:  Better</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3" name="TextBox 7"/>
          <p:cNvSpPr txBox="1">
            <a:spLocks noChangeArrowheads="1"/>
          </p:cNvSpPr>
          <p:nvPr/>
        </p:nvSpPr>
        <p:spPr bwMode="auto">
          <a:xfrm>
            <a:off x="719138" y="2133600"/>
            <a:ext cx="7543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000"/>
              <a:t>This email and any files transmitted with it are ACME Confidential Information and are intended solely for the use of the individual or entity to whom they are addressed. As an intended recipient, you should not disseminate, distribute or copy this e-mail except as expressly authorized by ACME.  If you are not the named addressee or you have received this email in error, you should not use, disseminate, distribute or copy this e-mail or any files transmitted with this email. Please notify the sender immediately by e-mail if you have received this e-mail by mistake and delete this e-mail from your system. If you are not the intended recipient or you received this email in error, you are notified that using, disclosing, copying, distributing or taking any action in reliance on the contents of this information is strictly prohibited.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83" y="1752600"/>
            <a:ext cx="3124200" cy="3124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4947" y="1676400"/>
            <a:ext cx="4114800" cy="469359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a:t>Two different entities</a:t>
            </a:r>
          </a:p>
          <a:p>
            <a:pPr marL="285750" indent="-285750">
              <a:spcAft>
                <a:spcPts val="1800"/>
              </a:spcAft>
              <a:buFont typeface="Arial" panose="020B0604020202020204" pitchFamily="34" charset="0"/>
              <a:buChar char="•"/>
            </a:pPr>
            <a:r>
              <a:rPr lang="en-US" sz="2800" dirty="0"/>
              <a:t>Exchanging legal information</a:t>
            </a:r>
          </a:p>
          <a:p>
            <a:pPr marL="285750" indent="-285750">
              <a:spcAft>
                <a:spcPts val="1800"/>
              </a:spcAft>
              <a:buFont typeface="Arial" panose="020B0604020202020204" pitchFamily="34" charset="0"/>
              <a:buChar char="•"/>
            </a:pPr>
            <a:r>
              <a:rPr lang="en-US" sz="2800" dirty="0"/>
              <a:t>Maintain privilege?</a:t>
            </a:r>
          </a:p>
          <a:p>
            <a:pPr marL="285750" indent="-285750">
              <a:spcAft>
                <a:spcPts val="1800"/>
              </a:spcAft>
              <a:buFont typeface="Arial" panose="020B0604020202020204" pitchFamily="34" charset="0"/>
              <a:buChar char="•"/>
            </a:pPr>
            <a:r>
              <a:rPr lang="en-US" sz="2800" dirty="0"/>
              <a:t>Common interest doctrine</a:t>
            </a:r>
          </a:p>
          <a:p>
            <a:pPr marL="285750" indent="-285750">
              <a:spcAft>
                <a:spcPts val="1800"/>
              </a:spcAft>
              <a:buFont typeface="Arial" panose="020B0604020202020204" pitchFamily="34" charset="0"/>
              <a:buChar char="•"/>
            </a:pPr>
            <a:r>
              <a:rPr lang="en-US" sz="2800" dirty="0"/>
              <a:t>Need agreement</a:t>
            </a:r>
          </a:p>
          <a:p>
            <a:pPr marL="285750" indent="-285750">
              <a:spcAft>
                <a:spcPts val="1800"/>
              </a:spcAft>
              <a:buFont typeface="Arial" panose="020B0604020202020204" pitchFamily="34" charset="0"/>
              <a:buChar char="•"/>
            </a:pPr>
            <a:r>
              <a:rPr lang="en-US" sz="2800" dirty="0"/>
              <a:t>Narrow doctrine</a:t>
            </a:r>
          </a:p>
        </p:txBody>
      </p:sp>
    </p:spTree>
    <p:extLst>
      <p:ext uri="{BB962C8B-B14F-4D97-AF65-F5344CB8AC3E}">
        <p14:creationId xmlns:p14="http://schemas.microsoft.com/office/powerpoint/2010/main" val="27959980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398992" cy="2398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52812" y="1981200"/>
            <a:ext cx="5140325" cy="1569660"/>
          </a:xfrm>
          <a:prstGeom prst="rect">
            <a:avLst/>
          </a:prstGeom>
          <a:noFill/>
        </p:spPr>
        <p:txBody>
          <a:bodyPr wrap="square" rtlCol="0">
            <a:spAutoFit/>
          </a:bodyPr>
          <a:lstStyle/>
          <a:p>
            <a:r>
              <a:rPr lang="en-US" sz="3200" dirty="0"/>
              <a:t>Waiver of privilege is a big problem if you rely on one of these in the wrong situation.</a:t>
            </a:r>
          </a:p>
        </p:txBody>
      </p:sp>
      <p:sp>
        <p:nvSpPr>
          <p:cNvPr id="5" name="Rectangle 4"/>
          <p:cNvSpPr/>
          <p:nvPr/>
        </p:nvSpPr>
        <p:spPr>
          <a:xfrm>
            <a:off x="609600" y="4213941"/>
            <a:ext cx="7620000" cy="2031325"/>
          </a:xfrm>
          <a:prstGeom prst="rect">
            <a:avLst/>
          </a:prstGeom>
        </p:spPr>
        <p:txBody>
          <a:bodyPr wrap="square">
            <a:spAutoFit/>
          </a:bodyPr>
          <a:lstStyle/>
          <a:p>
            <a:r>
              <a:rPr lang="en-US" sz="1400" dirty="0"/>
              <a:t>“Yet, all too often, the privilege is </a:t>
            </a:r>
            <a:r>
              <a:rPr lang="en-US" sz="1400" dirty="0">
                <a:solidFill>
                  <a:srgbClr val="FF0000"/>
                </a:solidFill>
              </a:rPr>
              <a:t>unknowingly waived as a result of lawyers entering into common interest agreements</a:t>
            </a:r>
            <a:r>
              <a:rPr lang="en-US" sz="1400" dirty="0"/>
              <a:t> without knowing the scope and enforceability of such agreements under the governing laws of the applicable jurisdiction. </a:t>
            </a:r>
            <a:r>
              <a:rPr lang="en-US" sz="1400" dirty="0">
                <a:solidFill>
                  <a:srgbClr val="FF0000"/>
                </a:solidFill>
              </a:rPr>
              <a:t>Courts throughout the United States vary wildly</a:t>
            </a:r>
            <a:r>
              <a:rPr lang="en-US" sz="1400" dirty="0"/>
              <a:t> on the degree to which they enforce common interest agreements, and thus attorneys who do not thoroughly </a:t>
            </a:r>
            <a:r>
              <a:rPr lang="en-US" sz="1400" dirty="0">
                <a:solidFill>
                  <a:srgbClr val="FF0000"/>
                </a:solidFill>
              </a:rPr>
              <a:t>analyze the law </a:t>
            </a:r>
            <a:r>
              <a:rPr lang="en-US" sz="1400" dirty="0"/>
              <a:t>governing their agreement risk destroying the privilege and doing so in a drastic fashion: discovery of entire data rooms can be compelled as a result of a poorly researched common interest agreement. Attorneys would be wise to consider their choice of law carefully before entering into such agreements.” </a:t>
            </a:r>
            <a:r>
              <a:rPr lang="en-US" sz="1400" b="1" i="1" dirty="0"/>
              <a:t>The Common Interest Privilege </a:t>
            </a:r>
            <a:r>
              <a:rPr lang="en-US" sz="1400" i="1" dirty="0"/>
              <a:t>By Matthew D. </a:t>
            </a:r>
            <a:r>
              <a:rPr lang="en-US" sz="1400" i="1" dirty="0" err="1"/>
              <a:t>LaBrie</a:t>
            </a:r>
            <a:r>
              <a:rPr lang="en-US" sz="1400" i="1" dirty="0"/>
              <a:t> – September 30, 2014</a:t>
            </a:r>
          </a:p>
          <a:p>
            <a:endParaRPr lang="en-US" sz="1400" dirty="0"/>
          </a:p>
        </p:txBody>
      </p:sp>
      <p:sp>
        <p:nvSpPr>
          <p:cNvPr id="6" name="Rounded Rectangular Callout 5"/>
          <p:cNvSpPr/>
          <p:nvPr/>
        </p:nvSpPr>
        <p:spPr>
          <a:xfrm>
            <a:off x="670578" y="1295400"/>
            <a:ext cx="990600" cy="457200"/>
          </a:xfrm>
          <a:prstGeom prst="wedgeRoundRectCallout">
            <a:avLst>
              <a:gd name="adj1" fmla="val -9295"/>
              <a:gd name="adj2" fmla="val 1522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Uh oh.</a:t>
            </a:r>
          </a:p>
        </p:txBody>
      </p:sp>
      <p:sp>
        <p:nvSpPr>
          <p:cNvPr id="10" name="Rounded Rectangular Callout 9"/>
          <p:cNvSpPr/>
          <p:nvPr/>
        </p:nvSpPr>
        <p:spPr>
          <a:xfrm>
            <a:off x="2022475" y="1524000"/>
            <a:ext cx="990600" cy="457200"/>
          </a:xfrm>
          <a:prstGeom prst="wedgeRoundRectCallout">
            <a:avLst>
              <a:gd name="adj1" fmla="val -29657"/>
              <a:gd name="adj2" fmla="val 1080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Yikes.</a:t>
            </a:r>
          </a:p>
        </p:txBody>
      </p:sp>
    </p:spTree>
    <p:extLst>
      <p:ext uri="{BB962C8B-B14F-4D97-AF65-F5344CB8AC3E}">
        <p14:creationId xmlns:p14="http://schemas.microsoft.com/office/powerpoint/2010/main" val="12915361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398992" cy="2398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2362200"/>
            <a:ext cx="514032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Enforceability</a:t>
            </a:r>
          </a:p>
          <a:p>
            <a:pPr marL="457200" indent="-457200">
              <a:buFont typeface="Arial" panose="020B0604020202020204" pitchFamily="34" charset="0"/>
              <a:buChar char="•"/>
            </a:pPr>
            <a:r>
              <a:rPr lang="en-US" sz="3200" dirty="0"/>
              <a:t>Few situations</a:t>
            </a:r>
          </a:p>
          <a:p>
            <a:pPr marL="457200" indent="-457200">
              <a:buFont typeface="Arial" panose="020B0604020202020204" pitchFamily="34" charset="0"/>
              <a:buChar char="•"/>
            </a:pPr>
            <a:r>
              <a:rPr lang="en-US" sz="3200" dirty="0"/>
              <a:t>Choose the right law</a:t>
            </a:r>
          </a:p>
          <a:p>
            <a:pPr marL="457200" indent="-457200">
              <a:buFont typeface="Arial" panose="020B0604020202020204" pitchFamily="34" charset="0"/>
              <a:buChar char="•"/>
            </a:pPr>
            <a:r>
              <a:rPr lang="en-US" sz="3200" dirty="0"/>
              <a:t>Third parties not bound by choice of law</a:t>
            </a:r>
          </a:p>
          <a:p>
            <a:pPr marL="457200" indent="-457200">
              <a:buFont typeface="Arial" panose="020B0604020202020204" pitchFamily="34" charset="0"/>
              <a:buChar char="•"/>
            </a:pPr>
            <a:r>
              <a:rPr lang="en-US" sz="3200" dirty="0"/>
              <a:t>Need the right agreement</a:t>
            </a:r>
          </a:p>
          <a:p>
            <a:pPr marL="457200" indent="-457200">
              <a:buFont typeface="Arial" panose="020B0604020202020204" pitchFamily="34" charset="0"/>
              <a:buChar char="•"/>
            </a:pPr>
            <a:endParaRPr lang="en-US" sz="3200" dirty="0"/>
          </a:p>
        </p:txBody>
      </p:sp>
      <p:sp>
        <p:nvSpPr>
          <p:cNvPr id="6" name="Rounded Rectangular Callout 5"/>
          <p:cNvSpPr/>
          <p:nvPr/>
        </p:nvSpPr>
        <p:spPr>
          <a:xfrm>
            <a:off x="670578" y="1295400"/>
            <a:ext cx="2185614" cy="457200"/>
          </a:xfrm>
          <a:prstGeom prst="wedgeRoundRectCallout">
            <a:avLst>
              <a:gd name="adj1" fmla="val -31136"/>
              <a:gd name="adj2" fmla="val 1595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you tell me.</a:t>
            </a:r>
          </a:p>
        </p:txBody>
      </p:sp>
      <p:sp>
        <p:nvSpPr>
          <p:cNvPr id="10" name="Rounded Rectangular Callout 9"/>
          <p:cNvSpPr/>
          <p:nvPr/>
        </p:nvSpPr>
        <p:spPr>
          <a:xfrm>
            <a:off x="2670174" y="1508730"/>
            <a:ext cx="2282826" cy="457200"/>
          </a:xfrm>
          <a:prstGeom prst="wedgeRoundRectCallout">
            <a:avLst>
              <a:gd name="adj1" fmla="val -61172"/>
              <a:gd name="adj2" fmla="val 141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you’re listening.</a:t>
            </a:r>
          </a:p>
        </p:txBody>
      </p:sp>
    </p:spTree>
    <p:extLst>
      <p:ext uri="{BB962C8B-B14F-4D97-AF65-F5344CB8AC3E}">
        <p14:creationId xmlns:p14="http://schemas.microsoft.com/office/powerpoint/2010/main" val="3761665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398992" cy="2398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399" y="2057400"/>
            <a:ext cx="5140325" cy="2739211"/>
          </a:xfrm>
          <a:prstGeom prst="rect">
            <a:avLst/>
          </a:prstGeom>
          <a:noFill/>
        </p:spPr>
        <p:txBody>
          <a:bodyPr wrap="square" rtlCol="0">
            <a:spAutoFit/>
          </a:bodyPr>
          <a:lstStyle/>
          <a:p>
            <a:pPr marL="457200" indent="-457200">
              <a:buFont typeface="Arial" panose="020B0604020202020204" pitchFamily="34" charset="0"/>
              <a:buChar char="•"/>
            </a:pPr>
            <a:r>
              <a:rPr lang="en-US" sz="2800" dirty="0"/>
              <a:t>Joint criminal defense</a:t>
            </a:r>
          </a:p>
          <a:p>
            <a:pPr marL="457200" indent="-457200">
              <a:buFont typeface="Arial" panose="020B0604020202020204" pitchFamily="34" charset="0"/>
              <a:buChar char="•"/>
            </a:pPr>
            <a:r>
              <a:rPr lang="en-US" sz="2800" dirty="0"/>
              <a:t>Joint civil defense or attack </a:t>
            </a:r>
          </a:p>
          <a:p>
            <a:pPr marL="457200" indent="-457200">
              <a:buFont typeface="Arial" panose="020B0604020202020204" pitchFamily="34" charset="0"/>
              <a:buChar char="•"/>
            </a:pPr>
            <a:r>
              <a:rPr lang="en-US" sz="2800" dirty="0"/>
              <a:t>Key:  actual or threatened or planned litigation</a:t>
            </a:r>
          </a:p>
          <a:p>
            <a:pPr marL="457200" indent="-457200">
              <a:buFont typeface="Arial" panose="020B0604020202020204" pitchFamily="34" charset="0"/>
              <a:buChar char="•"/>
            </a:pPr>
            <a:r>
              <a:rPr lang="en-US" sz="2800" dirty="0"/>
              <a:t>Joint patent application?</a:t>
            </a:r>
          </a:p>
          <a:p>
            <a:pPr marL="457200" indent="-457200">
              <a:buFont typeface="Arial" panose="020B0604020202020204" pitchFamily="34" charset="0"/>
              <a:buChar char="•"/>
            </a:pPr>
            <a:endParaRPr lang="en-US" sz="3200" dirty="0"/>
          </a:p>
        </p:txBody>
      </p:sp>
      <p:sp>
        <p:nvSpPr>
          <p:cNvPr id="6" name="Rounded Rectangular Callout 5"/>
          <p:cNvSpPr/>
          <p:nvPr/>
        </p:nvSpPr>
        <p:spPr>
          <a:xfrm>
            <a:off x="307975" y="1295400"/>
            <a:ext cx="2185614" cy="457200"/>
          </a:xfrm>
          <a:prstGeom prst="wedgeRoundRectCallout">
            <a:avLst>
              <a:gd name="adj1" fmla="val -14832"/>
              <a:gd name="adj2" fmla="val 16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both like the Cubs.</a:t>
            </a:r>
          </a:p>
        </p:txBody>
      </p:sp>
      <p:sp>
        <p:nvSpPr>
          <p:cNvPr id="10" name="Rounded Rectangular Callout 9"/>
          <p:cNvSpPr/>
          <p:nvPr/>
        </p:nvSpPr>
        <p:spPr>
          <a:xfrm>
            <a:off x="2670174" y="1508730"/>
            <a:ext cx="2282826" cy="457200"/>
          </a:xfrm>
          <a:prstGeom prst="wedgeRoundRectCallout">
            <a:avLst>
              <a:gd name="adj1" fmla="val -61172"/>
              <a:gd name="adj2" fmla="val 141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good enough.</a:t>
            </a:r>
          </a:p>
        </p:txBody>
      </p:sp>
      <p:sp>
        <p:nvSpPr>
          <p:cNvPr id="3" name="TextBox 2"/>
          <p:cNvSpPr txBox="1"/>
          <p:nvPr/>
        </p:nvSpPr>
        <p:spPr>
          <a:xfrm>
            <a:off x="3617258" y="4343400"/>
            <a:ext cx="5011737" cy="2031325"/>
          </a:xfrm>
          <a:prstGeom prst="rect">
            <a:avLst/>
          </a:prstGeom>
          <a:solidFill>
            <a:srgbClr val="FFFF00"/>
          </a:solidFill>
        </p:spPr>
        <p:txBody>
          <a:bodyPr wrap="square" rtlCol="0">
            <a:spAutoFit/>
          </a:bodyPr>
          <a:lstStyle/>
          <a:p>
            <a:r>
              <a:rPr lang="en-US" dirty="0"/>
              <a:t>Less acceptance:</a:t>
            </a:r>
          </a:p>
          <a:p>
            <a:pPr marL="285750" indent="-285750">
              <a:buFont typeface="Arial" panose="020B0604020202020204" pitchFamily="34" charset="0"/>
              <a:buChar char="•"/>
            </a:pPr>
            <a:r>
              <a:rPr lang="en-US" dirty="0"/>
              <a:t>Due diligence</a:t>
            </a:r>
          </a:p>
          <a:p>
            <a:pPr marL="285750" indent="-285750">
              <a:buFont typeface="Arial" panose="020B0604020202020204" pitchFamily="34" charset="0"/>
              <a:buChar char="•"/>
            </a:pPr>
            <a:r>
              <a:rPr lang="en-US" dirty="0"/>
              <a:t>Contract negotiations</a:t>
            </a:r>
          </a:p>
          <a:p>
            <a:pPr marL="285750" indent="-285750">
              <a:buFont typeface="Arial" panose="020B0604020202020204" pitchFamily="34" charset="0"/>
              <a:buChar char="•"/>
            </a:pPr>
            <a:r>
              <a:rPr lang="en-US" dirty="0"/>
              <a:t>Vendor/Supply</a:t>
            </a:r>
          </a:p>
          <a:p>
            <a:pPr marL="285750" indent="-285750">
              <a:buFont typeface="Arial" panose="020B0604020202020204" pitchFamily="34" charset="0"/>
              <a:buChar char="•"/>
            </a:pPr>
            <a:r>
              <a:rPr lang="en-US" dirty="0"/>
              <a:t>Joint research</a:t>
            </a:r>
          </a:p>
          <a:p>
            <a:pPr marL="285750" indent="-285750">
              <a:buFont typeface="Arial" panose="020B0604020202020204" pitchFamily="34" charset="0"/>
              <a:buChar char="•"/>
            </a:pPr>
            <a:r>
              <a:rPr lang="en-US" dirty="0"/>
              <a:t>Regulatory compliance or other LEGAL matters</a:t>
            </a:r>
          </a:p>
          <a:p>
            <a:pPr marL="285750" indent="-285750">
              <a:buFont typeface="Arial" panose="020B0604020202020204" pitchFamily="34" charset="0"/>
              <a:buChar char="•"/>
            </a:pPr>
            <a:r>
              <a:rPr lang="en-US" dirty="0"/>
              <a:t>Not matters that are solely business interests</a:t>
            </a:r>
          </a:p>
        </p:txBody>
      </p:sp>
      <p:sp>
        <p:nvSpPr>
          <p:cNvPr id="11" name="TextBox 10"/>
          <p:cNvSpPr txBox="1"/>
          <p:nvPr/>
        </p:nvSpPr>
        <p:spPr>
          <a:xfrm>
            <a:off x="450476" y="4365350"/>
            <a:ext cx="2714999" cy="369332"/>
          </a:xfrm>
          <a:prstGeom prst="rect">
            <a:avLst/>
          </a:prstGeom>
          <a:solidFill>
            <a:srgbClr val="FFFF00"/>
          </a:solidFill>
        </p:spPr>
        <p:txBody>
          <a:bodyPr wrap="square" rtlCol="0">
            <a:spAutoFit/>
          </a:bodyPr>
          <a:lstStyle/>
          <a:p>
            <a:r>
              <a:rPr lang="en-US" dirty="0"/>
              <a:t>Confidential ≠ Privilege</a:t>
            </a:r>
          </a:p>
        </p:txBody>
      </p:sp>
    </p:spTree>
    <p:extLst>
      <p:ext uri="{BB962C8B-B14F-4D97-AF65-F5344CB8AC3E}">
        <p14:creationId xmlns:p14="http://schemas.microsoft.com/office/powerpoint/2010/main" val="2592037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398992" cy="2398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52812" y="2133600"/>
            <a:ext cx="5140325" cy="3539430"/>
          </a:xfrm>
          <a:prstGeom prst="rect">
            <a:avLst/>
          </a:prstGeom>
          <a:noFill/>
        </p:spPr>
        <p:txBody>
          <a:bodyPr wrap="square" rtlCol="0">
            <a:spAutoFit/>
          </a:bodyPr>
          <a:lstStyle/>
          <a:p>
            <a:r>
              <a:rPr lang="en-US" sz="3200" dirty="0"/>
              <a:t>Elements:</a:t>
            </a:r>
          </a:p>
          <a:p>
            <a:pPr marL="457200" indent="-457200">
              <a:buFont typeface="Arial" panose="020B0604020202020204" pitchFamily="34" charset="0"/>
              <a:buChar char="•"/>
            </a:pPr>
            <a:r>
              <a:rPr lang="en-US" sz="3200" dirty="0"/>
              <a:t>Privileged communication</a:t>
            </a:r>
          </a:p>
          <a:p>
            <a:pPr marL="457200" indent="-457200">
              <a:buFont typeface="Arial" panose="020B0604020202020204" pitchFamily="34" charset="0"/>
              <a:buChar char="•"/>
            </a:pPr>
            <a:r>
              <a:rPr lang="en-US" sz="3200" dirty="0"/>
              <a:t>Common interest</a:t>
            </a:r>
          </a:p>
          <a:p>
            <a:pPr marL="457200" indent="-457200">
              <a:buFont typeface="Arial" panose="020B0604020202020204" pitchFamily="34" charset="0"/>
              <a:buChar char="•"/>
            </a:pPr>
            <a:r>
              <a:rPr lang="en-US" sz="3200" dirty="0"/>
              <a:t>Exchange under common interest</a:t>
            </a:r>
          </a:p>
          <a:p>
            <a:pPr marL="457200" indent="-457200">
              <a:buFont typeface="Arial" panose="020B0604020202020204" pitchFamily="34" charset="0"/>
              <a:buChar char="•"/>
            </a:pPr>
            <a:r>
              <a:rPr lang="en-US" sz="3200" dirty="0"/>
              <a:t>No waiver</a:t>
            </a:r>
          </a:p>
          <a:p>
            <a:pPr marL="457200" indent="-457200">
              <a:buFont typeface="Arial" panose="020B0604020202020204" pitchFamily="34" charset="0"/>
              <a:buChar char="•"/>
            </a:pPr>
            <a:endParaRPr lang="en-US" sz="3200" dirty="0"/>
          </a:p>
        </p:txBody>
      </p:sp>
      <p:sp>
        <p:nvSpPr>
          <p:cNvPr id="6" name="Rounded Rectangular Callout 5"/>
          <p:cNvSpPr/>
          <p:nvPr/>
        </p:nvSpPr>
        <p:spPr>
          <a:xfrm>
            <a:off x="307975" y="1219200"/>
            <a:ext cx="2185614" cy="609600"/>
          </a:xfrm>
          <a:prstGeom prst="wedgeRoundRectCallout">
            <a:avLst>
              <a:gd name="adj1" fmla="val -14524"/>
              <a:gd name="adj2" fmla="val 119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What does the agreement look like?</a:t>
            </a:r>
          </a:p>
        </p:txBody>
      </p:sp>
      <p:sp>
        <p:nvSpPr>
          <p:cNvPr id="10" name="Rounded Rectangular Callout 9"/>
          <p:cNvSpPr/>
          <p:nvPr/>
        </p:nvSpPr>
        <p:spPr>
          <a:xfrm>
            <a:off x="2670174" y="1508730"/>
            <a:ext cx="2282826" cy="457200"/>
          </a:xfrm>
          <a:prstGeom prst="wedgeRoundRectCallout">
            <a:avLst>
              <a:gd name="adj1" fmla="val -61172"/>
              <a:gd name="adj2" fmla="val 141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Let me show you.</a:t>
            </a:r>
          </a:p>
        </p:txBody>
      </p:sp>
      <p:sp>
        <p:nvSpPr>
          <p:cNvPr id="3" name="TextBox 2"/>
          <p:cNvSpPr txBox="1"/>
          <p:nvPr/>
        </p:nvSpPr>
        <p:spPr>
          <a:xfrm>
            <a:off x="3452811" y="5349864"/>
            <a:ext cx="5140325" cy="646331"/>
          </a:xfrm>
          <a:prstGeom prst="rect">
            <a:avLst/>
          </a:prstGeom>
          <a:solidFill>
            <a:srgbClr val="FFFF00"/>
          </a:solidFill>
        </p:spPr>
        <p:txBody>
          <a:bodyPr wrap="square" rtlCol="0">
            <a:spAutoFit/>
          </a:bodyPr>
          <a:lstStyle/>
          <a:p>
            <a:r>
              <a:rPr lang="en-US" dirty="0"/>
              <a:t>The fifth element?</a:t>
            </a:r>
          </a:p>
          <a:p>
            <a:pPr marL="285750" indent="-285750">
              <a:buFont typeface="Arial" panose="020B0604020202020204" pitchFamily="34" charset="0"/>
              <a:buChar char="•"/>
            </a:pPr>
            <a:r>
              <a:rPr lang="en-US" dirty="0"/>
              <a:t>Agreement</a:t>
            </a:r>
          </a:p>
        </p:txBody>
      </p:sp>
    </p:spTree>
    <p:extLst>
      <p:ext uri="{BB962C8B-B14F-4D97-AF65-F5344CB8AC3E}">
        <p14:creationId xmlns:p14="http://schemas.microsoft.com/office/powerpoint/2010/main" val="298687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CAUTION:  Take away the right message</a:t>
            </a:r>
          </a:p>
        </p:txBody>
      </p:sp>
      <p:pic>
        <p:nvPicPr>
          <p:cNvPr id="10243" name="Picture 3" descr="Mute Cour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6238"/>
            <a:ext cx="4038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228600" y="1566863"/>
            <a:ext cx="4191000" cy="3309937"/>
          </a:xfrm>
          <a:prstGeom prst="rect">
            <a:avLst/>
          </a:prstGeom>
          <a:noFill/>
          <a:ln w="57150">
            <a:solidFill>
              <a:srgbClr val="CC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 name="TextBox 4"/>
          <p:cNvSpPr txBox="1"/>
          <p:nvPr/>
        </p:nvSpPr>
        <p:spPr>
          <a:xfrm>
            <a:off x="4648200" y="1752600"/>
            <a:ext cx="4114800" cy="2586038"/>
          </a:xfrm>
          <a:prstGeom prst="rect">
            <a:avLst/>
          </a:prstGeom>
          <a:noFill/>
        </p:spPr>
        <p:txBody>
          <a:bodyPr>
            <a:spAutoFit/>
          </a:bodyPr>
          <a:lstStyle/>
          <a:p>
            <a:pPr algn="ctr" fontAlgn="auto">
              <a:spcBef>
                <a:spcPts val="0"/>
              </a:spcBef>
              <a:spcAft>
                <a:spcPts val="1800"/>
              </a:spcAft>
              <a:defRPr/>
            </a:pPr>
            <a:r>
              <a:rPr lang="en-US" sz="3600" dirty="0">
                <a:latin typeface="+mn-lt"/>
                <a:cs typeface="+mn-cs"/>
              </a:rPr>
              <a:t>The wrong message:</a:t>
            </a:r>
          </a:p>
          <a:p>
            <a:pPr marL="285750" indent="-285750" fontAlgn="auto">
              <a:spcBef>
                <a:spcPts val="0"/>
              </a:spcBef>
              <a:spcAft>
                <a:spcPts val="1800"/>
              </a:spcAft>
              <a:buFont typeface="Arial" panose="020B0604020202020204" pitchFamily="34" charset="0"/>
              <a:buChar char="•"/>
              <a:defRPr/>
            </a:pPr>
            <a:r>
              <a:rPr lang="en-US" sz="2400" dirty="0">
                <a:latin typeface="+mn-lt"/>
                <a:cs typeface="+mn-cs"/>
              </a:rPr>
              <a:t>Business communications are bad.</a:t>
            </a:r>
          </a:p>
          <a:p>
            <a:pPr marL="285750" indent="-285750" fontAlgn="auto">
              <a:spcBef>
                <a:spcPts val="0"/>
              </a:spcBef>
              <a:spcAft>
                <a:spcPts val="1800"/>
              </a:spcAft>
              <a:buFont typeface="Arial" panose="020B0604020202020204" pitchFamily="34" charset="0"/>
              <a:buChar char="•"/>
              <a:defRPr/>
            </a:pPr>
            <a:r>
              <a:rPr lang="en-US" sz="2400" dirty="0">
                <a:latin typeface="+mn-lt"/>
                <a:cs typeface="+mn-cs"/>
              </a:rPr>
              <a:t>Avoid business communications.</a:t>
            </a:r>
          </a:p>
        </p:txBody>
      </p:sp>
      <p:cxnSp>
        <p:nvCxnSpPr>
          <p:cNvPr id="4" name="Straight Connector 3"/>
          <p:cNvCxnSpPr/>
          <p:nvPr/>
        </p:nvCxnSpPr>
        <p:spPr>
          <a:xfrm>
            <a:off x="228600" y="1566863"/>
            <a:ext cx="8534400" cy="36147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 y="1752600"/>
            <a:ext cx="8458200" cy="3124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5181600"/>
            <a:ext cx="7696200" cy="1200150"/>
          </a:xfrm>
          <a:prstGeom prst="rect">
            <a:avLst/>
          </a:prstGeom>
          <a:solidFill>
            <a:schemeClr val="tx2">
              <a:lumMod val="75000"/>
            </a:schemeClr>
          </a:solidFill>
        </p:spPr>
        <p:txBody>
          <a:bodyPr>
            <a:spAutoFit/>
          </a:bodyPr>
          <a:lstStyle/>
          <a:p>
            <a:pPr marL="285750" indent="-285750" fontAlgn="auto">
              <a:spcBef>
                <a:spcPts val="0"/>
              </a:spcBef>
              <a:spcAft>
                <a:spcPts val="0"/>
              </a:spcAft>
              <a:buFont typeface="Arial" panose="020B0604020202020204" pitchFamily="34" charset="0"/>
              <a:buChar char="•"/>
              <a:defRPr/>
            </a:pPr>
            <a:r>
              <a:rPr lang="en-US" sz="2400" dirty="0">
                <a:solidFill>
                  <a:schemeClr val="bg1"/>
                </a:solidFill>
                <a:latin typeface="+mn-lt"/>
                <a:cs typeface="+mn-cs"/>
              </a:rPr>
              <a:t>Recognize communications where privilege is important</a:t>
            </a:r>
          </a:p>
          <a:p>
            <a:pPr marL="285750" indent="-285750" fontAlgn="auto">
              <a:spcBef>
                <a:spcPts val="0"/>
              </a:spcBef>
              <a:spcAft>
                <a:spcPts val="0"/>
              </a:spcAft>
              <a:buFont typeface="Arial" panose="020B0604020202020204" pitchFamily="34" charset="0"/>
              <a:buChar char="•"/>
              <a:defRPr/>
            </a:pPr>
            <a:r>
              <a:rPr lang="en-US" sz="2400" dirty="0">
                <a:solidFill>
                  <a:schemeClr val="bg1"/>
                </a:solidFill>
                <a:latin typeface="+mn-lt"/>
                <a:cs typeface="+mn-cs"/>
              </a:rPr>
              <a:t>Plan and manage privileged communications</a:t>
            </a:r>
          </a:p>
          <a:p>
            <a:pPr marL="285750" indent="-285750" fontAlgn="auto">
              <a:spcBef>
                <a:spcPts val="0"/>
              </a:spcBef>
              <a:spcAft>
                <a:spcPts val="0"/>
              </a:spcAft>
              <a:buFont typeface="Arial" panose="020B0604020202020204" pitchFamily="34" charset="0"/>
              <a:buChar char="•"/>
              <a:defRPr/>
            </a:pPr>
            <a:r>
              <a:rPr lang="en-US" sz="2400" dirty="0">
                <a:solidFill>
                  <a:schemeClr val="bg1"/>
                </a:solidFill>
                <a:latin typeface="+mn-lt"/>
                <a:cs typeface="+mn-cs"/>
              </a:rPr>
              <a:t>Ask for help first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The Magic and Mystery of the Common Interest Agreement</a:t>
            </a:r>
          </a:p>
        </p:txBody>
      </p:sp>
      <p:sp>
        <p:nvSpPr>
          <p:cNvPr id="83971"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3972"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9090" name="Picture 2" descr="Image result for two business people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398992" cy="239899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07975" y="1219200"/>
            <a:ext cx="2185614" cy="609600"/>
          </a:xfrm>
          <a:prstGeom prst="wedgeRoundRectCallout">
            <a:avLst>
              <a:gd name="adj1" fmla="val -14524"/>
              <a:gd name="adj2" fmla="val 119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What does the agreement look like?</a:t>
            </a:r>
          </a:p>
        </p:txBody>
      </p:sp>
      <p:sp>
        <p:nvSpPr>
          <p:cNvPr id="10" name="Rounded Rectangular Callout 9"/>
          <p:cNvSpPr/>
          <p:nvPr/>
        </p:nvSpPr>
        <p:spPr>
          <a:xfrm>
            <a:off x="2670174" y="1508730"/>
            <a:ext cx="2282826" cy="457200"/>
          </a:xfrm>
          <a:prstGeom prst="wedgeRoundRectCallout">
            <a:avLst>
              <a:gd name="adj1" fmla="val -61172"/>
              <a:gd name="adj2" fmla="val 141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Let me show you.</a:t>
            </a:r>
          </a:p>
        </p:txBody>
      </p:sp>
      <p:sp>
        <p:nvSpPr>
          <p:cNvPr id="5" name="Rectangle 4"/>
          <p:cNvSpPr/>
          <p:nvPr/>
        </p:nvSpPr>
        <p:spPr>
          <a:xfrm>
            <a:off x="3200400" y="2590800"/>
            <a:ext cx="4572000" cy="3416320"/>
          </a:xfrm>
          <a:prstGeom prst="rect">
            <a:avLst/>
          </a:prstGeom>
        </p:spPr>
        <p:txBody>
          <a:bodyPr>
            <a:spAutoFit/>
          </a:bodyPr>
          <a:lstStyle/>
          <a:p>
            <a:r>
              <a:rPr lang="en-US" sz="2400" i="1" dirty="0"/>
              <a:t>In re Grand Jury Subpoena </a:t>
            </a:r>
            <a:r>
              <a:rPr lang="en-US" sz="2400" i="1" dirty="0" err="1"/>
              <a:t>Duces</a:t>
            </a:r>
            <a:r>
              <a:rPr lang="en-US" sz="2400" i="1" dirty="0"/>
              <a:t> </a:t>
            </a:r>
            <a:r>
              <a:rPr lang="en-US" sz="2400" i="1" dirty="0" err="1"/>
              <a:t>Tecum</a:t>
            </a:r>
            <a:r>
              <a:rPr lang="en-US" sz="2400" i="1" dirty="0"/>
              <a:t>, 112 F.3d 910 (8th Cir. 1997).  </a:t>
            </a:r>
          </a:p>
          <a:p>
            <a:endParaRPr lang="en-US" i="1" dirty="0"/>
          </a:p>
          <a:p>
            <a:r>
              <a:rPr lang="en-US" dirty="0"/>
              <a:t>Recognized the </a:t>
            </a:r>
            <a:r>
              <a:rPr lang="en-US" dirty="0" err="1"/>
              <a:t>doctrinei</a:t>
            </a:r>
            <a:r>
              <a:rPr lang="en-US" dirty="0"/>
              <a:t> n a grand jury proceeding, but rejected Hillary Clinton’s claim to its benefits with respect to privileged communications between Clinton sent to the White House.  Whether Mrs. Clinton went to prison was not a cognizable interest of the White House.  </a:t>
            </a:r>
          </a:p>
        </p:txBody>
      </p:sp>
    </p:spTree>
    <p:extLst>
      <p:ext uri="{BB962C8B-B14F-4D97-AF65-F5344CB8AC3E}">
        <p14:creationId xmlns:p14="http://schemas.microsoft.com/office/powerpoint/2010/main" val="4210256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Law of Privilege constantly evolves.</a:t>
            </a:r>
          </a:p>
        </p:txBody>
      </p:sp>
      <p:sp>
        <p:nvSpPr>
          <p:cNvPr id="84995"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996"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3" name="Picture 2"/>
          <p:cNvPicPr>
            <a:picLocks noChangeAspect="1"/>
          </p:cNvPicPr>
          <p:nvPr/>
        </p:nvPicPr>
        <p:blipFill>
          <a:blip r:embed="rId2"/>
          <a:stretch>
            <a:fillRect/>
          </a:stretch>
        </p:blipFill>
        <p:spPr>
          <a:xfrm>
            <a:off x="685800" y="1600200"/>
            <a:ext cx="3721449" cy="4876800"/>
          </a:xfrm>
          <a:prstGeom prst="rect">
            <a:avLst/>
          </a:prstGeom>
        </p:spPr>
      </p:pic>
      <p:sp>
        <p:nvSpPr>
          <p:cNvPr id="4" name="Rectangle 3"/>
          <p:cNvSpPr/>
          <p:nvPr/>
        </p:nvSpPr>
        <p:spPr>
          <a:xfrm>
            <a:off x="4495800" y="2209800"/>
            <a:ext cx="4434665" cy="923330"/>
          </a:xfrm>
          <a:prstGeom prst="rect">
            <a:avLst/>
          </a:prstGeom>
        </p:spPr>
        <p:txBody>
          <a:bodyPr wrap="none">
            <a:spAutoFit/>
          </a:bodyPr>
          <a:lstStyle/>
          <a:p>
            <a:r>
              <a:rPr lang="en-US" dirty="0"/>
              <a:t>Recommended article:</a:t>
            </a:r>
          </a:p>
          <a:p>
            <a:endParaRPr lang="en-US" dirty="0"/>
          </a:p>
          <a:p>
            <a:r>
              <a:rPr lang="en-US" dirty="0"/>
              <a:t>https://</a:t>
            </a:r>
            <a:r>
              <a:rPr lang="en-US" dirty="0" err="1"/>
              <a:t>www.actl.com</a:t>
            </a:r>
            <a:r>
              <a:rPr lang="en-US" dirty="0"/>
              <a:t>/download/file/fid/520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4000" dirty="0">
                <a:solidFill>
                  <a:srgbClr val="DDD9C3"/>
                </a:solidFill>
              </a:rPr>
              <a:t>Law of Privilege constantly evolves.</a:t>
            </a:r>
          </a:p>
        </p:txBody>
      </p:sp>
      <p:sp>
        <p:nvSpPr>
          <p:cNvPr id="84995" name="AutoShape 4"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155575" y="-20574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996" name="AutoShape 6" descr="data:image/jpeg;base64,/9j/4AAQSkZJRgABAQAAAQABAAD/2wCEAAkGBxMTEhUUExQWFhUXGB8YGBcYGBoaHxwbGxgdGxweHRwcHSggGBslHBgaITEhJSkrLi4wGB8zODMsNygtLisBCgoKDg0OGxAQGzQkICQsLCwsLDQsLCwsLCwsLCwsLCwsLCwsLCwsLCwsLCwsLCwsLCwsLCwsLCwsLCwsLCwsLP/AABEIAMIBAwMBIgACEQEDEQH/xAAcAAACAwEBAQEAAAAAAAAAAAAEBQIDBgABBwj/xAA/EAABAgQDBgMHAwIFBAMBAAABAhEAAyExBBJBBSJRYXGBEzKRBkKhscHR8FLh8SNiFHKCkrIHosLiFTNTQ//EABkBAAMBAQEAAAAAAAAAAAAAAAECAwQABf/EACwRAAICAgIBAwQABgMAAAAAAAABAhEDIRIxQQQiURMyYXEjQlKBkaEFM7H/2gAMAwEAAhEDEQA/APlCsc/vKlqqCGdLdHpXSsR/xSlAEEBq7qDy5NpEFlZUpTZl3UWdvheB5qlqOp6PSFoIUZ5TmJJKmrme5INtacYlhk+IFrUSWNn1LmvppAInH3q9TX10pHElLFKiytXbsehjqdHIumhQoCfwA/B4tw02YUkAZgeNg3A6X4xSCAA9VVNebVPF2tzj1Bdis+l+woB8I7wAKy/pUoPoJiSPmGiUxagneUtXQgjuz0ileSgAKTxNfgwYRDwcoUSWawGtQHfu8APYVs7FKq1A1hzI7n94iMWpU4Ve6R0YxRJxLb7AlLBQtmB16hr9IrwpzTEtQ5nfgBU/AQOO2wp+BjtHEMsZnALKB6UPqAPhENjFRnAS5hCauq1G1BvcQfMnIOVKm4jMxNadn+kClQkTXSKKDANZX2+5iSla4pDtbsOXiE5yQxDsCWckUcAMwoYjMxKEqqsEjSv8QBJSTK8RRFCA39iSCruTpyiqdLWBmMsKQ4dZD7yqneBFzAUFYW9DPEYNKsxG6rnavH7x4MFOTJMxwAgsa1a1O6usaLYPs4cVKRNUfBpQJAVnFBV2ZNKDTjGjwuzMFISmVPKZiphI3gCAAHt7oZqwn1H12c4rswU3DhWFMxRDgAs1i1eQfhHmCwqhg1zDmBcBIKCzPVlEftH1CVMwUr+mjIGFQxL9SRWKZHtBhzO8AFyoHTds7emkLHI+q/Jzij5ZsVMwpWpLGWjeNQDS+Xsxi3DykqUVhJEvnqeA5cTH03G+y0hckykJShxutSo4tfnGX9o9irwuGKyUrAZICQwQ/I6ZvnD83J68gqlszmL2jlNCSWrX61ijE44LlmjF6eoqOzwJgZwKt8B2pbTkNY7GpYZgBdqDlw7GLKKWhW29npWpIJCi1vz4R7LDJpc1Ol9OjR2HcorZ9fsb6+kUTJwBc9OnD6fGHYtF6gCxCSaO+YO3HpFRxJRSpSfkeWhEQzoSSUnMWYcu35eOUqqXa1aNd+A4NHBLP8UpCaebMQDwAFSPUV6xFUpTkqICf1EtfgLmL56Zfhlyl/8AVQsDrR2AgjB4cLykm2h5gfaJuaSseMLdAUmSRZVdCLEd9OTRR4hG+mhfKQOdaDgWNOUbFeHT4LkIorzau1oyk2UT4gTxBD8gQW4uVQmLKp2UyYeFB+JmBJLlLBTMXNX6QHORLLEBgrUFx6XDPaKpaitO86iC2g0DOWqT/wCMWCdm/phIAFHSNQ9TxFW9DFEqJPYcThUbpCiRqxrzuPlHkVy8DNYVHdIPxjonxj/V/srwn/SJsOo5i1zmf0Jjp+8okk1NByOopWvTWLcRIKFgix3gW017RQnFn3Q3cln4CNHe0Z+tMrWXSCbg5Tz1+/wi2VhiUA0Ylxxo4MdLQlmLA3JJIA0Apcv6ROVMKWDnK6W/1bxtBb+DivFoYl9asNAbfCJS0sZfNif9xEVSklSqkU48uMT8MEBjvXYhiQeHH947wcTMmYSQQSeOl/hBOORllgcGHw/PhFCcUtNGtSoIP8xCYtSgHNBYaVv368IWnaOtEtn3Jsw+oi3aE/KUMQ4c/L7GLMCkMWq5AfiRfsPrHkxjOSSUkcq1Zh8awrfuGrQDiZuYuQxZr/f5Q3kJ8ZAc6acRSv5rFeLwhmOSqugagDcepMXycLMdMqQHILqLUctfQfxCSmmtaGjF2D4qWoIElnUFaDzINX/3RpfZPY08OJoyy/MEqa93IjQ7M2WlAdhmatKn6w1kTN4BipR0AJPCzR5Wb17a4QRvh6SK3Ji/B7MYqC8QsJJ8ktNEinlJoC/LUwYNhykoCSV5soDkJLKvwpSHey9nzRMzzJKmFg168NO8FYvZU4qKyh81enaJvLlULrYFjx8qsy8zYkkq3TNBys5V73H8pWBp2yFA+JLUlSv8uUuSQwADUd68Y0c6XlosMrgaRQ4LO9LaRKPqpeUVeBPoSbMx+IkqUmYFkhyJaq7wsEl9e/yhzsfGoxshYXKGUnKpBr5VC/cfCI4hBmjLNWyfM9HcAuHNi3EVaMyjHzsNPGahfWoWkk1HB2fqOseliyfUWjHkx0xf7dYROEeXJlBMuaApRY0VmsDpQCnOMt/iAUhMxKg+ta8+UfZpykT0BRAUkixHXSzx8Z21hsRnPioUMgo9gmrcj1jXid6ZnegSWzliWI1bQR5NFHFm+VO8dLmpbgWb6UiaZZWlg5aoN349KfKL9CUdLQQN1IJIdmcxAglTl3i/Czhq7iLZ8tJZT2vWnGBdM6rKFqdMx6spJrydP1EEbPXMKgcmZJAo4T0Ifr0LxRs2W8xXiMBlcgsLkXfSrwbK2iM4QhKionKCS1TS0Tn8JFIfIZtclCSXJD258zWEuBUpSlObi3cWjYz5AUGUzFnArVjcwN4CUAhIAo7AX584zY8qSqjbP08pNNsWyNnEjeLPzc8xy6wxl4NEoDKHPDn+fzHqiolKQwf6loihBzB3uxD1q4e0c5N9srGGOPRUMYRp+d46L5E1k0HHnrHsGl8B5MzEwpmy6UUm3H+D9IFw5BQQWJBsb6WN25RXOWAtRRQWtfjTtF83ClaQuynZjR+fPtGuqR5V2QOHo6KUq716H8qIHnGgS7kVPU/YMPWORNIUACb9NeGkXnCBRUQaC39xavQP84brsHfRDKSxAqpybNzflWJykkhipKRy3h8/rHslaAirkkswOlD3r8oi6h5GIvugH1BciOYBhiGTLoXZhmVUlzYO7Bh8IBKM0VJzLubak0H5wi0zEpACKk3fj0hUqOewyYoIS+tkDnqegMRwuBTMAyqUVO1BY6dfWLdm7EnYhbMQ5Ykg/AamNWZMrAIcjePlS++vi591OnbWJSnXtjtjfli7Zew15SufMQlIvQH1VZ24PGn2WlBQkywyCb1dVb8TGD2ztmbiFDOWSPKhNEpHTU8zWN1sWkqWBbImvbSMPrlKMF+TV6OpT/QwnLIIIueX5xjeey2zQhLtvGqj+aRhcFvYmWCXq/oCY+pbJlsBGb0uPdsv6mbqhkiVEygR6I9j00ee2I9sbORMFQHFi35SMRisPlJDsbR9IxSYxe38KRMdqEekeb6zCl7kbfTZH0xKlANDWnpwveANuYDxZZWwCpdST+mrpF3DVYjS8MxQ7txr+flYrylRVLYKzJLA2dqPw6xn9LKpJF8ytWZzYKScSZjqytm8MqUWJAD8Gu2rNZon7X4KdNUgpQlcs7rWUCXJLuxH2hRsdPhT0lamVVLOzkuG7H84PvazB4hclAkqFFAqY5TZhV7Coj2I6kkedNGFxvs4CCZR3hRSC9Dwew9WhLJUqWplA8wfRxDyXhp0nNNzAFJyqSXL1AINGN+P0jQp2fJxkjOgDMKLBZ0FvlQMeXWLOcod7Qip/hmQHhzPKrKvgqx72eI+CKoJY68zwHIRPaOylYckK6A9b10OkWSyJ0nKQApNAp2PJ+P7Q/LVroFb2V4/ChSTMUtjYPrw1f0inZ0o+LKzXJDcWHEfWLZcrNMGcMEMKVBP219IjIZWJF6KYDoPwwL00PBe5fs1WLWCksWISR9+8DBT5Q4tT0H8v1i/H4UZTZ3BHM09KQHoTqwT2YP8m7xijVaPXmmtM9VLIqC7G516ekehalHgwsNdT/EEeGwYnpw7xTKWkKyln0OoL0PL+IcjGUe/KPZQoKfAGPYoRNYXSKmneOhqYOUX4EsyTlQWTvA2DAesJZ+JUs1sLDQfnGClzNQkMT5phcqI5aDoO8W+ChY8oSriizcRVjz4RriuPZ5b2VSVCYkJ99JcK1bgeMFSZzBWeikHeGhDUI6/aBcLIUmYKEjUizGnwNW5QfMkJKhm0DEca0fkDXtCyoKA0y5k2rAJFnbX/lFysPKlAlTrVTKKgfAuAOtYMxMwy0ugZif+3t+CK9nbLK2UsZ1GuV/+X25wOWr8BaKsDPVMVkUApNVVAcWtTi0aXZewGyqWjKl7AMSBzFRztGi2DsBMtlqQhK9CALcHgvFz5cmWo6JGY/IBPMmg/mMuWUpOlpf7DFpfkV7Xx6MHJdCd5dJYNy3mUQ7hIprW3GPn+KxS5iiuYoqUaufygpBG2NornzFTFm9ABYAWA5D7wx2Vs+XNlC4U5BNhStXoSxsLtF8OGOJX5Jzm5AeI2ItKQrzZk5gmxYpSba+bSN3s5DJSwYMG7ikB4DAASh4nuhmDuW8pevdtUtBODm7iQBlYs3IWNNG5xk/5BOUEa/QySk0NvZdYOPQk2CFHuA0fSUFY3ksw0ePlXsdIUraLD/8AJfyAHzje4PZOIE9UzxlCRkA8FVWUAHIUSW1PeBhguCGyyuTNUieCkK0aBlY1RLJERwKHlo519awFtfZi5suYgKUkqDJUgsU87hzF1bIUkGnEvQ0PzhV7S4d5YUAX/P47wVsPZK5aEpmKUspSxUouSeNy3rFm1kPKWn8Z4nmjcGPjdSVGAWg1e0WYBI8ZG6DQjUVu54xZiSzj49qwJhFlS0MDdma9DHk4G/qI9DJuDM1jtkyVYlYnkJCFKypSSRQ0FA+WgrFu2tryJksS5cxVKlSRSnlTXSorSG+29iy3VMmO5ObIigB5qHyHrGclLBLJlguCMqRwqoUqomjaiPeWPds8eeW+hbjdkKID7gJqPNUuwYc83xpRoH2d4uFUJ8tQIFFA0dJA3SOfwYGNJJwk1QVmlrTm8z7qrGx8xduGnOEu0MMVHIolIplASGet3JJLavFyZqpiZOKQlSRRfRwQKpUNSP3jFYvYysPNJvLNO+kE+z+0hh55QogoJZR4EUzB+EbDF4ZJBdlJNxc/P4xkm3jl+GXjUl+TALy9Mp/Og9YE2ZhmUMw3jUHhf87w72jsUSkqXKt5styKacqQDseclUyWgau4bQJJ+cUv2trofHuaX5H2LIy1DuKPox+0LFrYEDzDK3dPX8tDbapISwSGLVZ2vrpCpGHdyWZmc2sCPkIzYmqs9b1C1RKXOJB3Vd9KH6tSKFoTM82bMfesHswHQRdKw5LEpN21oW49WrFeKlpJUHN78/3LmK6MnFeANOEWBU1josnYaYSWBVo7Euwb6R0PyfyJwM8meKWfKE1ajF9Qwf7xOXlSFrFUhSWaj6LYcDp05RbP8NO8qWa1ScjA05mr3rFLmeWDIQmp+Q+wGlYvf+DCETlhKMwD89K9PvF+DUFBJsDxOtvnCBSWoRURsNgbLVNKZaAlg2ZRFgXc+pcQs40gpi3ZJmTVGWUup6ABiC4pTSmv8/SPZ3ZCJSXXVev2gvBYGTIGVKcy1eZTB1FrkjWPVTgTlTbj+axLLLh+34BH3foLxa75fXQfGsYP24xoBRJTw8RfVXlHZNW/v5RvUykJDqFOHJnPwj5DjsT/AIicpajlMxRNaAPYcgAw7COxYXfKXYJT1xXRPY2ISlasyXcUoDXk/EPGl2Vs053SzUJNACXJDacqGw6QkkbEJWEoWoG+ZmFSEhmLi5BBb4GNfhpExKUpTlURdl5SCwNH5kCvADhF20JRe6kEeKlQTVuHWlG3W78oZr2Ugg5d1Rq2nelKQNhkzM5BDBNhmSauAnXhxuR1fTYVB1SCOTfMRKcFPTDGbg7Rl/ZSYrD7Sl+IkpzAorqFUBfUO0fX8Q2RXQxh8dgwU3I1ZThjxChR+dI1ezMWJskKN2ZXIih+NYl9PhpF/qc3bC5ZYJHANF2HmhQccW9IRrl+KpPiTCENYHK5fUg/CHGGlpSAlNhpHRYZKggqgaeQAXIAOptBIEKNvLBSEsC5sSBautLtD1ehLSM3tX2elqWRLWp3JNXAfStBFErZyJQqvMf7a/GwhiFKsBLYWdQP/lHhzgeRHYJ+8Nj9Lji+VbEyepnJVehJj1BSaJHevqLfCEqcauWoFKN2j5U2qRZI5DsObRpcdMmhBqQdGIHyMZ3G4vESy4RNdJJSSQwcZQW1eLSZKIgRNmeIVLSshVKpVQBJFyxTUu8CbWmKmOUKUKMTlc6apLgUNhqKawyHieEXlzWU4SFXA3KOAAahXxhcqYVIL1WC4SCKg2sKUdjS46xyGM1OwikNmsfhwfgSA7RufY/HibKyqV/UlbrnVBoH6W/2xidoTVlQzJKEgMkVbdoa+9XXpBXsrtAS8TLfyqOQ9FU+BY9o6UeUdhWujeYjB5QWqTy9CDx9IzyNlIE9M5DgAHPQgOQQCO5DxsErpWraQvxkgOCkKcmvC4+N/URhcXFe3pmjHP3K+0LtqzVBG6DlJAUdP55wnVIWpKkp6vb3QPkBSGe00rKA3leo1AfWlqQGuXUZaEM1QNAaPrE4e1HrSlHMrQpC1S1ALcVoXoRZifrpE1TS6ilxqxAubD4A9oLxZMyWUFIcVHJjW9gxMBy8uUUcJIcE1IuSOtm+tY0J2rMsoOL2X4TGJShIB01J72HGOi7xkKrT1SPgRSOha/BHkZCfi0q3XUoEgVABYHu6mo8NZOFQkNLJZ3IJfgLhmvChKqhSxVCwFHiH14mhD6xp9kYM4hZEpiHcqDEJFb8L9Yvk+EZosA/+CTOmHISFGp4Dm3XnrG+2ZhEyZQlS3exNyacYGwuETKSESxX9TB1cz+UEEyVscqXNWKhW/uiJzycFT2xa5v4QYgFsqdaEjXVgdNYZYbDJlpchi1BeJYeUJSHVfhw/eKkgzCVnygfjQ0MfH3y7ElO/bEXbfnkYecoE0Qr/ALgw+cfJxJUVJCASSaNx+mkfSPaTF5sPPABDJu+mZL/nSMXsjbHhuhVUKoAagVs2oJNa8eopjnyto5x46GWxDNzgqSpJYOFDgkEHeJZR1prGgzqzBUtJUpyCE7zDKgOQ4di9ai94U4WcjfKmcJLB2TRwbUUTwbW8HSpuVJSlRoXFaAOK82Adv7G1MczhxhMPOMxalIIFb0LEuCzkmgFaU6RpsBLpcfHh0jD7MxyzOSoqVmCnISaKanlpo4A5xtcCgnMwcA309YNVYjYcpQCaTFDoP3ijYmK8OaqUpWaXOtRmU1R3Hyi5MpJFa8h94An4YqcITaoL25vQCOcVJUFScXYyX7MB91S8t7ktyFRGg2Xs9MpICXPNRJP7dIVbJ9o5eVppyrFCWLEjgYJm7dRZDq5swrzjNHFxZrnnc1tjbE4kIBeMzjMcFkuw4BSfrFM2cZlVkkA7ybEXYjlo0XKmCgUMydFWMaoRrsyTlYvnFqlFOKTT6iIhIPlWByUG+IeC1JMuqS6DTl0IisolKc+Q8qj00ivgmJNr4SYA7E0alRytarRl8ZMcoIU9CMoGrWrccPpGo2rPVJZRXTNViUkuwSxalS9aQixePTMmLCkoWkBnIc7pU+UvV8prxaJpD9AErFEJQCQAFChUwO6l3rX/ANjaI/4cAEpLs+8w0ILMKm57wIkMohOUAsQKKZzlZya6HtXldtKeESSEs5UUqyirUNKUJD2ghFmNxMtikkV8yRxzAkDROldcpjPElJccXHaGm0WbNcilakh2Ds2WoOmsK3+EFBR9aCy5Kajzmn6g47RYhb0e8C7KmvJlvbw5ZPL+mkV4pLMeHzmpVgWALtxvakYU3jlT6LSqatdlc2QRvByfeF3HKl/2hVisKHCxRPDgdI02HRmuxJuOMB4qUlL86MQ+hf6esDJCtophytaMriEb2UiijU8ftA61BADpTlU4poQxY8aG8HY5wwZw+6fvXhAc6QT52DgsaM93pc2hYnoupQF83AhRJAvwMdFqdnhW85Dx0Wv8mekB7G2SubMCVIGaYrxFA+VCEgspWmUqNrnK2sfQsNJRKR4csEprmLNnV+o69BYCAdg4bw5Z1zAFa9VlrckCjCGYBJOqjSmnKGyT4K32YPvdLoFWkqYJdzRRDa6CHWGwyZAcl1Xb9P8A7dItk4dMhLq87f7f3hTPxBUuEwxf3z7Bkl/LENM/OcyrCw4/nGLZcpUwUO7Y6ADlwAijZuCMxRANBcksGH0gufPD5JdU2fj05QG3mdLo5L6St9iTb2QyZ0pBfcNf1KYn0cR802Xs3xlNmZqlqlnD073j6liChKi1yGJ+YH3j5diJJlzVIBqlVOxofkY0QSj7ULbe2P8ADYVMsDI5BCgrfBcpzcqC1bORqIn4KncM1XOZwQzXamvO9IjgSsEeIylXtYAtfW4NK1MMZUwKCqqIysajeuwFLkXOlI7o7sP2RiZMsA5FKU5JaiSQCwKU6u1TpXQxs8HjUzQ1GbdIDacNNaco+eyMSnIQlOUFKnABbMC6S5LvRnPHhGk2JMCWKyQkvltvEP0pRzYWgsBqJCAAFGidBqen3i1W+77qAHLcPqTaF0jGBZCQXBFDzeg/bSCsSsZciSCBUtqfsIEOzpLRGSxCl2plTyf7AH1ic2WP6gcggj4U+sRWvLkQOT9VfgiWfMtYAuD8N76RYkRzstEzRQZY4kUPqGPeLpi0y1ZboUH7Gx6iBkpzJUH/ALh1F/h8ovXKzS6iqKjpqOPOBYSqcrw1O7pUN3+5zw+DRTtKQUSitAcFlKAPlAN+jhjwjwLGQj9JdKuBNHb4H7xncXtRaDk8pDOObsCDUEkkCtGMdsKKMVtXNnNMpDEmvGpF/KH9Q8Ips8BacoADEFLcQWfTlTld4YbXZbAhsyigsSlL0pvVqxqPSFwyqWAoGgLklnZ2PAFhfWCEhmy5spUDcEkkl1D3SHqwqY7GZGNWcuwpWjEAu5YHrW7tFOKQ5yuSQosCW1J0FzWjwJjFZBnSFKJSymJcbvS2rvxhWwpCjGqWksVOCKFqEN0vWsA/nwi7FYrxCKWseXClPy8RkIKlBIuogDqafOGGR9QwEtQlyiNEIB6ZA9PpF4ILsLinKtn+vAx4ghJAcM7IrYpoH4AgRAJY9dOfCMvtyILuDC5cwgtrS331guaAsMesLVVFg9K8tesEyVkFKWNoSL4PjIZ+5WhRjsLvEKS9Ole2vLnCWfLZ0qDajo+nDhGpxiajq4hLisOVXACtO3ziU48X+DX6fKumKlIBqWfqR8BHRaVgXAfmf3jyOtno/wAM08jdSNVMGvTnasPNn4cYdBWsf1FeUfp/cxDZ+FCEGZNFbpB+bQLiJ6lF3pW35eHhFzfKR4kmoriiU+bmd6PAmFwxWoBwE6q7WgrCYczC3lD1NaD73iWNnhhKljdFAWvBleV8Y9LsVfw1b7Z5NxJKRLQw4kUeKFTQgMnW54ngOXzgfEqanEViGXKlvfIrxSK+n5aKzlHDAnFSyS2V4yfQpuTpp36RkvaPCKRMROlVLVZn3Rulv8rehjSZOAJ4casCP3EKtuzCFkFSUhBqNbOAOygB2jBhyPnZueNONeAJGOJSlS0oKju2I4OCxqL8PpB3+OSpCbByK0FmHlHM6D3qwilScxtQuqnCpPev5aLllLgpJGWjHeKcoKUh7Hn2j0o7Msl8DBSiFJSEkAuEuPMbhypwdLcRBSceWdyT5XUxcAAliaKcu/R4COcKBCzQOEhi6hc1oN59NA1osmAOQWCrsBmUQxDF6B3FoYmaTA7RyAFKTm4NmY1ewO91+kOdnYtK8qbKJqGZgDqKC1bCMgieCjKhgbMavmYnUMSVC1xpFuA2iEqWpyd1knkVBKlMUsSQRRrdBCRVDPZuRtUqmAAvvAXcXDU0oImvHbwLiiulmJfheMKnaSkzErBJIWG9XGZrBj/2wQrbZUVHMz3q9+TsDajQ1CmxlbQynza1AoG5QLP2l4RU/ck3GlqNR35mM1ito5UpAIKjUlwasKAHyuC73L3AaBlYtZBV7wSG/wBruwBrlOt6cYfSBTY4x2LOcISxSoOktRiHrqBQv+8CbYxwUZZDlmGcvZy9Wo16l6HuolY3dFalRqaUKQCOhzcNOsRmVDPmCfdDKawFCTwoq9RaCmdRbiJwIJDFgDQhmTlNiKEG4uAr0WCasqUQ3lLCigneANdaZjwgiUtZYEZ8oewJAIOUk1qQqxtFKpJBWQBUuynF62PGteMdZxTi5mUHMQ4IS5Pl9BXX0hVi8bmcUaoBFyC16DT/AI1izaC0jIEqcByQ7Akt/FCbDjCeXhFKUUpSokcAbcYGvI6RJGHJUW8vH8tGi2HgEpnS5hJUlIztzAcdGNe3OFs/BKSwYp0YBj0PPvDvCISgZSrdO8ogVBSkszX3iNKRHLk1otjjb6NGo5qhik69r9av2MRkzyDlLEhmLxRspRZSFaWFev248NHi/wAIfp3/AEcU0JjJiycJU+hssOSvyMpT0Ji3EGl66fn5rCiTi1VANPlDHC4rNf4xsnFTjRljJxdg8ia5IUfx/wB4hi8MXzAAkAi7E8u1D2iWOBCiaP8Az9o9QvMlw0Qg79ki09e6IvOGTqhJJALvxD6GOiubgg5orsY6J/QfyVWc1W0sYVn4AQMJZUQ7tHSpWboD+Vj3FYv3EeUfE/aHyT+pL6cf7kYLguci2digxloO47nn+0AqnBJd66R0xaUu9TeKpSSt5hG6Kh6OY0pRxQrwQbc5WSSUp/qKFT5RABUVLIPqSz9rxfNmla61JFAHo2g4QVhNm1OckZQcoYjMr3A548+EeZknLJK6N0IqCoBmY/8Aw+Q++WUl6jR34WZ9HHKMhtvGeLOVMSnIiYQQn9AAD1blDXF7DxK1qO6mpJRmU6TmB99ID23XEVbfQZEyXuoyzEpUqubKAcpD2K2AJ5ktGvFi+mvyJKXJnkuehG7oAQ9CfKQDwu0ZrDYyYuaDmzFNUvQXFmoPlSLZuLzDUDMwv8OULJU9SCrLqCk9D+D0EaMMON2LkmpdI1mIQrKlaAV+6XGYUTQhXEHsd3mIhip6gJW6MyxlSpmOV2cn/VS7VMB7ExCjKNyxAbNlABUHYXYBL09IPnYHNNWCtmCZksFJcAlmDXS7P27s+yQZhVPNFVByUrCcpY2Cg4IFBlLVqI8mTQQFAA5cwI/VVlgFuLENwiaF7wVQF1AE0ZLervelIo2cnLKSFZg41qHBXXubD+YVPZ1EZOISWWQzlraal7h3H+0tFCphcI95243FFO5cMBEkzskwiqQAkB75PEJUAGN7do9xGJbMs+YOA4qlKjQH0UOT9IYWg3HTMhC3VkolRFCleUVavusO3aJYvELuRlIIJIrldso5ZWSD0NYmZ4XLL1S9UsxNQQ3EBrk8oqxOJSsTCLKQWVbUlqB0kkHjrxgo5laQQkBRLKPGjUelhvFq0cQFIUlRBcAhJ1YPrUihIBvyghc9e6MgDpdyQDYZnB0DE8Yhg8EkFSlJcBRTXyguDU5gwZxrXpUpncSRzhyFEFmzFQIZqdGvCxaxmUVE52IIcEKSWqwBblzAeLMXiEhGVgN3eAbLUukh/M+ttDGblTlJsSINDJFxnEEgFwKDWzij8of+y6ynOwS7OHYOWpoaB3jOSkFStOfD4Q62ZglzFmuQJD5mcenRy/IwmanF2PC09BEzETFoJm5X00JaoB42Nb+sE7NQqYlczw3ly8oLEVJIASAfMSaDryiI2d4yknxM8sllLewDmoJcUpXiHhzsKZLM0YaWhchamQH3i4VmzEFnV10oOIkkmtDOTTDdkYtBAljdmVSUMoqRlfdUpTkqYEvQXpSG4AVum4FC35V4UnDqVOM1ClulCcO8wyUqC0bqitOffBNApyQQbsIOJKCHJoDu3YvUPyPyjFnhwlfhloS5KgPHSMtUpLakW9NIhh8SywdP4hgZ7hiKEEEfldIVz5YQuhcXB5xb0+W/ayObHWx1LSJqWP8AECCWUqUQDl1D/nCKsDjCk2rrzhrOQFJLUeLZIctrslCdd9C5KCbAt3+0dHpKvdUoDQN9o6M/1J/H/pXhD5CsVigNwa1P2EDzF5U3qTFM+YMwe5sBB8jBKUyBc1Uoiw5RfBi4RpEsk+b2LsMBMmZSQE+ZSjokdbQZKbET1Zf/AKJQCQA+9w6jiYYYXZUuWTu5uJNfhFS5wSlRSKAghtK8tIo99ipUaORISmg7ACKVtLWDfiO7GvcRfg5oP5pHm1pFB0b4iAkM+gL2h2akp8RIYk6D5wFK2QjES0qWgGmqRTjDufNAlhN/2gbY04eFmOrkesdSbOMJ7R+xiSk+BurrumoLNb9J+EfM8RLKVEEEEFiDo1Gj72ZxUpRUH161rHzf/qHskePmlhyUgqAvqxpcw8ZcXRy2ZvZU4JSvdzEDMz0GUhyRZQyuG5wxO1ipaCokJUlYApSpUASwBrXi7dIR4FQdSf1AprbvwrryieDUFJMsuNQRfMLXvc2rUQ7QTUYvGhEsG1mpXjobAOepimZNyyyUUypYbxFTRsr/AKWNKvUXhUqY60mYHTShU3uam16l4Nwk2VOT4akLSpIMwEl3ozAAUqX7GI/arodKwsYpSwlYbyE5iFJN94ApZq1o7uI9lzQ4lgAhSCd4NmV5g1Q5UKGtWoxhRs+YlJKFF0EmrcLnU2o1KHkIOwAC1GZMUwBDgaBIuOb8wKwZPjs5RsaKGUFaQGShyxJFAAzuW40fmbwPOnKmBE5JQ6n0AIW9dG/V6xTtXaUshpaiRm3t1SeLksS96h9dYRysYuUM0vmkk1BHBjYVgwuSsDSQ4xO01yFCWsOWzEh3CqNlLs263PUGrh7ZxgMsIzBRzZqPTdbXWnwHKFhmFZMxd+lyG7fSBlzCSSfz7RZRELQo5b62f5fL0ioqMWLSyE1uTTkG+bn0igCGCjS+zOEQoOpySbAtQdQRpB20EokFKm3FAhQ6U43uOG9zhdsnFKlpFEkAGhFK/PvzjzEFU3KaAaAVDO2tS7CMcoyc7b0X5R4Ulsb4KY8oJQlOSqiDd9GYOQ9LXpEpqlFWVSrEgqSWVLB8rGhYHTtHf/EzpIQrKkTAxru5kk1YGnWmp7xGJkhUxZJErKUZUjM6iCGzsN194V0EBV/KI0/I52Gof4cy1GZMOVKpcwKXlQpSi6bAMxBYvV+1cqZM8RQ8IjKcrhy6gWYqNyW0bTSPMPjE4fDiSoqAIKwCMpoSN8EhkkE8zus8Dp27JmBg4UEqYhX/APR3SctGAFHY1ESyRlN32VxyjFUx3hk0Y8OFfysWz5Toyit7h66F7iPZakzZcuYAymZZoxmJBzZWLEFnpxj1lacXL/zGPadeUVaTV/ImQShe+P5+0OcLiQaQHtDDhYU/nFetYpw+JGVNKtX5R6WLIpxv/JgyQcXQ3MqPYHTiy1S3f946HtC0BbMmBc03KnZ+AjT4fGplg1DVq9TwhLsz2cmqAWpRQ+guRz4Q9wux0GhDkamOjLQaF42g7gEOWi3DySrMFGi6eop8r8DENqbIkoFRlFnFITonKlrWFLqhIKKP04s8d+wdBmE9ozh1mXNSTLdgpNSCLdRGhXtOVMQFJWkh+/pGYw3s8vEELUcib8X6J0jpvs4kTKqJ+D1aw6R3kPgK9pvaGWlOWWXUxDiwf5mM9gfaSZ4aJQS7WYs7W6Q1xXs5KVdBQ1Mw+toWY7YycLNQp86SXIb8eGa8oX9msweHnTQylIQLHIH5s5+0GYLYKZRKwErUbqXU8Gdqdo7Z0ygKKgh3rR+Xf5Q4RNFtOHSF42OmY32z9mpWI/qSxkmpoSAA/XjHx/HSDLmqSU5SDZ37g2Ij9A45wMyTul6cNPR4+bf9R9npKfFHmQQnmQqwJ5fWGh7Q3ZjVLzJo1VDsw56V+EelvKglNHVvUOUmoOt6ARJZGXilgS9DzbqYqExigKOZKQ4BNA5dvW8Od1otmSVKKt1KcxfdcBNHo9Q9q8YkCUkhmBY3O6AXLF3660iEzEB3D0BqLBwxf1aPF4glYIoxfMEk+oOlqR1NnaGWeSNTMdmVV6uMpo3PtzhdPOYVIDV4CwFhc/Yx4QSpyXUpTgDV9aUHBor2hPCmITlcndDsK0Z/yggRjTC5WUYmYCWFhaKhHqYlLEVAXYqYcqEsGALcSCXr3EDiLp1SaCgApyA+bfOISUOpoBwdhpLsoOQGKqcw/wBfSNpLeYUJSB5gUhwBoQ3qBGTw88opTKb0Fut76QRsVedYGXdFNaEihvQ0MZcsHJ38Fsc1FNfJssVjEELOVKipLJSSWlrUADe9S7C+YR5iMNKTupRlSSCUnLVRAHlZlMqthaBDtMS0oKFBRmNmSQ5qUlVLe6b8YlMkS5ykglQU9WoSDYb3DjWM0lQ8WIvaBS0rCSHCqhRaoQSQ6WDEOQUi7CFkl3GaaToyA4pYuWSBGh9o1qJLZFCpKlVOYGpSzEB6PZzCTDYYKU26WBOZWYuSopa5AsS4DhnjRifsJzWxzsaSROlqUwRlUorcmq0EpGgBFLDXsNihZLHj+3zjOeOtctJQ4mZQ4Vvkgg5stKVaoFlPpDmTiLJOUUYuXJXQlmpz9Yw57crNEEqoLxD0IA58xCbaUoOVpcB6jnf4w3E73Tfq16j4AxCRLUtJSoZQaEX5+nPlAhNxlyX9xZwuNC9CHANY6JTJC0HKxp1jo384fJj4y+DaSJpyNrBeGSMphHsfGJUliWWDaluXF4ux+1kyUqzlta39I6NeBmxL7cT91CXuq2tB8nivYsjxJjrDlKE0LF7xm9o4mbipoIG4GYG/peHOxcf4E9EtRDLSxLhg1uPG3OHsm1s+h4WUEyqBm+0KjhQS5/KmHMxYADVfUWhbjFgNSli4/OMIpKx2iickZS1x+NWMhtyYJkwS7HKSOukaHaO05cpJUVU0Br+fvGH2fiVYjEmazCyRyHLtDxehH2NZuMmy5UufLBIbeT0LH5Q82d7X4dYGY5FMEnNTStbXeFWy5TeLIKhRedI5Kq3DiW5GJ4n2ZQpBVlIOh53hjh2caCHzAg8C9NKxhPb3ayfC8IEFSluTdkircqt8Yvwfs8FFRzkNVgTV9KGMx7Q7O8Ga1wtJYn99YCrkFFGEGeg3iw0po/ya0eYnZhljMXY6M3YvBOFQlBZyoBLO2WjAhxpcQXtB2AAY5goUJbLbrUjlCubU0l0aIwi4Nt7E0rBKU4Ql6EqNdK9/SB5QWFNUKszVrQj0MN8LPWCmWJipbqAoSBnKrqCbs4EGYpaFKW5oVZ0kf6XLi2nOkH6rTpirEmCYfZypSUzCCQqgUQfxrPCjHDy3tT1PGH2D2oJctcsgkUZzq6gSH03hSuphDjjRL87Fxen5zg43K9nTUa0CPF+ETvOWITUglnardTyigCLgrKltTe7gacq/SNBMrUskvBuzUscxgACsNcK1IWXQCxQBfjBWDVllsLqmP6AAf8jA0xLVEW4dXlfRX2MTfQR17Oyc694kJSknKDlKnoAFOAliQalqRZjZKsOhXjAGcUbpSxYFgzii1ZS5uwIrWi/Z2MyTEtZ2bk/xjYbUwHjzBMzLylJGQrzO4ZYSCXTS2gIFIhKUY/cUgm+jL49OXIrQoBajhwMwNdbg8w8L5UwOoB/05hYAX6O5rzPZoNjqmKSnww5LZ60lAAhSnLVFAaVSbvEMVh0IKkSQSlObOtmLprT+0O3ODarR2/J7hcbMQJuWSmYrwgKk5U5VAUD76iGtHkjbc5KUFaUoSiYAE5GJJG9cXZqf3R5hJTyqHK7EMMpJ1cgFhmSg9jZ4ls7FpmCarEAqnpKSl89GZJUWoGoXPTgyNQd6HXJG6xaZaqyySh92jHS71paJITb85Ri8F7WqVNTKmMiWAzFGXes5A1PMkvrGrE5KmvWxsbWLRkcHjlT6Za+astXMLmkdEVoL3+MdEw0JPaNRT4ZTQgO4poiFWHWVrdRKjZzUs6RrHkdHoen/AOtGPL9xrZMsBJYDXSMTtU/1VdRHsdFI9smz6rseYTLS5PlGvSAfaVRCAxj2Ojn9x38p8t9qJhzs5amvKHns2GSG/KR0dDvoVB0ymPS1HAt/qjUE/wBNX+WOjoZ9HeRDsU76+n2jIf8AUA70n/KfpHR0JD7hxGn/AOpP+r5CLtjzC9z5k68DT0jo6DPpjR7NIqUnw5VBZOg4Qq22GmgCgYFubKHyjo6MmP7zZP7EKQXKH4J+sS9pg2KnAUAWWHCOjo2x7MTAsGHWj/Mn5iK8R5j1j2OiiOPJF+xg/D+YdI6OhZHBJ1iWFt3+kdHRPwcXYEf1U9Y2OxllpdTb/wAo6OiGfo0em+//ACFe0cpIw8pQSMxSEksHI3qE6jlGXlb8+Wle8kIoFVAqLA2jo6J4/tOl95q1UlKam8RTg5DdIlsKSkyMcSkOEFiwcVVHR0Y4ef2aZ+DObfkJTiZISlIDSDQAVKYf4MeQaZX7veOjotn6iTx9MMm3MdHR0K+xl0f/2Q=="/>
          <p:cNvSpPr>
            <a:spLocks noChangeAspect="1" noChangeArrowheads="1"/>
          </p:cNvSpPr>
          <p:nvPr/>
        </p:nvSpPr>
        <p:spPr bwMode="auto">
          <a:xfrm>
            <a:off x="307975"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84997" name="Picture 2" descr="http://upload.wikimedia.org/wikipedia/commons/f/f2/Abraham_Lincoln_O-55,_1861-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81200"/>
            <a:ext cx="32004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p:nvPr/>
        </p:nvSpPr>
        <p:spPr>
          <a:xfrm>
            <a:off x="4572000" y="1981200"/>
            <a:ext cx="3962400" cy="1066800"/>
          </a:xfrm>
          <a:prstGeom prst="wedgeRectCallout">
            <a:avLst>
              <a:gd name="adj1" fmla="val -91017"/>
              <a:gd name="adj2" fmla="val 561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This doesn’t look good for you.  My advice, flee the jurisdiction.</a:t>
            </a:r>
          </a:p>
        </p:txBody>
      </p:sp>
      <p:sp>
        <p:nvSpPr>
          <p:cNvPr id="84999" name="TextBox 9"/>
          <p:cNvSpPr txBox="1">
            <a:spLocks noChangeArrowheads="1"/>
          </p:cNvSpPr>
          <p:nvPr/>
        </p:nvSpPr>
        <p:spPr bwMode="auto">
          <a:xfrm>
            <a:off x="4497388" y="325755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Murder trial of Melissa Goings, 1857.</a:t>
            </a:r>
          </a:p>
        </p:txBody>
      </p:sp>
      <p:sp>
        <p:nvSpPr>
          <p:cNvPr id="85000" name="TextBox 10"/>
          <p:cNvSpPr txBox="1">
            <a:spLocks noChangeArrowheads="1"/>
          </p:cNvSpPr>
          <p:nvPr/>
        </p:nvSpPr>
        <p:spPr bwMode="auto">
          <a:xfrm>
            <a:off x="4194175" y="3886200"/>
            <a:ext cx="46482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Lincoln is reported to have said, "I did not run her off. She wanted to know where she could get a good drink of water, and I told her there was mighty good water in Tennessee." </a:t>
            </a:r>
          </a:p>
        </p:txBody>
      </p:sp>
      <p:sp>
        <p:nvSpPr>
          <p:cNvPr id="85001" name="TextBox 11"/>
          <p:cNvSpPr txBox="1">
            <a:spLocks noChangeArrowheads="1"/>
          </p:cNvSpPr>
          <p:nvPr/>
        </p:nvSpPr>
        <p:spPr bwMode="auto">
          <a:xfrm>
            <a:off x="4267200" y="5238750"/>
            <a:ext cx="457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1800"/>
              <a:t>Lincoln disclosed privileged communication</a:t>
            </a:r>
          </a:p>
          <a:p>
            <a:pPr eaLnBrk="1" hangingPunct="1">
              <a:spcBef>
                <a:spcPct val="0"/>
              </a:spcBef>
            </a:pPr>
            <a:r>
              <a:rPr lang="en-US" altLang="en-US" sz="1800"/>
              <a:t>Privilege  waived?</a:t>
            </a:r>
          </a:p>
          <a:p>
            <a:pPr eaLnBrk="1" hangingPunct="1">
              <a:spcBef>
                <a:spcPct val="0"/>
              </a:spcBef>
            </a:pPr>
            <a:r>
              <a:rPr lang="en-US" altLang="en-US" sz="1800"/>
              <a:t>Today:  professional sanctions; disbarment</a:t>
            </a:r>
          </a:p>
        </p:txBody>
      </p:sp>
      <p:sp>
        <p:nvSpPr>
          <p:cNvPr id="85002" name="TextBox 12"/>
          <p:cNvSpPr txBox="1">
            <a:spLocks noChangeArrowheads="1"/>
          </p:cNvSpPr>
          <p:nvPr/>
        </p:nvSpPr>
        <p:spPr bwMode="auto">
          <a:xfrm>
            <a:off x="276225" y="6238875"/>
            <a:ext cx="7620000"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Ultimate irony:  United States saved because 1857 professional ethics more lax.</a:t>
            </a:r>
          </a:p>
        </p:txBody>
      </p:sp>
    </p:spTree>
    <p:extLst>
      <p:ext uri="{BB962C8B-B14F-4D97-AF65-F5344CB8AC3E}">
        <p14:creationId xmlns:p14="http://schemas.microsoft.com/office/powerpoint/2010/main" val="32762825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1455738"/>
            <a:ext cx="5027613" cy="5419725"/>
            <a:chOff x="-1" y="1455738"/>
            <a:chExt cx="5026961" cy="5419264"/>
          </a:xfrm>
        </p:grpSpPr>
        <p:pic>
          <p:nvPicPr>
            <p:cNvPr id="86064" name="Picture 19" descr="Cover slide 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9782" y="5525101"/>
              <a:ext cx="1579670" cy="13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5" name="Picture 15" descr="Cover slid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55738"/>
              <a:ext cx="172887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6" name="Picture 16" descr="Cover slide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734855"/>
              <a:ext cx="1728879" cy="147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7" name="Picture 17" descr="Cover slide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10050"/>
              <a:ext cx="1728878" cy="131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8" name="Picture 18" descr="Cover slide 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 y="5525101"/>
              <a:ext cx="1779782" cy="13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69" name="Picture 20" descr="Cover slide 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71227" y="5525101"/>
              <a:ext cx="1655733" cy="134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idx="4294967295"/>
          </p:nvPr>
        </p:nvSpPr>
        <p:spPr>
          <a:xfrm>
            <a:off x="0" y="0"/>
            <a:ext cx="9144000" cy="1470025"/>
          </a:xfrm>
          <a:solidFill>
            <a:schemeClr val="accent2">
              <a:lumMod val="50000"/>
            </a:schemeClr>
          </a:solidFill>
        </p:spPr>
        <p:txBody>
          <a:bodyPr rtlCol="0">
            <a:normAutofit/>
          </a:bodyPr>
          <a:lstStyle/>
          <a:p>
            <a:pPr eaLnBrk="1" fontAlgn="auto" hangingPunct="1">
              <a:spcAft>
                <a:spcPts val="0"/>
              </a:spcAft>
              <a:defRPr/>
            </a:pPr>
            <a:r>
              <a:rPr lang="en-US" altLang="en-US" sz="6000" dirty="0">
                <a:solidFill>
                  <a:srgbClr val="DDD9C3"/>
                </a:solidFill>
              </a:rPr>
              <a:t>Thank you.</a:t>
            </a:r>
          </a:p>
        </p:txBody>
      </p:sp>
      <p:sp>
        <p:nvSpPr>
          <p:cNvPr id="86020" name="Rectangle 18"/>
          <p:cNvSpPr>
            <a:spLocks noChangeArrowheads="1"/>
          </p:cNvSpPr>
          <p:nvPr/>
        </p:nvSpPr>
        <p:spPr bwMode="auto">
          <a:xfrm>
            <a:off x="1524000" y="3352800"/>
            <a:ext cx="7620000" cy="152400"/>
          </a:xfrm>
          <a:prstGeom prst="rect">
            <a:avLst/>
          </a:prstGeom>
          <a:solidFill>
            <a:srgbClr val="800000"/>
          </a:solidFill>
          <a:ln w="9525">
            <a:solidFill>
              <a:srgbClr val="8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21" name="Rectangle 21"/>
          <p:cNvSpPr>
            <a:spLocks noChangeArrowheads="1"/>
          </p:cNvSpPr>
          <p:nvPr/>
        </p:nvSpPr>
        <p:spPr bwMode="auto">
          <a:xfrm>
            <a:off x="719138" y="2852738"/>
            <a:ext cx="86106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22" name="Text Box 22"/>
          <p:cNvSpPr txBox="1">
            <a:spLocks noChangeArrowheads="1"/>
          </p:cNvSpPr>
          <p:nvPr/>
        </p:nvSpPr>
        <p:spPr bwMode="auto">
          <a:xfrm>
            <a:off x="1292225" y="358457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a typeface="ＭＳ Ｐゴシック" pitchFamily="34" charset="-128"/>
            </a:endParaRPr>
          </a:p>
        </p:txBody>
      </p:sp>
      <p:sp>
        <p:nvSpPr>
          <p:cNvPr id="86023" name="Rectangle 23"/>
          <p:cNvSpPr>
            <a:spLocks noChangeArrowheads="1"/>
          </p:cNvSpPr>
          <p:nvPr/>
        </p:nvSpPr>
        <p:spPr bwMode="auto">
          <a:xfrm>
            <a:off x="942975" y="3203575"/>
            <a:ext cx="1187450" cy="1295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6600" b="1">
                <a:latin typeface="Book Antiqua" pitchFamily="18" charset="0"/>
                <a:ea typeface="ＭＳ Ｐゴシック" pitchFamily="34" charset="-128"/>
              </a:rPr>
              <a:t>K</a:t>
            </a:r>
          </a:p>
        </p:txBody>
      </p:sp>
      <p:sp>
        <p:nvSpPr>
          <p:cNvPr id="86024" name="Rectangle 24"/>
          <p:cNvSpPr>
            <a:spLocks noChangeArrowheads="1"/>
          </p:cNvSpPr>
          <p:nvPr/>
        </p:nvSpPr>
        <p:spPr bwMode="auto">
          <a:xfrm>
            <a:off x="5138738" y="3051175"/>
            <a:ext cx="1187450" cy="1295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6600" b="1">
                <a:latin typeface="Book Antiqua" pitchFamily="18" charset="0"/>
                <a:ea typeface="ＭＳ Ｐゴシック" pitchFamily="34" charset="-128"/>
              </a:rPr>
              <a:t>B</a:t>
            </a:r>
          </a:p>
        </p:txBody>
      </p:sp>
      <p:sp>
        <p:nvSpPr>
          <p:cNvPr id="86025" name="Rectangle 25"/>
          <p:cNvSpPr>
            <a:spLocks noChangeArrowheads="1"/>
          </p:cNvSpPr>
          <p:nvPr/>
        </p:nvSpPr>
        <p:spPr bwMode="auto">
          <a:xfrm>
            <a:off x="2206625" y="3660775"/>
            <a:ext cx="8382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26" name="Text Box 26"/>
          <p:cNvSpPr txBox="1">
            <a:spLocks noChangeArrowheads="1"/>
          </p:cNvSpPr>
          <p:nvPr/>
        </p:nvSpPr>
        <p:spPr bwMode="auto">
          <a:xfrm>
            <a:off x="2206625" y="375602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Ag</a:t>
            </a:r>
          </a:p>
        </p:txBody>
      </p:sp>
      <p:sp>
        <p:nvSpPr>
          <p:cNvPr id="86027" name="Rectangle 27"/>
          <p:cNvSpPr>
            <a:spLocks noChangeArrowheads="1"/>
          </p:cNvSpPr>
          <p:nvPr/>
        </p:nvSpPr>
        <p:spPr bwMode="auto">
          <a:xfrm>
            <a:off x="3121025" y="3417888"/>
            <a:ext cx="8382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28" name="Rectangle 28"/>
          <p:cNvSpPr>
            <a:spLocks noChangeArrowheads="1"/>
          </p:cNvSpPr>
          <p:nvPr/>
        </p:nvSpPr>
        <p:spPr bwMode="auto">
          <a:xfrm>
            <a:off x="4035425" y="3660775"/>
            <a:ext cx="8382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29" name="Text Box 29"/>
          <p:cNvSpPr txBox="1">
            <a:spLocks noChangeArrowheads="1"/>
          </p:cNvSpPr>
          <p:nvPr/>
        </p:nvSpPr>
        <p:spPr bwMode="auto">
          <a:xfrm>
            <a:off x="3121025" y="3494088"/>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A</a:t>
            </a:r>
          </a:p>
        </p:txBody>
      </p:sp>
      <p:sp>
        <p:nvSpPr>
          <p:cNvPr id="86030" name="Text Box 30"/>
          <p:cNvSpPr txBox="1">
            <a:spLocks noChangeArrowheads="1"/>
          </p:cNvSpPr>
          <p:nvPr/>
        </p:nvSpPr>
        <p:spPr bwMode="auto">
          <a:xfrm>
            <a:off x="4035425" y="381317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N</a:t>
            </a:r>
          </a:p>
        </p:txBody>
      </p:sp>
      <p:sp>
        <p:nvSpPr>
          <p:cNvPr id="86031" name="Text Box 31"/>
          <p:cNvSpPr txBox="1">
            <a:spLocks noChangeArrowheads="1"/>
          </p:cNvSpPr>
          <p:nvPr/>
        </p:nvSpPr>
        <p:spPr bwMode="auto">
          <a:xfrm>
            <a:off x="5026025" y="30353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solidFill>
                  <a:srgbClr val="FFFF5B"/>
                </a:solidFill>
                <a:latin typeface="Book Antiqua" pitchFamily="18" charset="0"/>
                <a:ea typeface="ＭＳ Ｐゴシック" pitchFamily="34" charset="-128"/>
              </a:rPr>
              <a:t>Boron</a:t>
            </a:r>
          </a:p>
        </p:txBody>
      </p:sp>
      <p:sp>
        <p:nvSpPr>
          <p:cNvPr id="86032" name="Text Box 32"/>
          <p:cNvSpPr txBox="1">
            <a:spLocks noChangeArrowheads="1"/>
          </p:cNvSpPr>
          <p:nvPr/>
        </p:nvSpPr>
        <p:spPr bwMode="auto">
          <a:xfrm>
            <a:off x="1949450" y="36607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a:solidFill>
                  <a:srgbClr val="FFFF5B"/>
                </a:solidFill>
                <a:latin typeface="Book Antiqua" pitchFamily="18" charset="0"/>
                <a:ea typeface="ＭＳ Ｐゴシック" pitchFamily="34" charset="-128"/>
              </a:rPr>
              <a:t>Silver</a:t>
            </a:r>
          </a:p>
        </p:txBody>
      </p:sp>
      <p:sp>
        <p:nvSpPr>
          <p:cNvPr id="86033" name="Text Box 33"/>
          <p:cNvSpPr txBox="1">
            <a:spLocks noChangeArrowheads="1"/>
          </p:cNvSpPr>
          <p:nvPr/>
        </p:nvSpPr>
        <p:spPr bwMode="auto">
          <a:xfrm>
            <a:off x="2849563" y="3417888"/>
            <a:ext cx="1371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100">
                <a:solidFill>
                  <a:srgbClr val="FFFF5B"/>
                </a:solidFill>
                <a:latin typeface="Book Antiqua" pitchFamily="18" charset="0"/>
                <a:ea typeface="ＭＳ Ｐゴシック" pitchFamily="34" charset="-128"/>
              </a:rPr>
              <a:t>Atomic Mass</a:t>
            </a:r>
          </a:p>
        </p:txBody>
      </p:sp>
      <p:sp>
        <p:nvSpPr>
          <p:cNvPr id="86034" name="Text Box 34"/>
          <p:cNvSpPr txBox="1">
            <a:spLocks noChangeArrowheads="1"/>
          </p:cNvSpPr>
          <p:nvPr/>
        </p:nvSpPr>
        <p:spPr bwMode="auto">
          <a:xfrm>
            <a:off x="3803650" y="36607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a:solidFill>
                  <a:srgbClr val="FFFF5B"/>
                </a:solidFill>
                <a:latin typeface="Book Antiqua" pitchFamily="18" charset="0"/>
                <a:ea typeface="ＭＳ Ｐゴシック" pitchFamily="34" charset="-128"/>
              </a:rPr>
              <a:t>Nitrogen</a:t>
            </a:r>
          </a:p>
        </p:txBody>
      </p:sp>
      <p:sp>
        <p:nvSpPr>
          <p:cNvPr id="86035" name="Text Box 35"/>
          <p:cNvSpPr txBox="1">
            <a:spLocks noChangeArrowheads="1"/>
          </p:cNvSpPr>
          <p:nvPr/>
        </p:nvSpPr>
        <p:spPr bwMode="auto">
          <a:xfrm>
            <a:off x="2862263" y="3932238"/>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100">
                <a:solidFill>
                  <a:srgbClr val="FFFF5B"/>
                </a:solidFill>
                <a:latin typeface="Book Antiqua" pitchFamily="18" charset="0"/>
                <a:ea typeface="ＭＳ Ｐゴシック" pitchFamily="34" charset="-128"/>
              </a:rPr>
              <a:t>Protons and Neutrons</a:t>
            </a:r>
          </a:p>
        </p:txBody>
      </p:sp>
      <p:sp>
        <p:nvSpPr>
          <p:cNvPr id="86036" name="Text Box 36"/>
          <p:cNvSpPr txBox="1">
            <a:spLocks noChangeArrowheads="1"/>
          </p:cNvSpPr>
          <p:nvPr/>
        </p:nvSpPr>
        <p:spPr bwMode="auto">
          <a:xfrm>
            <a:off x="879475" y="3203575"/>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solidFill>
                  <a:srgbClr val="FFFF5B"/>
                </a:solidFill>
                <a:latin typeface="Book Antiqua" pitchFamily="18" charset="0"/>
                <a:ea typeface="ＭＳ Ｐゴシック" pitchFamily="34" charset="-128"/>
              </a:rPr>
              <a:t>Potassium</a:t>
            </a:r>
          </a:p>
        </p:txBody>
      </p:sp>
      <p:sp>
        <p:nvSpPr>
          <p:cNvPr id="86037" name="Text Box 37"/>
          <p:cNvSpPr txBox="1">
            <a:spLocks noChangeArrowheads="1"/>
          </p:cNvSpPr>
          <p:nvPr/>
        </p:nvSpPr>
        <p:spPr bwMode="auto">
          <a:xfrm>
            <a:off x="911225" y="4194175"/>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19</a:t>
            </a:r>
          </a:p>
        </p:txBody>
      </p:sp>
      <p:sp>
        <p:nvSpPr>
          <p:cNvPr id="86038" name="Text Box 38"/>
          <p:cNvSpPr txBox="1">
            <a:spLocks noChangeArrowheads="1"/>
          </p:cNvSpPr>
          <p:nvPr/>
        </p:nvSpPr>
        <p:spPr bwMode="auto">
          <a:xfrm>
            <a:off x="2182813" y="42703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47</a:t>
            </a:r>
          </a:p>
        </p:txBody>
      </p:sp>
      <p:sp>
        <p:nvSpPr>
          <p:cNvPr id="86039" name="Text Box 39"/>
          <p:cNvSpPr txBox="1">
            <a:spLocks noChangeArrowheads="1"/>
          </p:cNvSpPr>
          <p:nvPr/>
        </p:nvSpPr>
        <p:spPr bwMode="auto">
          <a:xfrm>
            <a:off x="4003675" y="42703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7</a:t>
            </a:r>
          </a:p>
        </p:txBody>
      </p:sp>
      <p:sp>
        <p:nvSpPr>
          <p:cNvPr id="86040" name="Text Box 40"/>
          <p:cNvSpPr txBox="1">
            <a:spLocks noChangeArrowheads="1"/>
          </p:cNvSpPr>
          <p:nvPr/>
        </p:nvSpPr>
        <p:spPr bwMode="auto">
          <a:xfrm>
            <a:off x="5102225" y="40132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5</a:t>
            </a:r>
          </a:p>
        </p:txBody>
      </p:sp>
      <p:sp>
        <p:nvSpPr>
          <p:cNvPr id="86041" name="Text Box 41"/>
          <p:cNvSpPr txBox="1">
            <a:spLocks noChangeArrowheads="1"/>
          </p:cNvSpPr>
          <p:nvPr/>
        </p:nvSpPr>
        <p:spPr bwMode="auto">
          <a:xfrm>
            <a:off x="1368425" y="41941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600" b="1">
                <a:solidFill>
                  <a:srgbClr val="FFFF5B"/>
                </a:solidFill>
                <a:latin typeface="Book Antiqua" pitchFamily="18" charset="0"/>
                <a:ea typeface="ＭＳ Ｐゴシック" pitchFamily="34" charset="-128"/>
              </a:rPr>
              <a:t>39.098</a:t>
            </a:r>
          </a:p>
        </p:txBody>
      </p:sp>
      <p:sp>
        <p:nvSpPr>
          <p:cNvPr id="86042" name="Text Box 42"/>
          <p:cNvSpPr txBox="1">
            <a:spLocks noChangeArrowheads="1"/>
          </p:cNvSpPr>
          <p:nvPr/>
        </p:nvSpPr>
        <p:spPr bwMode="auto">
          <a:xfrm>
            <a:off x="5559425" y="40417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400">
                <a:solidFill>
                  <a:srgbClr val="FFFF5B"/>
                </a:solidFill>
                <a:latin typeface="Arial" charset="0"/>
                <a:ea typeface="ＭＳ Ｐゴシック" pitchFamily="34" charset="-128"/>
              </a:rPr>
              <a:t>10.811</a:t>
            </a:r>
          </a:p>
        </p:txBody>
      </p:sp>
      <p:sp>
        <p:nvSpPr>
          <p:cNvPr id="86043" name="Text Box 43"/>
          <p:cNvSpPr txBox="1">
            <a:spLocks noChangeArrowheads="1"/>
          </p:cNvSpPr>
          <p:nvPr/>
        </p:nvSpPr>
        <p:spPr bwMode="auto">
          <a:xfrm>
            <a:off x="2370138" y="4333875"/>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FFFF5B"/>
                </a:solidFill>
                <a:latin typeface="Arial" charset="0"/>
                <a:ea typeface="ＭＳ Ｐゴシック" pitchFamily="34" charset="-128"/>
              </a:rPr>
              <a:t>107.87</a:t>
            </a:r>
          </a:p>
        </p:txBody>
      </p:sp>
      <p:sp>
        <p:nvSpPr>
          <p:cNvPr id="86044" name="Text Box 44"/>
          <p:cNvSpPr txBox="1">
            <a:spLocks noChangeArrowheads="1"/>
          </p:cNvSpPr>
          <p:nvPr/>
        </p:nvSpPr>
        <p:spPr bwMode="auto">
          <a:xfrm>
            <a:off x="4191000" y="4338638"/>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FFFF5B"/>
                </a:solidFill>
                <a:latin typeface="Arial" charset="0"/>
                <a:ea typeface="ＭＳ Ｐゴシック" pitchFamily="34" charset="-128"/>
              </a:rPr>
              <a:t>14.007</a:t>
            </a:r>
          </a:p>
        </p:txBody>
      </p:sp>
      <p:sp>
        <p:nvSpPr>
          <p:cNvPr id="86045" name="Rectangle 45"/>
          <p:cNvSpPr>
            <a:spLocks noChangeArrowheads="1"/>
          </p:cNvSpPr>
          <p:nvPr/>
        </p:nvSpPr>
        <p:spPr bwMode="auto">
          <a:xfrm>
            <a:off x="6399213" y="3584575"/>
            <a:ext cx="8382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46" name="Text Box 46"/>
          <p:cNvSpPr txBox="1">
            <a:spLocks noChangeArrowheads="1"/>
          </p:cNvSpPr>
          <p:nvPr/>
        </p:nvSpPr>
        <p:spPr bwMode="auto">
          <a:xfrm>
            <a:off x="6383338" y="373697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I</a:t>
            </a:r>
          </a:p>
        </p:txBody>
      </p:sp>
      <p:sp>
        <p:nvSpPr>
          <p:cNvPr id="86047" name="Text Box 47"/>
          <p:cNvSpPr txBox="1">
            <a:spLocks noChangeArrowheads="1"/>
          </p:cNvSpPr>
          <p:nvPr/>
        </p:nvSpPr>
        <p:spPr bwMode="auto">
          <a:xfrm>
            <a:off x="6129338" y="35845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a:solidFill>
                  <a:srgbClr val="FFFF5B"/>
                </a:solidFill>
                <a:latin typeface="Book Antiqua" pitchFamily="18" charset="0"/>
                <a:ea typeface="ＭＳ Ｐゴシック" pitchFamily="34" charset="-128"/>
              </a:rPr>
              <a:t>Iodine</a:t>
            </a:r>
          </a:p>
        </p:txBody>
      </p:sp>
      <p:sp>
        <p:nvSpPr>
          <p:cNvPr id="86048" name="Text Box 48"/>
          <p:cNvSpPr txBox="1">
            <a:spLocks noChangeArrowheads="1"/>
          </p:cNvSpPr>
          <p:nvPr/>
        </p:nvSpPr>
        <p:spPr bwMode="auto">
          <a:xfrm>
            <a:off x="6338888" y="4202113"/>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53</a:t>
            </a:r>
          </a:p>
        </p:txBody>
      </p:sp>
      <p:sp>
        <p:nvSpPr>
          <p:cNvPr id="86049" name="Text Box 49"/>
          <p:cNvSpPr txBox="1">
            <a:spLocks noChangeArrowheads="1"/>
          </p:cNvSpPr>
          <p:nvPr/>
        </p:nvSpPr>
        <p:spPr bwMode="auto">
          <a:xfrm>
            <a:off x="6527800" y="42672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FFFF5B"/>
                </a:solidFill>
                <a:latin typeface="Arial" charset="0"/>
                <a:ea typeface="ＭＳ Ｐゴシック" pitchFamily="34" charset="-128"/>
              </a:rPr>
              <a:t>126.90</a:t>
            </a:r>
          </a:p>
        </p:txBody>
      </p:sp>
      <p:grpSp>
        <p:nvGrpSpPr>
          <p:cNvPr id="86050" name="Group 50"/>
          <p:cNvGrpSpPr>
            <a:grpSpLocks/>
          </p:cNvGrpSpPr>
          <p:nvPr/>
        </p:nvGrpSpPr>
        <p:grpSpPr bwMode="auto">
          <a:xfrm>
            <a:off x="7038975" y="3432175"/>
            <a:ext cx="1371600" cy="946150"/>
            <a:chOff x="4148" y="1104"/>
            <a:chExt cx="864" cy="596"/>
          </a:xfrm>
        </p:grpSpPr>
        <p:sp>
          <p:nvSpPr>
            <p:cNvPr id="86058" name="Rectangle 51"/>
            <p:cNvSpPr>
              <a:spLocks noChangeArrowheads="1"/>
            </p:cNvSpPr>
            <p:nvPr/>
          </p:nvSpPr>
          <p:spPr bwMode="auto">
            <a:xfrm>
              <a:off x="4322" y="1104"/>
              <a:ext cx="528" cy="576"/>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grpSp>
          <p:nvGrpSpPr>
            <p:cNvPr id="86059" name="Group 52"/>
            <p:cNvGrpSpPr>
              <a:grpSpLocks/>
            </p:cNvGrpSpPr>
            <p:nvPr/>
          </p:nvGrpSpPr>
          <p:grpSpPr bwMode="auto">
            <a:xfrm>
              <a:off x="4148" y="1104"/>
              <a:ext cx="864" cy="596"/>
              <a:chOff x="4222" y="1104"/>
              <a:chExt cx="864" cy="596"/>
            </a:xfrm>
          </p:grpSpPr>
          <p:sp>
            <p:nvSpPr>
              <p:cNvPr id="86060" name="Text Box 53"/>
              <p:cNvSpPr txBox="1">
                <a:spLocks noChangeArrowheads="1"/>
              </p:cNvSpPr>
              <p:nvPr/>
            </p:nvSpPr>
            <p:spPr bwMode="auto">
              <a:xfrm>
                <a:off x="4341" y="1185"/>
                <a:ext cx="6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Nd</a:t>
                </a:r>
              </a:p>
            </p:txBody>
          </p:sp>
          <p:sp>
            <p:nvSpPr>
              <p:cNvPr id="86061" name="Text Box 54"/>
              <p:cNvSpPr txBox="1">
                <a:spLocks noChangeArrowheads="1"/>
              </p:cNvSpPr>
              <p:nvPr/>
            </p:nvSpPr>
            <p:spPr bwMode="auto">
              <a:xfrm>
                <a:off x="4222" y="1104"/>
                <a:ext cx="8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100">
                    <a:solidFill>
                      <a:srgbClr val="FFFF5B"/>
                    </a:solidFill>
                    <a:latin typeface="Book Antiqua" pitchFamily="18" charset="0"/>
                    <a:ea typeface="ＭＳ Ｐゴシック" pitchFamily="34" charset="-128"/>
                  </a:rPr>
                  <a:t>Neodymium</a:t>
                </a:r>
              </a:p>
            </p:txBody>
          </p:sp>
          <p:sp>
            <p:nvSpPr>
              <p:cNvPr id="86062" name="Text Box 55"/>
              <p:cNvSpPr txBox="1">
                <a:spLocks noChangeArrowheads="1"/>
              </p:cNvSpPr>
              <p:nvPr/>
            </p:nvSpPr>
            <p:spPr bwMode="auto">
              <a:xfrm>
                <a:off x="4360" y="1488"/>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60</a:t>
                </a:r>
              </a:p>
            </p:txBody>
          </p:sp>
          <p:sp>
            <p:nvSpPr>
              <p:cNvPr id="86063" name="Text Box 56"/>
              <p:cNvSpPr txBox="1">
                <a:spLocks noChangeArrowheads="1"/>
              </p:cNvSpPr>
              <p:nvPr/>
            </p:nvSpPr>
            <p:spPr bwMode="auto">
              <a:xfrm>
                <a:off x="4485" y="1518"/>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FFFF5B"/>
                    </a:solidFill>
                    <a:latin typeface="Arial" charset="0"/>
                    <a:ea typeface="ＭＳ Ｐゴシック" pitchFamily="34" charset="-128"/>
                  </a:rPr>
                  <a:t>144.24</a:t>
                </a:r>
              </a:p>
            </p:txBody>
          </p:sp>
        </p:grpSp>
      </p:grpSp>
      <p:sp>
        <p:nvSpPr>
          <p:cNvPr id="86051" name="Rectangle 57"/>
          <p:cNvSpPr>
            <a:spLocks noChangeArrowheads="1"/>
          </p:cNvSpPr>
          <p:nvPr/>
        </p:nvSpPr>
        <p:spPr bwMode="auto">
          <a:xfrm>
            <a:off x="8229600" y="3584575"/>
            <a:ext cx="8382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a typeface="ＭＳ Ｐゴシック" pitchFamily="34" charset="-128"/>
            </a:endParaRPr>
          </a:p>
        </p:txBody>
      </p:sp>
      <p:sp>
        <p:nvSpPr>
          <p:cNvPr id="86052" name="Text Box 58"/>
          <p:cNvSpPr txBox="1">
            <a:spLocks noChangeArrowheads="1"/>
          </p:cNvSpPr>
          <p:nvPr/>
        </p:nvSpPr>
        <p:spPr bwMode="auto">
          <a:xfrm>
            <a:off x="8167688" y="3736975"/>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a:latin typeface="Book Antiqua" pitchFamily="18" charset="0"/>
                <a:ea typeface="ＭＳ Ｐゴシック" pitchFamily="34" charset="-128"/>
              </a:rPr>
              <a:t>Er</a:t>
            </a:r>
          </a:p>
        </p:txBody>
      </p:sp>
      <p:sp>
        <p:nvSpPr>
          <p:cNvPr id="86053" name="Text Box 59"/>
          <p:cNvSpPr txBox="1">
            <a:spLocks noChangeArrowheads="1"/>
          </p:cNvSpPr>
          <p:nvPr/>
        </p:nvSpPr>
        <p:spPr bwMode="auto">
          <a:xfrm>
            <a:off x="8001000" y="358457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a:solidFill>
                  <a:srgbClr val="FFFF5B"/>
                </a:solidFill>
                <a:latin typeface="Book Antiqua" pitchFamily="18" charset="0"/>
                <a:ea typeface="ＭＳ Ｐゴシック" pitchFamily="34" charset="-128"/>
              </a:rPr>
              <a:t>Erbium</a:t>
            </a:r>
          </a:p>
        </p:txBody>
      </p:sp>
      <p:sp>
        <p:nvSpPr>
          <p:cNvPr id="86054" name="Text Box 60"/>
          <p:cNvSpPr txBox="1">
            <a:spLocks noChangeArrowheads="1"/>
          </p:cNvSpPr>
          <p:nvPr/>
        </p:nvSpPr>
        <p:spPr bwMode="auto">
          <a:xfrm>
            <a:off x="8172450" y="41941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1">
                <a:solidFill>
                  <a:srgbClr val="FFFF5B"/>
                </a:solidFill>
                <a:latin typeface="Book Antiqua" pitchFamily="18" charset="0"/>
                <a:ea typeface="ＭＳ Ｐゴシック" pitchFamily="34" charset="-128"/>
              </a:rPr>
              <a:t>68</a:t>
            </a:r>
          </a:p>
        </p:txBody>
      </p:sp>
      <p:sp>
        <p:nvSpPr>
          <p:cNvPr id="86055" name="Text Box 61"/>
          <p:cNvSpPr txBox="1">
            <a:spLocks noChangeArrowheads="1"/>
          </p:cNvSpPr>
          <p:nvPr/>
        </p:nvSpPr>
        <p:spPr bwMode="auto">
          <a:xfrm>
            <a:off x="8369300" y="4249738"/>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200">
                <a:solidFill>
                  <a:srgbClr val="FFFF5B"/>
                </a:solidFill>
                <a:latin typeface="Arial" charset="0"/>
                <a:ea typeface="ＭＳ Ｐゴシック" pitchFamily="34" charset="-128"/>
              </a:rPr>
              <a:t>167.26</a:t>
            </a:r>
          </a:p>
        </p:txBody>
      </p:sp>
      <p:sp>
        <p:nvSpPr>
          <p:cNvPr id="86056" name="Text Box 62"/>
          <p:cNvSpPr txBox="1">
            <a:spLocks noChangeArrowheads="1"/>
          </p:cNvSpPr>
          <p:nvPr/>
        </p:nvSpPr>
        <p:spPr bwMode="auto">
          <a:xfrm>
            <a:off x="966788" y="4614863"/>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3600">
                <a:solidFill>
                  <a:srgbClr val="800000"/>
                </a:solidFill>
                <a:latin typeface="Book Antiqua" pitchFamily="18" charset="0"/>
                <a:ea typeface="ＭＳ Ｐゴシック" pitchFamily="34" charset="-128"/>
              </a:rPr>
              <a:t>Intellectual Property Attorneys</a:t>
            </a:r>
          </a:p>
        </p:txBody>
      </p:sp>
      <p:sp>
        <p:nvSpPr>
          <p:cNvPr id="86057" name="Text Box 63"/>
          <p:cNvSpPr txBox="1">
            <a:spLocks noChangeArrowheads="1"/>
          </p:cNvSpPr>
          <p:nvPr/>
        </p:nvSpPr>
        <p:spPr bwMode="auto">
          <a:xfrm>
            <a:off x="3803650" y="5449888"/>
            <a:ext cx="6272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37931725" indent="-374745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a:solidFill>
                  <a:srgbClr val="800000"/>
                </a:solidFill>
                <a:latin typeface="Book Antiqua" pitchFamily="18" charset="0"/>
                <a:ea typeface="ＭＳ Ｐゴシック" pitchFamily="34" charset="-128"/>
              </a:rPr>
              <a:t>All the right elements.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5653</Words>
  <Application>Microsoft Office PowerPoint</Application>
  <PresentationFormat>On-screen Show (4:3)</PresentationFormat>
  <Paragraphs>901</Paragraphs>
  <Slides>93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Book Antiqua</vt:lpstr>
      <vt:lpstr>Calibri</vt:lpstr>
      <vt:lpstr>Office Theme</vt:lpstr>
      <vt:lpstr>Attorney Client Privilege for Patents</vt:lpstr>
      <vt:lpstr>The Party with secrets wins.  The Party without secrets loses.</vt:lpstr>
      <vt:lpstr>The Party with secrets wins.  The Party without secrets loses.</vt:lpstr>
      <vt:lpstr>The Party with secrets wins.  The Party without secrets loses.</vt:lpstr>
      <vt:lpstr>Both parties must tell other side everything they know.</vt:lpstr>
      <vt:lpstr>Both must tell other side everything they know.</vt:lpstr>
      <vt:lpstr>Both must tell other side everything they know.</vt:lpstr>
      <vt:lpstr>CAUTION:  Take away the right message</vt:lpstr>
      <vt:lpstr>CAUTION:  Take away the right message</vt:lpstr>
      <vt:lpstr>Privilege is different, depending on where you litigate.</vt:lpstr>
      <vt:lpstr>What is protected?</vt:lpstr>
      <vt:lpstr>What is protected?</vt:lpstr>
      <vt:lpstr>Attorney Client Privilege Checklist</vt:lpstr>
      <vt:lpstr>Attorney Client Privilege Checklist</vt:lpstr>
      <vt:lpstr>Attorney Client Privilege Checklist</vt:lpstr>
      <vt:lpstr>Attorney Client Privilege Checklist</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Privilege or No Privilege?</vt:lpstr>
      <vt:lpstr>Practice Tips</vt:lpstr>
      <vt:lpstr>More practice tips</vt:lpstr>
      <vt:lpstr>Even more practice tips</vt:lpstr>
      <vt:lpstr>ACTING ON LEGAL ADVICE</vt:lpstr>
      <vt:lpstr>ACTING ON LEGAL ADVICE</vt:lpstr>
      <vt:lpstr>Still more practice tips</vt:lpstr>
      <vt:lpstr>Who is the attorney?</vt:lpstr>
      <vt:lpstr>Timing:  Does privilege apply when you are just kicking the tires?</vt:lpstr>
      <vt:lpstr>Timing:  Does privilege apply when you are just kicking the tires?</vt:lpstr>
      <vt:lpstr>Can the MN attorney refuse to provide information that is confidential but not privileged?</vt:lpstr>
      <vt:lpstr>Timing:  Does privilege apply when you are just kicking the tires?</vt:lpstr>
      <vt:lpstr>Timing:  Does privilege apply when you are just kicking the tires?</vt:lpstr>
      <vt:lpstr>Privilege extends to patent attorneys in federal cases.</vt:lpstr>
      <vt:lpstr>Inside v. Outside:  Upside or Downside?</vt:lpstr>
      <vt:lpstr>Inside v. Outside:  Upside or Downside?</vt:lpstr>
      <vt:lpstr>Attorney Client Privilege is easier to waive for inside counsel</vt:lpstr>
      <vt:lpstr>Unfavorable burden of proof</vt:lpstr>
      <vt:lpstr>Can Patent Agent Communications be privileged  in some venues?</vt:lpstr>
      <vt:lpstr>Are Patent Agent Communications privileged?</vt:lpstr>
      <vt:lpstr>Can Patent Agent Communications be privileged  in some venues?</vt:lpstr>
      <vt:lpstr>Can Patent Agent Communications be privileged  in some venues?</vt:lpstr>
      <vt:lpstr>Patent Agents Communications can be privileged  in some venues</vt:lpstr>
      <vt:lpstr>March 2016:  Federal Circuit extends privilege to patent agents</vt:lpstr>
      <vt:lpstr>March 2016:  Federal Circuit extends privilege to patent agents</vt:lpstr>
      <vt:lpstr>International associate communications can be privileged  for some venues</vt:lpstr>
      <vt:lpstr>International associate communications can be privileged  in some US venues</vt:lpstr>
      <vt:lpstr>Who is the client in the corporate world?</vt:lpstr>
      <vt:lpstr>Corporate privilege is like a club membership.</vt:lpstr>
      <vt:lpstr>How do you know if you are eligible for privilege on a project?</vt:lpstr>
      <vt:lpstr>Some venues, Upjohn warning required for internal investigations</vt:lpstr>
      <vt:lpstr>Some venues, Upjohn warning required for internal investigations</vt:lpstr>
      <vt:lpstr>Confidentiality:  Reasonable expectation of secrecy</vt:lpstr>
      <vt:lpstr>Privilege only protects if seeking or obtaining legal advice</vt:lpstr>
      <vt:lpstr>Some facts not eligible for privilege.</vt:lpstr>
      <vt:lpstr>Waiver:  Privilege has a strong foundation, but a leaky roof</vt:lpstr>
      <vt:lpstr>Easy waiver illogical.</vt:lpstr>
      <vt:lpstr>Waiver consequences:  Privilege gone.</vt:lpstr>
      <vt:lpstr>Waiver buffet.</vt:lpstr>
      <vt:lpstr>Accidental Waiver:  Easier to lose privilege than car keys</vt:lpstr>
      <vt:lpstr>Implied waiver:  State of Mind</vt:lpstr>
      <vt:lpstr>Implied waiver:  State of Mind</vt:lpstr>
      <vt:lpstr>Privilege Exceptions</vt:lpstr>
      <vt:lpstr>More privilege Exceptions</vt:lpstr>
      <vt:lpstr>Federal government is privilege bully.</vt:lpstr>
      <vt:lpstr>Can you fix waiver problems?</vt:lpstr>
      <vt:lpstr>Corrective action:  trying to fix leaky privilege</vt:lpstr>
      <vt:lpstr>Preventive action:  trying to avoid leaky privilege</vt:lpstr>
      <vt:lpstr>Special topic:  Invention Records</vt:lpstr>
      <vt:lpstr>Email Notice:  Not so good</vt:lpstr>
      <vt:lpstr>Kaganized Email Notice:  Better</vt:lpstr>
      <vt:lpstr>The Magic and Mystery of the Common Interest Agreement</vt:lpstr>
      <vt:lpstr>The Magic and Mystery of the Common Interest Agreement</vt:lpstr>
      <vt:lpstr>The Magic and Mystery of the Common Interest Agreement</vt:lpstr>
      <vt:lpstr>The Magic and Mystery of the Common Interest Agreement</vt:lpstr>
      <vt:lpstr>The Magic and Mystery of the Common Interest Agreement</vt:lpstr>
      <vt:lpstr>The Magic and Mystery of the Common Interest Agreement</vt:lpstr>
      <vt:lpstr>Law of Privilege constantly evolves.</vt:lpstr>
      <vt:lpstr>Law of Privilege constantly evolves.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Kagan</dc:creator>
  <cp:lastModifiedBy>David Kagan</cp:lastModifiedBy>
  <cp:revision>279</cp:revision>
  <cp:lastPrinted>2017-01-06T23:31:28Z</cp:lastPrinted>
  <dcterms:created xsi:type="dcterms:W3CDTF">2015-01-16T18:45:09Z</dcterms:created>
  <dcterms:modified xsi:type="dcterms:W3CDTF">2023-11-10T17:39:02Z</dcterms:modified>
</cp:coreProperties>
</file>