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41" roundtripDataSignature="AMtx7mi8Z/2wACd14W3EuD9R/TbYqn1U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8" name="Google Shape;45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Note that IPR depos aren’t videotaped, so need to remember to capture non-verbal communication (e.g. pointing, drawing, gesturing) for the written record.</a:t>
            </a:r>
            <a:endParaRPr/>
          </a:p>
        </p:txBody>
      </p:sp>
      <p:sp>
        <p:nvSpPr>
          <p:cNvPr id="459" name="Google Shape;459;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1" name="Google Shape;49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Discussion note – IPR depos are rarely if ever videotaped, so prepping the witness to be an effective on-camera presenter is generally not an issue.</a:t>
            </a:r>
            <a:endParaRPr/>
          </a:p>
        </p:txBody>
      </p:sp>
      <p:sp>
        <p:nvSpPr>
          <p:cNvPr id="492" name="Google Shape;492;p3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18" name="Google Shape;18;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74" name="Google Shape;74;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75" name="Google Shape;75;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None/>
              <a:defRPr sz="2000">
                <a:solidFill>
                  <a:schemeClr val="lt1"/>
                </a:solidFill>
              </a:defRPr>
            </a:lvl1pPr>
            <a:lvl2pPr indent="-228600" lvl="1" marL="914400" algn="l">
              <a:spcBef>
                <a:spcPts val="360"/>
              </a:spcBef>
              <a:spcAft>
                <a:spcPts val="0"/>
              </a:spcAft>
              <a:buClr>
                <a:schemeClr val="lt1"/>
              </a:buClr>
              <a:buSzPts val="1800"/>
              <a:buNone/>
              <a:defRPr sz="1800">
                <a:solidFill>
                  <a:schemeClr val="lt1"/>
                </a:solidFill>
              </a:defRPr>
            </a:lvl2pPr>
            <a:lvl3pPr indent="-228600" lvl="2" marL="1371600" algn="l">
              <a:spcBef>
                <a:spcPts val="320"/>
              </a:spcBef>
              <a:spcAft>
                <a:spcPts val="0"/>
              </a:spcAft>
              <a:buClr>
                <a:schemeClr val="lt1"/>
              </a:buClr>
              <a:buSzPts val="1600"/>
              <a:buNone/>
              <a:defRPr sz="1600">
                <a:solidFill>
                  <a:schemeClr val="lt1"/>
                </a:solidFill>
              </a:defRPr>
            </a:lvl3pPr>
            <a:lvl4pPr indent="-228600" lvl="3" marL="1828800" algn="l">
              <a:spcBef>
                <a:spcPts val="280"/>
              </a:spcBef>
              <a:spcAft>
                <a:spcPts val="0"/>
              </a:spcAft>
              <a:buClr>
                <a:schemeClr val="lt1"/>
              </a:buClr>
              <a:buSzPts val="1400"/>
              <a:buNone/>
              <a:defRPr sz="1400">
                <a:solidFill>
                  <a:schemeClr val="lt1"/>
                </a:solidFill>
              </a:defRPr>
            </a:lvl4pPr>
            <a:lvl5pPr indent="-228600" lvl="4" marL="2286000" algn="l">
              <a:spcBef>
                <a:spcPts val="280"/>
              </a:spcBef>
              <a:spcAft>
                <a:spcPts val="0"/>
              </a:spcAft>
              <a:buClr>
                <a:schemeClr val="lt1"/>
              </a:buClr>
              <a:buSzPts val="1400"/>
              <a:buNone/>
              <a:defRPr sz="1400">
                <a:solidFill>
                  <a:schemeClr val="lt1"/>
                </a:solidFill>
              </a:defRPr>
            </a:lvl5pPr>
            <a:lvl6pPr indent="-228600" lvl="5" marL="2743200" algn="l">
              <a:spcBef>
                <a:spcPts val="280"/>
              </a:spcBef>
              <a:spcAft>
                <a:spcPts val="0"/>
              </a:spcAft>
              <a:buClr>
                <a:schemeClr val="lt1"/>
              </a:buClr>
              <a:buSzPts val="1400"/>
              <a:buNone/>
              <a:defRPr sz="1400">
                <a:solidFill>
                  <a:schemeClr val="lt1"/>
                </a:solidFill>
              </a:defRPr>
            </a:lvl6pPr>
            <a:lvl7pPr indent="-228600" lvl="6" marL="3200400" algn="l">
              <a:spcBef>
                <a:spcPts val="280"/>
              </a:spcBef>
              <a:spcAft>
                <a:spcPts val="0"/>
              </a:spcAft>
              <a:buClr>
                <a:schemeClr val="lt1"/>
              </a:buClr>
              <a:buSzPts val="1400"/>
              <a:buNone/>
              <a:defRPr sz="1400">
                <a:solidFill>
                  <a:schemeClr val="lt1"/>
                </a:solidFill>
              </a:defRPr>
            </a:lvl7pPr>
            <a:lvl8pPr indent="-228600" lvl="7" marL="3657600" algn="l">
              <a:spcBef>
                <a:spcPts val="280"/>
              </a:spcBef>
              <a:spcAft>
                <a:spcPts val="0"/>
              </a:spcAft>
              <a:buClr>
                <a:schemeClr val="lt1"/>
              </a:buClr>
              <a:buSzPts val="1400"/>
              <a:buNone/>
              <a:defRPr sz="1400">
                <a:solidFill>
                  <a:schemeClr val="lt1"/>
                </a:solidFill>
              </a:defRPr>
            </a:lvl8pPr>
            <a:lvl9pPr indent="-228600" lvl="8" marL="4114800" algn="l">
              <a:spcBef>
                <a:spcPts val="280"/>
              </a:spcBef>
              <a:spcAft>
                <a:spcPts val="0"/>
              </a:spcAft>
              <a:buClr>
                <a:schemeClr val="lt1"/>
              </a:buClr>
              <a:buSzPts val="1400"/>
              <a:buNone/>
              <a:defRPr sz="1400">
                <a:solidFill>
                  <a:schemeClr val="lt1"/>
                </a:solidFill>
              </a:defRPr>
            </a:lvl9pPr>
          </a:lstStyle>
          <a:p/>
        </p:txBody>
      </p:sp>
      <p:sp>
        <p:nvSpPr>
          <p:cNvPr id="81" name="Google Shape;81;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 name="Google Shape;24;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 name="Shape 31"/>
        <p:cNvGrpSpPr/>
        <p:nvPr/>
      </p:nvGrpSpPr>
      <p:grpSpPr>
        <a:xfrm>
          <a:off x="0" y="0"/>
          <a:ext cx="0" cy="0"/>
          <a:chOff x="0" y="0"/>
          <a:chExt cx="0" cy="0"/>
        </a:xfrm>
      </p:grpSpPr>
      <p:sp>
        <p:nvSpPr>
          <p:cNvPr id="32" name="Google Shape;32;p4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4" name="Google Shape;3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 name="Shape 37"/>
        <p:cNvGrpSpPr/>
        <p:nvPr/>
      </p:nvGrpSpPr>
      <p:grpSpPr>
        <a:xfrm>
          <a:off x="0" y="0"/>
          <a:ext cx="0" cy="0"/>
          <a:chOff x="0" y="0"/>
          <a:chExt cx="0" cy="0"/>
        </a:xfrm>
      </p:grpSpPr>
      <p:sp>
        <p:nvSpPr>
          <p:cNvPr id="38" name="Google Shape;38;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0" name="Google Shape;40;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4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2"/>
          <p:cNvSpPr/>
          <p:nvPr>
            <p:ph idx="2" type="pic"/>
          </p:nvPr>
        </p:nvSpPr>
        <p:spPr>
          <a:xfrm>
            <a:off x="1792288" y="612775"/>
            <a:ext cx="5486400" cy="4114800"/>
          </a:xfrm>
          <a:prstGeom prst="rect">
            <a:avLst/>
          </a:prstGeom>
          <a:noFill/>
          <a:ln>
            <a:noFill/>
          </a:ln>
        </p:spPr>
      </p:sp>
      <p:sp>
        <p:nvSpPr>
          <p:cNvPr id="46" name="Google Shape;46;p4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47" name="Google Shape;4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Char char="•"/>
              <a:defRPr sz="3200"/>
            </a:lvl1pPr>
            <a:lvl2pPr indent="-406400" lvl="1" marL="914400" algn="l">
              <a:spcBef>
                <a:spcPts val="560"/>
              </a:spcBef>
              <a:spcAft>
                <a:spcPts val="0"/>
              </a:spcAft>
              <a:buClr>
                <a:schemeClr val="lt1"/>
              </a:buClr>
              <a:buSzPts val="2800"/>
              <a:buChar char="–"/>
              <a:defRPr sz="2800"/>
            </a:lvl2pPr>
            <a:lvl3pPr indent="-381000" lvl="2" marL="1371600" algn="l">
              <a:spcBef>
                <a:spcPts val="480"/>
              </a:spcBef>
              <a:spcAft>
                <a:spcPts val="0"/>
              </a:spcAft>
              <a:buClr>
                <a:schemeClr val="lt1"/>
              </a:buClr>
              <a:buSzPts val="2400"/>
              <a:buChar char="•"/>
              <a:defRPr sz="2400"/>
            </a:lvl3pPr>
            <a:lvl4pPr indent="-355600" lvl="3" marL="1828800" algn="l">
              <a:spcBef>
                <a:spcPts val="400"/>
              </a:spcBef>
              <a:spcAft>
                <a:spcPts val="0"/>
              </a:spcAft>
              <a:buClr>
                <a:schemeClr val="lt1"/>
              </a:buClr>
              <a:buSzPts val="2000"/>
              <a:buChar char="–"/>
              <a:defRPr sz="2000"/>
            </a:lvl4pPr>
            <a:lvl5pPr indent="-355600" lvl="4" marL="2286000" algn="l">
              <a:spcBef>
                <a:spcPts val="400"/>
              </a:spcBef>
              <a:spcAft>
                <a:spcPts val="0"/>
              </a:spcAft>
              <a:buClr>
                <a:schemeClr val="lt1"/>
              </a:buClr>
              <a:buSzPts val="2000"/>
              <a:buChar char="»"/>
              <a:defRPr sz="2000"/>
            </a:lvl5pPr>
            <a:lvl6pPr indent="-355600" lvl="5" marL="2743200" algn="l">
              <a:spcBef>
                <a:spcPts val="400"/>
              </a:spcBef>
              <a:spcAft>
                <a:spcPts val="0"/>
              </a:spcAft>
              <a:buClr>
                <a:schemeClr val="lt1"/>
              </a:buClr>
              <a:buSzPts val="2000"/>
              <a:buChar char="•"/>
              <a:defRPr sz="2000"/>
            </a:lvl6pPr>
            <a:lvl7pPr indent="-355600" lvl="6" marL="3200400" algn="l">
              <a:spcBef>
                <a:spcPts val="400"/>
              </a:spcBef>
              <a:spcAft>
                <a:spcPts val="0"/>
              </a:spcAft>
              <a:buClr>
                <a:schemeClr val="lt1"/>
              </a:buClr>
              <a:buSzPts val="2000"/>
              <a:buChar char="•"/>
              <a:defRPr sz="2000"/>
            </a:lvl7pPr>
            <a:lvl8pPr indent="-355600" lvl="7" marL="3657600" algn="l">
              <a:spcBef>
                <a:spcPts val="400"/>
              </a:spcBef>
              <a:spcAft>
                <a:spcPts val="0"/>
              </a:spcAft>
              <a:buClr>
                <a:schemeClr val="lt1"/>
              </a:buClr>
              <a:buSzPts val="2000"/>
              <a:buChar char="•"/>
              <a:defRPr sz="2000"/>
            </a:lvl8pPr>
            <a:lvl9pPr indent="-355600" lvl="8" marL="4114800" algn="l">
              <a:spcBef>
                <a:spcPts val="400"/>
              </a:spcBef>
              <a:spcAft>
                <a:spcPts val="0"/>
              </a:spcAft>
              <a:buClr>
                <a:schemeClr val="lt1"/>
              </a:buClr>
              <a:buSzPts val="2000"/>
              <a:buChar char="•"/>
              <a:defRPr sz="2000"/>
            </a:lvl9pPr>
          </a:lstStyle>
          <a:p/>
        </p:txBody>
      </p:sp>
      <p:sp>
        <p:nvSpPr>
          <p:cNvPr id="53" name="Google Shape;53;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54" name="Google Shape;54;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None/>
              <a:defRPr b="1" sz="24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65" name="Google Shape;65;p4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lt1"/>
              </a:buClr>
              <a:buSzPts val="1600"/>
              <a:buChar char="•"/>
              <a:defRPr sz="1600"/>
            </a:lvl6pPr>
            <a:lvl7pPr indent="-330200" lvl="6" marL="3200400" algn="l">
              <a:spcBef>
                <a:spcPts val="320"/>
              </a:spcBef>
              <a:spcAft>
                <a:spcPts val="0"/>
              </a:spcAft>
              <a:buClr>
                <a:schemeClr val="lt1"/>
              </a:buClr>
              <a:buSzPts val="1600"/>
              <a:buChar char="•"/>
              <a:defRPr sz="1600"/>
            </a:lvl7pPr>
            <a:lvl8pPr indent="-330200" lvl="7" marL="3657600" algn="l">
              <a:spcBef>
                <a:spcPts val="320"/>
              </a:spcBef>
              <a:spcAft>
                <a:spcPts val="0"/>
              </a:spcAft>
              <a:buClr>
                <a:schemeClr val="lt1"/>
              </a:buClr>
              <a:buSzPts val="1600"/>
              <a:buChar char="•"/>
              <a:defRPr sz="1600"/>
            </a:lvl8pPr>
            <a:lvl9pPr indent="-330200" lvl="8" marL="4114800" algn="l">
              <a:spcBef>
                <a:spcPts val="320"/>
              </a:spcBef>
              <a:spcAft>
                <a:spcPts val="0"/>
              </a:spcAft>
              <a:buClr>
                <a:schemeClr val="lt1"/>
              </a:buClr>
              <a:buSzPts val="1600"/>
              <a:buChar char="•"/>
              <a:defRPr sz="1600"/>
            </a:lvl9pPr>
          </a:lstStyle>
          <a:p/>
        </p:txBody>
      </p:sp>
      <p:sp>
        <p:nvSpPr>
          <p:cNvPr id="66" name="Google Shape;66;p4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None/>
              <a:defRPr b="1" sz="2400"/>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67" name="Google Shape;67;p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lt1"/>
              </a:buClr>
              <a:buSzPts val="1600"/>
              <a:buChar char="•"/>
              <a:defRPr sz="1600"/>
            </a:lvl6pPr>
            <a:lvl7pPr indent="-330200" lvl="6" marL="3200400" algn="l">
              <a:spcBef>
                <a:spcPts val="320"/>
              </a:spcBef>
              <a:spcAft>
                <a:spcPts val="0"/>
              </a:spcAft>
              <a:buClr>
                <a:schemeClr val="lt1"/>
              </a:buClr>
              <a:buSzPts val="1600"/>
              <a:buChar char="•"/>
              <a:defRPr sz="1600"/>
            </a:lvl7pPr>
            <a:lvl8pPr indent="-330200" lvl="7" marL="3657600" algn="l">
              <a:spcBef>
                <a:spcPts val="320"/>
              </a:spcBef>
              <a:spcAft>
                <a:spcPts val="0"/>
              </a:spcAft>
              <a:buClr>
                <a:schemeClr val="lt1"/>
              </a:buClr>
              <a:buSzPts val="1600"/>
              <a:buChar char="•"/>
              <a:defRPr sz="1600"/>
            </a:lvl8pPr>
            <a:lvl9pPr indent="-330200" lvl="8" marL="4114800" algn="l">
              <a:spcBef>
                <a:spcPts val="320"/>
              </a:spcBef>
              <a:spcAft>
                <a:spcPts val="0"/>
              </a:spcAft>
              <a:buClr>
                <a:schemeClr val="lt1"/>
              </a:buClr>
              <a:buSzPts val="1600"/>
              <a:buChar char="•"/>
              <a:defRPr sz="1600"/>
            </a:lvl9pPr>
          </a:lstStyle>
          <a:p/>
        </p:txBody>
      </p:sp>
      <p:sp>
        <p:nvSpPr>
          <p:cNvPr id="68" name="Google Shape;68;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Google Shape;1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7.jpg"/><Relationship Id="rId4" Type="http://schemas.openxmlformats.org/officeDocument/2006/relationships/image" Target="../media/image2.jpg"/><Relationship Id="rId5" Type="http://schemas.openxmlformats.org/officeDocument/2006/relationships/image" Target="../media/image24.jpg"/><Relationship Id="rId6"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838200" y="873125"/>
            <a:ext cx="7239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cap="none" strike="noStrike">
                <a:solidFill>
                  <a:schemeClr val="lt1"/>
                </a:solidFill>
                <a:latin typeface="Calibri"/>
                <a:ea typeface="Calibri"/>
                <a:cs typeface="Calibri"/>
                <a:sym typeface="Calibri"/>
              </a:rPr>
              <a:t>Deposition Comparison: </a:t>
            </a:r>
            <a:r>
              <a:rPr b="1" i="0" lang="en-US" sz="1800" u="none" cap="none" strike="noStrike">
                <a:solidFill>
                  <a:schemeClr val="lt1"/>
                </a:solidFill>
                <a:latin typeface="Calibri"/>
                <a:ea typeface="Calibri"/>
                <a:cs typeface="Calibri"/>
                <a:sym typeface="Calibri"/>
              </a:rPr>
              <a:t> </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F1D394"/>
              </a:buClr>
              <a:buSzPts val="2800"/>
              <a:buFont typeface="Calibri"/>
              <a:buNone/>
            </a:pPr>
            <a:r>
              <a:rPr b="1" i="0" lang="en-US" sz="2800" u="none" cap="none" strike="noStrike">
                <a:solidFill>
                  <a:srgbClr val="F1D394"/>
                </a:solidFill>
                <a:latin typeface="Calibri"/>
                <a:ea typeface="Calibri"/>
                <a:cs typeface="Calibri"/>
                <a:sym typeface="Calibri"/>
              </a:rPr>
              <a:t>IPR cross-examinations v. discovery depositions</a:t>
            </a:r>
            <a:endParaRPr/>
          </a:p>
        </p:txBody>
      </p:sp>
      <p:sp>
        <p:nvSpPr>
          <p:cNvPr id="90" name="Google Shape;90;p1"/>
          <p:cNvSpPr txBox="1"/>
          <p:nvPr/>
        </p:nvSpPr>
        <p:spPr>
          <a:xfrm>
            <a:off x="914400" y="5505450"/>
            <a:ext cx="6324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Honorable Jimmie V. Reyna Intellectual Property Inn of Court</a:t>
            </a:r>
            <a:endParaRPr/>
          </a:p>
          <a:p>
            <a:pPr indent="0" lvl="0" marL="0" marR="0" rtl="0" algn="l">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March 17, 2016</a:t>
            </a:r>
            <a:endParaRPr/>
          </a:p>
        </p:txBody>
      </p:sp>
      <p:pic>
        <p:nvPicPr>
          <p:cNvPr descr="https://upload.wikimedia.org/wikipedia/commons/thumb/4/44/US-PatentTrademarkOffice-Seal.svg/2000px-US-PatentTrademarkOffice-Seal.svg.png" id="91" name="Google Shape;91;p1"/>
          <p:cNvPicPr preferRelativeResize="0"/>
          <p:nvPr/>
        </p:nvPicPr>
        <p:blipFill rotWithShape="1">
          <a:blip r:embed="rId3">
            <a:alphaModFix/>
          </a:blip>
          <a:srcRect b="0" l="0" r="0" t="0"/>
          <a:stretch/>
        </p:blipFill>
        <p:spPr>
          <a:xfrm>
            <a:off x="1295400" y="2439987"/>
            <a:ext cx="2514600" cy="2514600"/>
          </a:xfrm>
          <a:prstGeom prst="rect">
            <a:avLst/>
          </a:prstGeom>
          <a:noFill/>
          <a:ln>
            <a:noFill/>
          </a:ln>
        </p:spPr>
      </p:pic>
      <p:sp>
        <p:nvSpPr>
          <p:cNvPr id="92" name="Google Shape;92;p1"/>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a:p>
        </p:txBody>
      </p:sp>
      <p:pic>
        <p:nvPicPr>
          <p:cNvPr id="93" name="Google Shape;93;p1"/>
          <p:cNvPicPr preferRelativeResize="0"/>
          <p:nvPr/>
        </p:nvPicPr>
        <p:blipFill rotWithShape="1">
          <a:blip r:embed="rId4">
            <a:alphaModFix/>
          </a:blip>
          <a:srcRect b="0" l="0" r="0" t="0"/>
          <a:stretch/>
        </p:blipFill>
        <p:spPr>
          <a:xfrm>
            <a:off x="4343400" y="2439987"/>
            <a:ext cx="2663825"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10"/>
          <p:cNvGrpSpPr/>
          <p:nvPr/>
        </p:nvGrpSpPr>
        <p:grpSpPr>
          <a:xfrm>
            <a:off x="947737" y="1828800"/>
            <a:ext cx="7319962" cy="2895600"/>
            <a:chOff x="947928" y="1828800"/>
            <a:chExt cx="7320476" cy="2895600"/>
          </a:xfrm>
        </p:grpSpPr>
        <p:pic>
          <p:nvPicPr>
            <p:cNvPr descr="http://www.uspto.gov/aia_implementation/inter-partes-review-timeline.jpg" id="221" name="Google Shape;221;p10"/>
            <p:cNvPicPr preferRelativeResize="0"/>
            <p:nvPr/>
          </p:nvPicPr>
          <p:blipFill rotWithShape="1">
            <a:blip r:embed="rId3">
              <a:alphaModFix/>
            </a:blip>
            <a:srcRect b="0" l="0" r="0" t="0"/>
            <a:stretch/>
          </p:blipFill>
          <p:spPr>
            <a:xfrm>
              <a:off x="947928" y="1828800"/>
              <a:ext cx="7320476" cy="2895600"/>
            </a:xfrm>
            <a:prstGeom prst="rect">
              <a:avLst/>
            </a:prstGeom>
            <a:noFill/>
            <a:ln>
              <a:noFill/>
            </a:ln>
          </p:spPr>
        </p:pic>
        <p:sp>
          <p:nvSpPr>
            <p:cNvPr id="222" name="Google Shape;222;p10"/>
            <p:cNvSpPr/>
            <p:nvPr/>
          </p:nvSpPr>
          <p:spPr>
            <a:xfrm>
              <a:off x="3053456" y="3048000"/>
              <a:ext cx="304800" cy="304800"/>
            </a:xfrm>
            <a:prstGeom prst="ellipse">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223" name="Google Shape;223;p10"/>
            <p:cNvSpPr/>
            <p:nvPr/>
          </p:nvSpPr>
          <p:spPr>
            <a:xfrm>
              <a:off x="2209800" y="3048000"/>
              <a:ext cx="304800" cy="304800"/>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224" name="Google Shape;224;p10"/>
            <p:cNvSpPr/>
            <p:nvPr/>
          </p:nvSpPr>
          <p:spPr>
            <a:xfrm>
              <a:off x="6751320" y="3048000"/>
              <a:ext cx="335280" cy="304800"/>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225" name="Google Shape;225;p10"/>
            <p:cNvSpPr/>
            <p:nvPr/>
          </p:nvSpPr>
          <p:spPr>
            <a:xfrm>
              <a:off x="7606860" y="3048000"/>
              <a:ext cx="335280" cy="304800"/>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226" name="Google Shape;226;p10"/>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27" name="Google Shape;227;p10"/>
          <p:cNvSpPr txBox="1"/>
          <p:nvPr/>
        </p:nvSpPr>
        <p:spPr>
          <a:xfrm>
            <a:off x="914400" y="430212"/>
            <a:ext cx="7239000" cy="768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Evidence and Objections</a:t>
            </a:r>
            <a:endParaRPr/>
          </a:p>
        </p:txBody>
      </p:sp>
      <p:pic>
        <p:nvPicPr>
          <p:cNvPr descr="https://upload.wikimedia.org/wikipedia/commons/e/e1/Apple_with_a_bite_taken_out_of_it.png" id="228" name="Google Shape;228;p10"/>
          <p:cNvPicPr preferRelativeResize="0"/>
          <p:nvPr/>
        </p:nvPicPr>
        <p:blipFill rotWithShape="1">
          <a:blip r:embed="rId4">
            <a:alphaModFix/>
          </a:blip>
          <a:srcRect b="0" l="0" r="0" t="0"/>
          <a:stretch/>
        </p:blipFill>
        <p:spPr>
          <a:xfrm rot="-1080000">
            <a:off x="762000" y="5105400"/>
            <a:ext cx="792162" cy="866775"/>
          </a:xfrm>
          <a:prstGeom prst="rect">
            <a:avLst/>
          </a:prstGeom>
          <a:noFill/>
          <a:ln>
            <a:noFill/>
          </a:ln>
        </p:spPr>
      </p:pic>
      <p:pic>
        <p:nvPicPr>
          <p:cNvPr descr="https://upload.wikimedia.org/wikipedia/commons/e/e1/Apple_with_a_bite_taken_out_of_it.png" id="229" name="Google Shape;229;p10"/>
          <p:cNvPicPr preferRelativeResize="0"/>
          <p:nvPr/>
        </p:nvPicPr>
        <p:blipFill rotWithShape="1">
          <a:blip r:embed="rId5">
            <a:alphaModFix/>
          </a:blip>
          <a:srcRect b="0" l="0" r="0" t="0"/>
          <a:stretch/>
        </p:blipFill>
        <p:spPr>
          <a:xfrm rot="-1080000">
            <a:off x="5180012" y="5175250"/>
            <a:ext cx="881062" cy="965200"/>
          </a:xfrm>
          <a:prstGeom prst="rect">
            <a:avLst/>
          </a:prstGeom>
          <a:noFill/>
          <a:ln>
            <a:noFill/>
          </a:ln>
        </p:spPr>
      </p:pic>
      <p:pic>
        <p:nvPicPr>
          <p:cNvPr descr="https://upload.wikimedia.org/wikipedia/commons/e/e1/Apple_with_a_bite_taken_out_of_it.png" id="230" name="Google Shape;230;p10"/>
          <p:cNvPicPr preferRelativeResize="0"/>
          <p:nvPr/>
        </p:nvPicPr>
        <p:blipFill rotWithShape="1">
          <a:blip r:embed="rId6">
            <a:alphaModFix/>
          </a:blip>
          <a:srcRect b="0" l="0" r="0" t="0"/>
          <a:stretch/>
        </p:blipFill>
        <p:spPr>
          <a:xfrm rot="720000">
            <a:off x="4543425" y="4960937"/>
            <a:ext cx="881062" cy="965200"/>
          </a:xfrm>
          <a:prstGeom prst="rect">
            <a:avLst/>
          </a:prstGeom>
          <a:noFill/>
          <a:ln>
            <a:noFill/>
          </a:ln>
        </p:spPr>
      </p:pic>
      <p:sp>
        <p:nvSpPr>
          <p:cNvPr id="231" name="Google Shape;231;p10"/>
          <p:cNvSpPr/>
          <p:nvPr/>
        </p:nvSpPr>
        <p:spPr>
          <a:xfrm>
            <a:off x="1676400" y="5180012"/>
            <a:ext cx="1976437" cy="914400"/>
          </a:xfrm>
          <a:custGeom>
            <a:rect b="b" l="l" r="r" t="t"/>
            <a:pathLst>
              <a:path extrusionOk="0" h="120000" w="120000">
                <a:moveTo>
                  <a:pt x="0" y="0"/>
                </a:moveTo>
                <a:lnTo>
                  <a:pt x="120000" y="0"/>
                </a:lnTo>
                <a:lnTo>
                  <a:pt x="120000" y="120000"/>
                </a:lnTo>
                <a:lnTo>
                  <a:pt x="0" y="120000"/>
                </a:lnTo>
                <a:close/>
              </a:path>
              <a:path extrusionOk="0" fill="none" h="120000" w="120000">
                <a:moveTo>
                  <a:pt x="-54882" y="-2926"/>
                </a:moveTo>
                <a:lnTo>
                  <a:pt x="-1283" y="8352"/>
                </a:lnTo>
              </a:path>
            </a:pathLst>
          </a:custGeom>
          <a:solidFill>
            <a:srgbClr val="792936"/>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Petitioner gets one bite at the apple</a:t>
            </a:r>
            <a:endParaRPr/>
          </a:p>
        </p:txBody>
      </p:sp>
      <p:sp>
        <p:nvSpPr>
          <p:cNvPr id="232" name="Google Shape;232;p10"/>
          <p:cNvSpPr/>
          <p:nvPr/>
        </p:nvSpPr>
        <p:spPr>
          <a:xfrm>
            <a:off x="6311900" y="5180012"/>
            <a:ext cx="1976437" cy="914400"/>
          </a:xfrm>
          <a:custGeom>
            <a:rect b="b" l="l" r="r" t="t"/>
            <a:pathLst>
              <a:path extrusionOk="0" h="120000" w="120000">
                <a:moveTo>
                  <a:pt x="0" y="0"/>
                </a:moveTo>
                <a:lnTo>
                  <a:pt x="120000" y="0"/>
                </a:lnTo>
                <a:lnTo>
                  <a:pt x="120000" y="120000"/>
                </a:lnTo>
                <a:lnTo>
                  <a:pt x="0" y="120000"/>
                </a:lnTo>
                <a:close/>
              </a:path>
              <a:path extrusionOk="0" fill="none" h="120000" w="120000">
                <a:moveTo>
                  <a:pt x="-54364" y="-51870"/>
                </a:moveTo>
                <a:lnTo>
                  <a:pt x="-1283" y="8352"/>
                </a:lnTo>
              </a:path>
            </a:pathLst>
          </a:custGeom>
          <a:solidFill>
            <a:srgbClr val="792936"/>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Patent owner gets 2.5 bites at the apple</a:t>
            </a:r>
            <a:endParaRPr/>
          </a:p>
        </p:txBody>
      </p:sp>
      <p:cxnSp>
        <p:nvCxnSpPr>
          <p:cNvPr id="233" name="Google Shape;233;p10"/>
          <p:cNvCxnSpPr/>
          <p:nvPr/>
        </p:nvCxnSpPr>
        <p:spPr>
          <a:xfrm>
            <a:off x="3981450" y="3360737"/>
            <a:ext cx="3028950" cy="1763712"/>
          </a:xfrm>
          <a:prstGeom prst="straightConnector1">
            <a:avLst/>
          </a:prstGeom>
          <a:noFill/>
          <a:ln cap="flat" cmpd="sng" w="28575">
            <a:solidFill>
              <a:schemeClr val="dk1"/>
            </a:solidFill>
            <a:prstDash val="solid"/>
            <a:miter lim="800000"/>
            <a:headEnd len="med" w="med" type="none"/>
            <a:tailEnd len="med" w="med" type="none"/>
          </a:ln>
        </p:spPr>
      </p:cxnSp>
      <p:cxnSp>
        <p:nvCxnSpPr>
          <p:cNvPr id="234" name="Google Shape;234;p10"/>
          <p:cNvCxnSpPr/>
          <p:nvPr/>
        </p:nvCxnSpPr>
        <p:spPr>
          <a:xfrm>
            <a:off x="4191000" y="3200400"/>
            <a:ext cx="3241675" cy="2000250"/>
          </a:xfrm>
          <a:prstGeom prst="straightConnector1">
            <a:avLst/>
          </a:prstGeom>
          <a:noFill/>
          <a:ln cap="flat" cmpd="sng" w="28575">
            <a:solidFill>
              <a:schemeClr val="dk1"/>
            </a:solidFill>
            <a:prstDash val="solid"/>
            <a:miter lim="800000"/>
            <a:headEnd len="med" w="med" type="none"/>
            <a:tailEnd len="med" w="med" type="none"/>
          </a:ln>
        </p:spPr>
      </p:cxnSp>
      <p:sp>
        <p:nvSpPr>
          <p:cNvPr id="235" name="Google Shape;235;p10"/>
          <p:cNvSpPr/>
          <p:nvPr/>
        </p:nvSpPr>
        <p:spPr>
          <a:xfrm>
            <a:off x="3935412" y="3316287"/>
            <a:ext cx="304800" cy="304800"/>
          </a:xfrm>
          <a:prstGeom prst="ellipse">
            <a:avLst/>
          </a:prstGeom>
          <a:solidFill>
            <a:srgbClr val="3366CC"/>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So with that in mind….</a:t>
            </a:r>
            <a:endParaRPr/>
          </a:p>
        </p:txBody>
      </p:sp>
      <p:sp>
        <p:nvSpPr>
          <p:cNvPr id="241" name="Google Shape;241;p11"/>
          <p:cNvSpPr txBox="1"/>
          <p:nvPr>
            <p:ph idx="1" type="body"/>
          </p:nvPr>
        </p:nvSpPr>
        <p:spPr>
          <a:xfrm>
            <a:off x="304800" y="1600200"/>
            <a:ext cx="8382000" cy="4525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Calibri"/>
                <a:ea typeface="Calibri"/>
                <a:cs typeface="Calibri"/>
                <a:sym typeface="Calibri"/>
              </a:rPr>
              <a:t>How do the purpose, scope, and process for IPR depositions compare with depositions in district court patent litigation?</a:t>
            </a:r>
            <a:endParaRPr/>
          </a:p>
        </p:txBody>
      </p:sp>
      <p:sp>
        <p:nvSpPr>
          <p:cNvPr id="242" name="Google Shape;242;p11"/>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2"/>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48" name="Google Shape;248;p12"/>
          <p:cNvSpPr txBox="1"/>
          <p:nvPr/>
        </p:nvSpPr>
        <p:spPr>
          <a:xfrm>
            <a:off x="838200" y="228600"/>
            <a:ext cx="72390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Contrasting Purposes</a:t>
            </a:r>
            <a:endParaRPr/>
          </a:p>
        </p:txBody>
      </p:sp>
      <p:sp>
        <p:nvSpPr>
          <p:cNvPr id="249" name="Google Shape;249;p12"/>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pic>
        <p:nvPicPr>
          <p:cNvPr descr="https://c2.staticflickr.com/6/5289/5355919491_a339cf62e9_b.jpg" id="250" name="Google Shape;250;p12"/>
          <p:cNvPicPr preferRelativeResize="0"/>
          <p:nvPr/>
        </p:nvPicPr>
        <p:blipFill rotWithShape="1">
          <a:blip r:embed="rId3">
            <a:alphaModFix/>
          </a:blip>
          <a:srcRect b="0" l="0" r="0" t="0"/>
          <a:stretch/>
        </p:blipFill>
        <p:spPr>
          <a:xfrm>
            <a:off x="871537" y="1820862"/>
            <a:ext cx="2895600" cy="1670050"/>
          </a:xfrm>
          <a:prstGeom prst="rect">
            <a:avLst/>
          </a:prstGeom>
          <a:noFill/>
          <a:ln cap="flat" cmpd="sng" w="31750">
            <a:solidFill>
              <a:schemeClr val="lt1"/>
            </a:solidFill>
            <a:prstDash val="solid"/>
            <a:miter lim="800000"/>
            <a:headEnd len="sm" w="sm" type="none"/>
            <a:tailEnd len="sm" w="sm" type="none"/>
          </a:ln>
        </p:spPr>
      </p:pic>
      <p:pic>
        <p:nvPicPr>
          <p:cNvPr descr="https://c2.staticflickr.com/6/5289/5355919491_a339cf62e9_b.jpg" id="251" name="Google Shape;251;p12"/>
          <p:cNvPicPr preferRelativeResize="0"/>
          <p:nvPr/>
        </p:nvPicPr>
        <p:blipFill rotWithShape="1">
          <a:blip r:embed="rId3">
            <a:alphaModFix/>
          </a:blip>
          <a:srcRect b="0" l="0" r="0" t="0"/>
          <a:stretch/>
        </p:blipFill>
        <p:spPr>
          <a:xfrm>
            <a:off x="4981575" y="1820862"/>
            <a:ext cx="2895600" cy="1670050"/>
          </a:xfrm>
          <a:prstGeom prst="rect">
            <a:avLst/>
          </a:prstGeom>
          <a:noFill/>
          <a:ln cap="flat" cmpd="sng" w="31750">
            <a:solidFill>
              <a:schemeClr val="lt1"/>
            </a:solidFill>
            <a:prstDash val="solid"/>
            <a:miter lim="800000"/>
            <a:headEnd len="sm" w="sm" type="none"/>
            <a:tailEnd len="sm" w="sm" type="none"/>
          </a:ln>
        </p:spPr>
      </p:pic>
      <p:sp>
        <p:nvSpPr>
          <p:cNvPr id="252" name="Google Shape;252;p12"/>
          <p:cNvSpPr txBox="1"/>
          <p:nvPr/>
        </p:nvSpPr>
        <p:spPr>
          <a:xfrm>
            <a:off x="893762" y="1295400"/>
            <a:ext cx="35433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District Court Deposition</a:t>
            </a:r>
            <a:endParaRPr/>
          </a:p>
        </p:txBody>
      </p:sp>
      <p:sp>
        <p:nvSpPr>
          <p:cNvPr id="253" name="Google Shape;253;p12"/>
          <p:cNvSpPr txBox="1"/>
          <p:nvPr/>
        </p:nvSpPr>
        <p:spPr>
          <a:xfrm>
            <a:off x="4914900" y="1320800"/>
            <a:ext cx="354330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IPR Deposition</a:t>
            </a:r>
            <a:endParaRPr/>
          </a:p>
        </p:txBody>
      </p:sp>
      <p:sp>
        <p:nvSpPr>
          <p:cNvPr id="254" name="Google Shape;254;p12"/>
          <p:cNvSpPr txBox="1"/>
          <p:nvPr/>
        </p:nvSpPr>
        <p:spPr>
          <a:xfrm>
            <a:off x="685800" y="3779837"/>
            <a:ext cx="3352800" cy="25542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Discovery tool used to prepare for dispositive motions and trial</a:t>
            </a:r>
            <a:endParaRPr/>
          </a:p>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Occurs long </a:t>
            </a:r>
            <a:r>
              <a:rPr b="0" i="0" lang="en-US" sz="2000" u="sng">
                <a:solidFill>
                  <a:schemeClr val="lt1"/>
                </a:solidFill>
                <a:latin typeface="Calibri"/>
                <a:ea typeface="Calibri"/>
                <a:cs typeface="Calibri"/>
                <a:sym typeface="Calibri"/>
              </a:rPr>
              <a:t>before</a:t>
            </a:r>
            <a:r>
              <a:rPr b="0" i="0" lang="en-US" sz="2000" u="none">
                <a:solidFill>
                  <a:srgbClr val="F1D394"/>
                </a:solidFill>
                <a:latin typeface="Calibri"/>
                <a:ea typeface="Calibri"/>
                <a:cs typeface="Calibri"/>
                <a:sym typeface="Calibri"/>
              </a:rPr>
              <a:t> anyone has introduced direct testimony</a:t>
            </a:r>
            <a:endParaRPr/>
          </a:p>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Judge may never even see the transcript</a:t>
            </a:r>
            <a:endParaRPr/>
          </a:p>
        </p:txBody>
      </p:sp>
      <p:sp>
        <p:nvSpPr>
          <p:cNvPr id="255" name="Google Shape;255;p12"/>
          <p:cNvSpPr txBox="1"/>
          <p:nvPr/>
        </p:nvSpPr>
        <p:spPr>
          <a:xfrm>
            <a:off x="4800600" y="3779837"/>
            <a:ext cx="3276600" cy="25542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Cross examination</a:t>
            </a:r>
            <a:endParaRPr/>
          </a:p>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This </a:t>
            </a:r>
            <a:r>
              <a:rPr b="0" i="1" lang="en-US" sz="2000" u="sng">
                <a:solidFill>
                  <a:schemeClr val="lt1"/>
                </a:solidFill>
                <a:latin typeface="Calibri"/>
                <a:ea typeface="Calibri"/>
                <a:cs typeface="Calibri"/>
                <a:sym typeface="Calibri"/>
              </a:rPr>
              <a:t>is</a:t>
            </a:r>
            <a:r>
              <a:rPr b="0" i="1" lang="en-US" sz="2000" u="none">
                <a:solidFill>
                  <a:srgbClr val="F1D394"/>
                </a:solidFill>
                <a:latin typeface="Calibri"/>
                <a:ea typeface="Calibri"/>
                <a:cs typeface="Calibri"/>
                <a:sym typeface="Calibri"/>
              </a:rPr>
              <a:t> </a:t>
            </a:r>
            <a:r>
              <a:rPr b="0" i="0" lang="en-US" sz="2000" u="none">
                <a:solidFill>
                  <a:srgbClr val="F1D394"/>
                </a:solidFill>
                <a:latin typeface="Calibri"/>
                <a:ea typeface="Calibri"/>
                <a:cs typeface="Calibri"/>
                <a:sym typeface="Calibri"/>
              </a:rPr>
              <a:t>the “trial”</a:t>
            </a:r>
            <a:endParaRPr b="0" i="0" sz="2000" u="none">
              <a:solidFill>
                <a:srgbClr val="F1D394"/>
              </a:solidFill>
              <a:latin typeface="Calibri"/>
              <a:ea typeface="Calibri"/>
              <a:cs typeface="Calibri"/>
              <a:sym typeface="Calibri"/>
            </a:endParaRPr>
          </a:p>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Occurs </a:t>
            </a:r>
            <a:r>
              <a:rPr b="0" i="0" lang="en-US" sz="2000" u="sng">
                <a:solidFill>
                  <a:schemeClr val="lt1"/>
                </a:solidFill>
                <a:latin typeface="Calibri"/>
                <a:ea typeface="Calibri"/>
                <a:cs typeface="Calibri"/>
                <a:sym typeface="Calibri"/>
              </a:rPr>
              <a:t>after</a:t>
            </a:r>
            <a:r>
              <a:rPr b="0" i="0" lang="en-US" sz="2000" u="none">
                <a:solidFill>
                  <a:srgbClr val="F1D394"/>
                </a:solidFill>
                <a:latin typeface="Calibri"/>
                <a:ea typeface="Calibri"/>
                <a:cs typeface="Calibri"/>
                <a:sym typeface="Calibri"/>
              </a:rPr>
              <a:t> other side provides direct testimony (in the form of declarations)</a:t>
            </a:r>
            <a:endParaRPr/>
          </a:p>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Judge will read and may rely on excerpts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61" name="Google Shape;261;p13"/>
          <p:cNvSpPr txBox="1"/>
          <p:nvPr/>
        </p:nvSpPr>
        <p:spPr>
          <a:xfrm>
            <a:off x="842962" y="304800"/>
            <a:ext cx="72390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Contrasting Purposes</a:t>
            </a:r>
            <a:endParaRPr/>
          </a:p>
        </p:txBody>
      </p:sp>
      <p:sp>
        <p:nvSpPr>
          <p:cNvPr id="262" name="Google Shape;262;p13"/>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63" name="Google Shape;263;p13"/>
          <p:cNvSpPr txBox="1"/>
          <p:nvPr/>
        </p:nvSpPr>
        <p:spPr>
          <a:xfrm>
            <a:off x="874712" y="1752600"/>
            <a:ext cx="35433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District Court Deposition</a:t>
            </a:r>
            <a:endParaRPr/>
          </a:p>
        </p:txBody>
      </p:sp>
      <p:sp>
        <p:nvSpPr>
          <p:cNvPr id="264" name="Google Shape;264;p13"/>
          <p:cNvSpPr txBox="1"/>
          <p:nvPr/>
        </p:nvSpPr>
        <p:spPr>
          <a:xfrm>
            <a:off x="4914900" y="1752600"/>
            <a:ext cx="35433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IPR Deposition</a:t>
            </a:r>
            <a:endParaRPr/>
          </a:p>
        </p:txBody>
      </p:sp>
      <p:sp>
        <p:nvSpPr>
          <p:cNvPr id="265" name="Google Shape;265;p13"/>
          <p:cNvSpPr txBox="1"/>
          <p:nvPr/>
        </p:nvSpPr>
        <p:spPr>
          <a:xfrm>
            <a:off x="874712" y="2362200"/>
            <a:ext cx="3432175" cy="394017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Assess witness credibility for trial</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Create inconsistent statements to use at trial</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Gather helpful admissions</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Learn facts</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Narrow issues for trial</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Obtain settlement leverage</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Preserve testimony (in case witness doesn’t come to trial)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4"/>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71" name="Google Shape;271;p14"/>
          <p:cNvSpPr txBox="1"/>
          <p:nvPr/>
        </p:nvSpPr>
        <p:spPr>
          <a:xfrm>
            <a:off x="855662" y="304800"/>
            <a:ext cx="72390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Contrasting Purposes</a:t>
            </a:r>
            <a:endParaRPr/>
          </a:p>
        </p:txBody>
      </p:sp>
      <p:sp>
        <p:nvSpPr>
          <p:cNvPr id="272" name="Google Shape;272;p14"/>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73" name="Google Shape;273;p14"/>
          <p:cNvSpPr txBox="1"/>
          <p:nvPr/>
        </p:nvSpPr>
        <p:spPr>
          <a:xfrm>
            <a:off x="874712" y="1752600"/>
            <a:ext cx="35433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District Court Deposition</a:t>
            </a:r>
            <a:endParaRPr/>
          </a:p>
        </p:txBody>
      </p:sp>
      <p:sp>
        <p:nvSpPr>
          <p:cNvPr id="274" name="Google Shape;274;p14"/>
          <p:cNvSpPr txBox="1"/>
          <p:nvPr/>
        </p:nvSpPr>
        <p:spPr>
          <a:xfrm>
            <a:off x="4914900" y="1763712"/>
            <a:ext cx="354330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IPR Deposition</a:t>
            </a:r>
            <a:endParaRPr/>
          </a:p>
        </p:txBody>
      </p:sp>
      <p:sp>
        <p:nvSpPr>
          <p:cNvPr id="275" name="Google Shape;275;p14"/>
          <p:cNvSpPr txBox="1"/>
          <p:nvPr/>
        </p:nvSpPr>
        <p:spPr>
          <a:xfrm>
            <a:off x="874712" y="2362200"/>
            <a:ext cx="3432175" cy="394017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Assess witness credibility for trial</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Create inconsistent statements to use at trial</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Gather helpful admissions</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Learn facts</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Narrow issues for trial</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Obtain settlement leverage</a:t>
            </a:r>
            <a:endParaRPr/>
          </a:p>
          <a:p>
            <a:pPr indent="-342900" lvl="0" marL="342900" marR="0" rtl="0" algn="l">
              <a:lnSpc>
                <a:spcPct val="100000"/>
              </a:lnSpc>
              <a:spcBef>
                <a:spcPts val="600"/>
              </a:spcBef>
              <a:spcAft>
                <a:spcPts val="0"/>
              </a:spcAft>
              <a:buClr>
                <a:srgbClr val="F1D394"/>
              </a:buClr>
              <a:buSzPts val="2000"/>
              <a:buFont typeface="Arial"/>
              <a:buChar char="•"/>
            </a:pPr>
            <a:r>
              <a:rPr b="0" i="0" lang="en-US" sz="2000" u="none">
                <a:solidFill>
                  <a:srgbClr val="F1D394"/>
                </a:solidFill>
                <a:latin typeface="Calibri"/>
                <a:ea typeface="Calibri"/>
                <a:cs typeface="Calibri"/>
                <a:sym typeface="Calibri"/>
              </a:rPr>
              <a:t>Preserve testimony (in case witness doesn’t come to trial)</a:t>
            </a:r>
            <a:endParaRPr/>
          </a:p>
        </p:txBody>
      </p:sp>
      <p:sp>
        <p:nvSpPr>
          <p:cNvPr id="276" name="Google Shape;276;p14"/>
          <p:cNvSpPr txBox="1"/>
          <p:nvPr/>
        </p:nvSpPr>
        <p:spPr>
          <a:xfrm>
            <a:off x="5025190" y="2307819"/>
            <a:ext cx="3433010" cy="42934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293"/>
              </a:buClr>
              <a:buSzPts val="2000"/>
              <a:buFont typeface="Arial"/>
              <a:buChar char="•"/>
            </a:pPr>
            <a:r>
              <a:rPr b="0" i="0" lang="en-US" sz="2000" u="none" cap="none" strike="noStrike">
                <a:solidFill>
                  <a:srgbClr val="F1D293"/>
                </a:solidFill>
                <a:latin typeface="Calibri"/>
                <a:ea typeface="Calibri"/>
                <a:cs typeface="Calibri"/>
                <a:sym typeface="Calibri"/>
              </a:rPr>
              <a:t>Assess witness credibility </a:t>
            </a:r>
            <a:r>
              <a:rPr b="0" i="0" lang="en-US" sz="2000" u="none" cap="none" strike="noStrike">
                <a:solidFill>
                  <a:schemeClr val="lt1"/>
                </a:solidFill>
                <a:latin typeface="Calibri"/>
                <a:ea typeface="Calibri"/>
                <a:cs typeface="Calibri"/>
                <a:sym typeface="Calibri"/>
              </a:rPr>
              <a:t>for your next brief</a:t>
            </a:r>
            <a:endParaRPr b="0" i="0" sz="2000" u="none" cap="none" strike="noStrike">
              <a:solidFill>
                <a:schemeClr val="lt1"/>
              </a:solidFill>
              <a:latin typeface="Calibri"/>
              <a:ea typeface="Calibri"/>
              <a:cs typeface="Calibri"/>
              <a:sym typeface="Calibri"/>
            </a:endParaRPr>
          </a:p>
          <a:p>
            <a:pPr indent="-342900" lvl="0" marL="342900" marR="0" rtl="0" algn="l">
              <a:lnSpc>
                <a:spcPct val="100000"/>
              </a:lnSpc>
              <a:spcBef>
                <a:spcPts val="600"/>
              </a:spcBef>
              <a:spcAft>
                <a:spcPts val="0"/>
              </a:spcAft>
              <a:buClr>
                <a:srgbClr val="F1D293"/>
              </a:buClr>
              <a:buSzPts val="2000"/>
              <a:buFont typeface="Arial"/>
              <a:buChar char="•"/>
            </a:pPr>
            <a:r>
              <a:rPr b="0" i="0" lang="en-US" sz="2000" u="none" cap="none" strike="noStrike">
                <a:solidFill>
                  <a:srgbClr val="F1D293"/>
                </a:solidFill>
                <a:latin typeface="Calibri"/>
                <a:ea typeface="Calibri"/>
                <a:cs typeface="Calibri"/>
                <a:sym typeface="Calibri"/>
              </a:rPr>
              <a:t>Create inconsistent statements to use </a:t>
            </a:r>
            <a:r>
              <a:rPr b="0" i="0" lang="en-US" sz="2000" u="none" cap="none" strike="sngStrike">
                <a:solidFill>
                  <a:schemeClr val="lt1"/>
                </a:solidFill>
                <a:latin typeface="Calibri"/>
                <a:ea typeface="Calibri"/>
                <a:cs typeface="Calibri"/>
                <a:sym typeface="Calibri"/>
              </a:rPr>
              <a:t>at trial </a:t>
            </a:r>
            <a:r>
              <a:rPr b="0" i="0" lang="en-US" sz="2000" u="none" cap="none" strike="noStrike">
                <a:solidFill>
                  <a:schemeClr val="lt1"/>
                </a:solidFill>
                <a:latin typeface="Calibri"/>
                <a:ea typeface="Calibri"/>
                <a:cs typeface="Calibri"/>
                <a:sym typeface="Calibri"/>
              </a:rPr>
              <a:t>in your next brief/observations</a:t>
            </a:r>
            <a:endParaRPr b="0" i="0" sz="2000" u="none" cap="none" strike="sngStrike">
              <a:solidFill>
                <a:schemeClr val="lt1"/>
              </a:solidFill>
              <a:latin typeface="Calibri"/>
              <a:ea typeface="Calibri"/>
              <a:cs typeface="Calibri"/>
              <a:sym typeface="Calibri"/>
            </a:endParaRPr>
          </a:p>
          <a:p>
            <a:pPr indent="-342900" lvl="0" marL="342900" marR="0" rtl="0" algn="l">
              <a:lnSpc>
                <a:spcPct val="100000"/>
              </a:lnSpc>
              <a:spcBef>
                <a:spcPts val="600"/>
              </a:spcBef>
              <a:spcAft>
                <a:spcPts val="0"/>
              </a:spcAft>
              <a:buClr>
                <a:srgbClr val="F1D293"/>
              </a:buClr>
              <a:buSzPts val="2000"/>
              <a:buFont typeface="Arial"/>
              <a:buChar char="•"/>
            </a:pPr>
            <a:r>
              <a:rPr b="0" i="0" lang="en-US" sz="2000" u="none" cap="none" strike="noStrike">
                <a:solidFill>
                  <a:srgbClr val="F1D293"/>
                </a:solidFill>
                <a:latin typeface="Calibri"/>
                <a:ea typeface="Calibri"/>
                <a:cs typeface="Calibri"/>
                <a:sym typeface="Calibri"/>
              </a:rPr>
              <a:t>Gather helpful admissions</a:t>
            </a:r>
            <a:endParaRPr/>
          </a:p>
          <a:p>
            <a:pPr indent="-342900" lvl="0" marL="342900" marR="0" rtl="0" algn="l">
              <a:lnSpc>
                <a:spcPct val="100000"/>
              </a:lnSpc>
              <a:spcBef>
                <a:spcPts val="600"/>
              </a:spcBef>
              <a:spcAft>
                <a:spcPts val="0"/>
              </a:spcAft>
              <a:buClr>
                <a:schemeClr val="lt1"/>
              </a:buClr>
              <a:buSzPts val="2000"/>
              <a:buFont typeface="Arial"/>
              <a:buChar char="•"/>
            </a:pPr>
            <a:r>
              <a:rPr b="0" i="0" lang="en-US" sz="2000" u="none" cap="none" strike="sngStrike">
                <a:solidFill>
                  <a:schemeClr val="lt1"/>
                </a:solidFill>
                <a:latin typeface="Calibri"/>
                <a:ea typeface="Calibri"/>
                <a:cs typeface="Calibri"/>
                <a:sym typeface="Calibri"/>
              </a:rPr>
              <a:t>Learn facts</a:t>
            </a:r>
            <a:endParaRPr/>
          </a:p>
          <a:p>
            <a:pPr indent="-342900" lvl="0" marL="342900" marR="0" rtl="0" algn="l">
              <a:lnSpc>
                <a:spcPct val="100000"/>
              </a:lnSpc>
              <a:spcBef>
                <a:spcPts val="600"/>
              </a:spcBef>
              <a:spcAft>
                <a:spcPts val="0"/>
              </a:spcAft>
              <a:buClr>
                <a:schemeClr val="lt1"/>
              </a:buClr>
              <a:buSzPts val="2000"/>
              <a:buFont typeface="Arial"/>
              <a:buChar char="•"/>
            </a:pPr>
            <a:r>
              <a:rPr b="0" i="0" lang="en-US" sz="2000" u="none" cap="none" strike="sngStrike">
                <a:solidFill>
                  <a:schemeClr val="lt1"/>
                </a:solidFill>
                <a:latin typeface="Calibri"/>
                <a:ea typeface="Calibri"/>
                <a:cs typeface="Calibri"/>
                <a:sym typeface="Calibri"/>
              </a:rPr>
              <a:t>Narrow issues for trial</a:t>
            </a:r>
            <a:endParaRPr/>
          </a:p>
          <a:p>
            <a:pPr indent="-342900" lvl="0" marL="342900" marR="0" rtl="0" algn="l">
              <a:lnSpc>
                <a:spcPct val="100000"/>
              </a:lnSpc>
              <a:spcBef>
                <a:spcPts val="600"/>
              </a:spcBef>
              <a:spcAft>
                <a:spcPts val="0"/>
              </a:spcAft>
              <a:buClr>
                <a:srgbClr val="F1D293"/>
              </a:buClr>
              <a:buSzPts val="2000"/>
              <a:buFont typeface="Arial"/>
              <a:buChar char="•"/>
            </a:pPr>
            <a:r>
              <a:rPr b="0" i="0" lang="en-US" sz="2000" u="none" cap="none" strike="noStrike">
                <a:solidFill>
                  <a:srgbClr val="F1D293"/>
                </a:solidFill>
                <a:latin typeface="Calibri"/>
                <a:ea typeface="Calibri"/>
                <a:cs typeface="Calibri"/>
                <a:sym typeface="Calibri"/>
              </a:rPr>
              <a:t>Obtain settlement leverage</a:t>
            </a:r>
            <a:endParaRPr/>
          </a:p>
          <a:p>
            <a:pPr indent="-342900" lvl="0" marL="342900" marR="0" rtl="0" algn="l">
              <a:lnSpc>
                <a:spcPct val="100000"/>
              </a:lnSpc>
              <a:spcBef>
                <a:spcPts val="600"/>
              </a:spcBef>
              <a:spcAft>
                <a:spcPts val="0"/>
              </a:spcAft>
              <a:buClr>
                <a:schemeClr val="lt1"/>
              </a:buClr>
              <a:buSzPts val="2000"/>
              <a:buFont typeface="Arial"/>
              <a:buChar char="•"/>
            </a:pPr>
            <a:r>
              <a:rPr b="0" i="0" lang="en-US" sz="2000" u="none" cap="none" strike="sngStrike">
                <a:solidFill>
                  <a:schemeClr val="lt1"/>
                </a:solidFill>
                <a:latin typeface="Calibri"/>
                <a:ea typeface="Calibri"/>
                <a:cs typeface="Calibri"/>
                <a:sym typeface="Calibri"/>
              </a:rPr>
              <a:t>Preserve testimony</a:t>
            </a:r>
            <a:endParaRPr/>
          </a:p>
          <a:p>
            <a:pPr indent="0" lvl="0" marL="0" marR="0" rtl="0" algn="l">
              <a:lnSpc>
                <a:spcPct val="100000"/>
              </a:lnSpc>
              <a:spcBef>
                <a:spcPts val="600"/>
              </a:spcBef>
              <a:spcAft>
                <a:spcPts val="0"/>
              </a:spcAft>
              <a:buClr>
                <a:schemeClr val="lt1"/>
              </a:buClr>
              <a:buSzPts val="1800"/>
              <a:buFont typeface="Calibri"/>
              <a:buNone/>
            </a:pPr>
            <a:r>
              <a:t/>
            </a:r>
            <a:endParaRPr b="0" i="0" sz="1800" u="none" cap="none" strike="noStrike">
              <a:solidFill>
                <a:srgbClr val="F1D29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5"/>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82" name="Google Shape;282;p15"/>
          <p:cNvSpPr txBox="1"/>
          <p:nvPr/>
        </p:nvSpPr>
        <p:spPr>
          <a:xfrm>
            <a:off x="533400" y="304800"/>
            <a:ext cx="72390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Contrasting Scope</a:t>
            </a:r>
            <a:endParaRPr/>
          </a:p>
        </p:txBody>
      </p:sp>
      <p:sp>
        <p:nvSpPr>
          <p:cNvPr id="283" name="Google Shape;283;p15"/>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84" name="Google Shape;284;p15"/>
          <p:cNvSpPr txBox="1"/>
          <p:nvPr/>
        </p:nvSpPr>
        <p:spPr>
          <a:xfrm>
            <a:off x="4953000" y="1373187"/>
            <a:ext cx="3757612" cy="522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District Court Deposition</a:t>
            </a:r>
            <a:endParaRPr/>
          </a:p>
        </p:txBody>
      </p:sp>
      <p:sp>
        <p:nvSpPr>
          <p:cNvPr id="285" name="Google Shape;285;p15"/>
          <p:cNvSpPr txBox="1"/>
          <p:nvPr/>
        </p:nvSpPr>
        <p:spPr>
          <a:xfrm>
            <a:off x="762000" y="1114425"/>
            <a:ext cx="4040187" cy="6397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alibri"/>
              <a:buNone/>
            </a:pPr>
            <a:r>
              <a:rPr b="1" i="0" lang="en-US" sz="2000" u="none">
                <a:solidFill>
                  <a:schemeClr val="lt1"/>
                </a:solidFill>
                <a:latin typeface="Calibri"/>
                <a:ea typeface="Calibri"/>
                <a:cs typeface="Calibri"/>
                <a:sym typeface="Calibri"/>
              </a:rPr>
              <a:t>Rule 26(b)(1)  </a:t>
            </a:r>
            <a:endParaRPr/>
          </a:p>
        </p:txBody>
      </p:sp>
      <p:sp>
        <p:nvSpPr>
          <p:cNvPr id="286" name="Google Shape;286;p15"/>
          <p:cNvSpPr txBox="1"/>
          <p:nvPr/>
        </p:nvSpPr>
        <p:spPr>
          <a:xfrm>
            <a:off x="685800" y="1689100"/>
            <a:ext cx="4040187" cy="288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D394"/>
              </a:buClr>
              <a:buSzPts val="2000"/>
              <a:buFont typeface="Calibri"/>
              <a:buNone/>
            </a:pPr>
            <a:r>
              <a:rPr b="0" i="0" lang="en-US" sz="2000" u="none">
                <a:solidFill>
                  <a:srgbClr val="F1D394"/>
                </a:solidFill>
                <a:latin typeface="Calibri"/>
                <a:ea typeface="Calibri"/>
                <a:cs typeface="Calibri"/>
                <a:sym typeface="Calibri"/>
              </a:rPr>
              <a:t>(b) Discovery Scope and Limits.</a:t>
            </a:r>
            <a:endParaRPr/>
          </a:p>
          <a:p>
            <a:pPr indent="0" lvl="0" marL="0" marR="0" rtl="0" algn="l">
              <a:lnSpc>
                <a:spcPct val="100000"/>
              </a:lnSpc>
              <a:spcBef>
                <a:spcPts val="400"/>
              </a:spcBef>
              <a:spcAft>
                <a:spcPts val="0"/>
              </a:spcAft>
              <a:buClr>
                <a:srgbClr val="F1D394"/>
              </a:buClr>
              <a:buSzPts val="2000"/>
              <a:buFont typeface="Calibri"/>
              <a:buNone/>
            </a:pPr>
            <a:r>
              <a:rPr b="0" i="0" lang="en-US" sz="2000" u="none">
                <a:solidFill>
                  <a:srgbClr val="F1D394"/>
                </a:solidFill>
                <a:latin typeface="Calibri"/>
                <a:ea typeface="Calibri"/>
                <a:cs typeface="Calibri"/>
                <a:sym typeface="Calibri"/>
              </a:rPr>
              <a:t>       (1) Scope in General.  Unless otherwise limited by court order, the scope of discovery is as follows:  parties may obtain discovery regarding any non-privileged matter that is relevant to any party’s claim or defense and proportional to the needs of the case, . . .</a:t>
            </a:r>
            <a:endParaRPr/>
          </a:p>
        </p:txBody>
      </p:sp>
      <p:sp>
        <p:nvSpPr>
          <p:cNvPr id="287" name="Google Shape;287;p15"/>
          <p:cNvSpPr txBox="1"/>
          <p:nvPr/>
        </p:nvSpPr>
        <p:spPr>
          <a:xfrm>
            <a:off x="762000" y="4741862"/>
            <a:ext cx="4040187" cy="4286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alibri"/>
              <a:buNone/>
            </a:pPr>
            <a:r>
              <a:rPr b="1" i="0" lang="en-US" sz="2000" u="none">
                <a:solidFill>
                  <a:schemeClr val="lt1"/>
                </a:solidFill>
                <a:latin typeface="Calibri"/>
                <a:ea typeface="Calibri"/>
                <a:cs typeface="Calibri"/>
                <a:sym typeface="Calibri"/>
              </a:rPr>
              <a:t>Rule 26(a)(2)(B)</a:t>
            </a:r>
            <a:endParaRPr/>
          </a:p>
        </p:txBody>
      </p:sp>
      <p:sp>
        <p:nvSpPr>
          <p:cNvPr id="288" name="Google Shape;288;p15"/>
          <p:cNvSpPr txBox="1"/>
          <p:nvPr/>
        </p:nvSpPr>
        <p:spPr>
          <a:xfrm>
            <a:off x="762000" y="5170487"/>
            <a:ext cx="4040187" cy="1108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D394"/>
              </a:buClr>
              <a:buSzPts val="2000"/>
              <a:buFont typeface="Calibri"/>
              <a:buNone/>
            </a:pPr>
            <a:r>
              <a:rPr b="0" i="0" lang="en-US" sz="2000" u="none">
                <a:solidFill>
                  <a:srgbClr val="F1D394"/>
                </a:solidFill>
                <a:latin typeface="Calibri"/>
                <a:ea typeface="Calibri"/>
                <a:cs typeface="Calibri"/>
                <a:sym typeface="Calibri"/>
              </a:rPr>
              <a:t>Expert report must be “complete statement of all opinions the witness will express.”</a:t>
            </a:r>
            <a:endParaRPr/>
          </a:p>
        </p:txBody>
      </p:sp>
      <p:grpSp>
        <p:nvGrpSpPr>
          <p:cNvPr id="289" name="Google Shape;289;p15"/>
          <p:cNvGrpSpPr/>
          <p:nvPr/>
        </p:nvGrpSpPr>
        <p:grpSpPr>
          <a:xfrm>
            <a:off x="5163451" y="1995137"/>
            <a:ext cx="3634605" cy="3662712"/>
            <a:chOff x="1424748" y="1396643"/>
            <a:chExt cx="3633991" cy="3662911"/>
          </a:xfrm>
        </p:grpSpPr>
        <p:sp>
          <p:nvSpPr>
            <p:cNvPr id="290" name="Google Shape;290;p15"/>
            <p:cNvSpPr txBox="1"/>
            <p:nvPr/>
          </p:nvSpPr>
          <p:spPr>
            <a:xfrm rot="-660000">
              <a:off x="2209800" y="1524000"/>
              <a:ext cx="1371600" cy="3810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Novelty</a:t>
              </a:r>
              <a:endParaRPr/>
            </a:p>
          </p:txBody>
        </p:sp>
        <p:sp>
          <p:nvSpPr>
            <p:cNvPr id="291" name="Google Shape;291;p15"/>
            <p:cNvSpPr txBox="1"/>
            <p:nvPr/>
          </p:nvSpPr>
          <p:spPr>
            <a:xfrm rot="780000">
              <a:off x="3294513" y="1880274"/>
              <a:ext cx="1745048" cy="369332"/>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Nonobviousness</a:t>
              </a:r>
              <a:endParaRPr/>
            </a:p>
          </p:txBody>
        </p:sp>
        <p:sp>
          <p:nvSpPr>
            <p:cNvPr id="292" name="Google Shape;292;p15"/>
            <p:cNvSpPr txBox="1"/>
            <p:nvPr/>
          </p:nvSpPr>
          <p:spPr>
            <a:xfrm rot="-660000">
              <a:off x="1619383" y="2066936"/>
              <a:ext cx="1745048" cy="369332"/>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Sales</a:t>
              </a:r>
              <a:endParaRPr/>
            </a:p>
          </p:txBody>
        </p:sp>
        <p:sp>
          <p:nvSpPr>
            <p:cNvPr id="293" name="Google Shape;293;p15"/>
            <p:cNvSpPr txBox="1"/>
            <p:nvPr/>
          </p:nvSpPr>
          <p:spPr>
            <a:xfrm rot="720000">
              <a:off x="3067324" y="2312343"/>
              <a:ext cx="1745048" cy="369332"/>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Inventorship</a:t>
              </a:r>
              <a:endParaRPr/>
            </a:p>
          </p:txBody>
        </p:sp>
        <p:sp>
          <p:nvSpPr>
            <p:cNvPr id="294" name="Google Shape;294;p15"/>
            <p:cNvSpPr txBox="1"/>
            <p:nvPr/>
          </p:nvSpPr>
          <p:spPr>
            <a:xfrm rot="-660000">
              <a:off x="1514532" y="2619883"/>
              <a:ext cx="1745048" cy="646331"/>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Admissible or inadmissible</a:t>
              </a:r>
              <a:endParaRPr/>
            </a:p>
          </p:txBody>
        </p:sp>
        <p:sp>
          <p:nvSpPr>
            <p:cNvPr id="295" name="Google Shape;295;p15"/>
            <p:cNvSpPr txBox="1"/>
            <p:nvPr/>
          </p:nvSpPr>
          <p:spPr>
            <a:xfrm rot="360000">
              <a:off x="3092323" y="2959311"/>
              <a:ext cx="1745048" cy="369332"/>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Agreements</a:t>
              </a:r>
              <a:endParaRPr/>
            </a:p>
          </p:txBody>
        </p:sp>
        <p:sp>
          <p:nvSpPr>
            <p:cNvPr id="296" name="Google Shape;296;p15"/>
            <p:cNvSpPr txBox="1"/>
            <p:nvPr/>
          </p:nvSpPr>
          <p:spPr>
            <a:xfrm rot="540000">
              <a:off x="1442894" y="3396734"/>
              <a:ext cx="1745048" cy="369332"/>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Misuse</a:t>
              </a:r>
              <a:endParaRPr/>
            </a:p>
          </p:txBody>
        </p:sp>
        <p:sp>
          <p:nvSpPr>
            <p:cNvPr id="297" name="Google Shape;297;p15"/>
            <p:cNvSpPr txBox="1"/>
            <p:nvPr/>
          </p:nvSpPr>
          <p:spPr>
            <a:xfrm rot="-540000">
              <a:off x="3224064" y="3327219"/>
              <a:ext cx="1745048" cy="369332"/>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Indefinite</a:t>
              </a:r>
              <a:endParaRPr/>
            </a:p>
          </p:txBody>
        </p:sp>
        <p:sp>
          <p:nvSpPr>
            <p:cNvPr id="298" name="Google Shape;298;p15"/>
            <p:cNvSpPr txBox="1"/>
            <p:nvPr/>
          </p:nvSpPr>
          <p:spPr>
            <a:xfrm rot="360000">
              <a:off x="2731676" y="3846653"/>
              <a:ext cx="1745048" cy="646331"/>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Written Description</a:t>
              </a:r>
              <a:endParaRPr/>
            </a:p>
          </p:txBody>
        </p:sp>
        <p:sp>
          <p:nvSpPr>
            <p:cNvPr id="299" name="Google Shape;299;p15"/>
            <p:cNvSpPr txBox="1"/>
            <p:nvPr/>
          </p:nvSpPr>
          <p:spPr>
            <a:xfrm>
              <a:off x="2009374" y="4597889"/>
              <a:ext cx="2157663" cy="461665"/>
            </a:xfrm>
            <a:prstGeom prst="rect">
              <a:avLst/>
            </a:prstGeom>
            <a:solidFill>
              <a:srgbClr val="A23A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Far-ranging</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05" name="Google Shape;305;p16"/>
          <p:cNvSpPr txBox="1"/>
          <p:nvPr/>
        </p:nvSpPr>
        <p:spPr>
          <a:xfrm>
            <a:off x="914400" y="430212"/>
            <a:ext cx="7239000" cy="768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Contrasting Scope</a:t>
            </a:r>
            <a:endParaRPr/>
          </a:p>
        </p:txBody>
      </p:sp>
      <p:sp>
        <p:nvSpPr>
          <p:cNvPr id="306" name="Google Shape;306;p16"/>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07" name="Google Shape;307;p16"/>
          <p:cNvSpPr txBox="1"/>
          <p:nvPr/>
        </p:nvSpPr>
        <p:spPr>
          <a:xfrm>
            <a:off x="609600" y="1981200"/>
            <a:ext cx="35433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IPR Deposition</a:t>
            </a:r>
            <a:endParaRPr/>
          </a:p>
        </p:txBody>
      </p:sp>
      <p:sp>
        <p:nvSpPr>
          <p:cNvPr id="308" name="Google Shape;308;p16"/>
          <p:cNvSpPr txBox="1"/>
          <p:nvPr/>
        </p:nvSpPr>
        <p:spPr>
          <a:xfrm>
            <a:off x="4448175" y="1341437"/>
            <a:ext cx="4041775" cy="63976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a:solidFill>
                  <a:schemeClr val="lt1"/>
                </a:solidFill>
                <a:latin typeface="Calibri"/>
                <a:ea typeface="Calibri"/>
                <a:cs typeface="Calibri"/>
                <a:sym typeface="Calibri"/>
              </a:rPr>
              <a:t>37 C.F.R. 42.224(b)</a:t>
            </a:r>
            <a:endParaRPr/>
          </a:p>
        </p:txBody>
      </p:sp>
      <p:sp>
        <p:nvSpPr>
          <p:cNvPr id="309" name="Google Shape;309;p16"/>
          <p:cNvSpPr txBox="1"/>
          <p:nvPr/>
        </p:nvSpPr>
        <p:spPr>
          <a:xfrm>
            <a:off x="4614862" y="1981200"/>
            <a:ext cx="4041775" cy="30861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F1D394"/>
              </a:buClr>
              <a:buSzPts val="2000"/>
              <a:buFont typeface="Calibri"/>
              <a:buNone/>
            </a:pPr>
            <a:r>
              <a:rPr b="0" i="0" lang="en-US" sz="2000" u="none">
                <a:solidFill>
                  <a:srgbClr val="F1D394"/>
                </a:solidFill>
                <a:latin typeface="Calibri"/>
                <a:ea typeface="Calibri"/>
                <a:cs typeface="Calibri"/>
                <a:sym typeface="Calibri"/>
              </a:rPr>
              <a:t>(b) Discovery is limited to evidence directly related to factual assertions advanced by either party in the proceeding.</a:t>
            </a:r>
            <a:endParaRPr/>
          </a:p>
          <a:p>
            <a:pPr indent="0" lvl="0" marL="0" marR="0" rtl="0" algn="l">
              <a:lnSpc>
                <a:spcPct val="80000"/>
              </a:lnSpc>
              <a:spcBef>
                <a:spcPts val="400"/>
              </a:spcBef>
              <a:spcAft>
                <a:spcPts val="0"/>
              </a:spcAft>
              <a:buClr>
                <a:schemeClr val="lt1"/>
              </a:buClr>
              <a:buSzPts val="2000"/>
              <a:buFont typeface="Calibri"/>
              <a:buNone/>
            </a:pPr>
            <a:r>
              <a:t/>
            </a:r>
            <a:endParaRPr b="0" i="0" sz="2000" u="none">
              <a:solidFill>
                <a:srgbClr val="F1D394"/>
              </a:solidFill>
              <a:latin typeface="Calibri"/>
              <a:ea typeface="Calibri"/>
              <a:cs typeface="Calibri"/>
              <a:sym typeface="Calibri"/>
            </a:endParaRPr>
          </a:p>
          <a:p>
            <a:pPr indent="0" lvl="0" marL="0" marR="0" rtl="0" algn="l">
              <a:lnSpc>
                <a:spcPct val="80000"/>
              </a:lnSpc>
              <a:spcBef>
                <a:spcPts val="400"/>
              </a:spcBef>
              <a:spcAft>
                <a:spcPts val="0"/>
              </a:spcAft>
              <a:buClr>
                <a:srgbClr val="F1D394"/>
              </a:buClr>
              <a:buSzPts val="2000"/>
              <a:buFont typeface="Calibri"/>
              <a:buNone/>
            </a:pPr>
            <a:r>
              <a:rPr b="0" i="0" lang="en-US" sz="2000" u="none">
                <a:solidFill>
                  <a:srgbClr val="F1D394"/>
                </a:solidFill>
                <a:latin typeface="Calibri"/>
                <a:ea typeface="Calibri"/>
                <a:cs typeface="Calibri"/>
                <a:sym typeface="Calibri"/>
              </a:rPr>
              <a:t>And, the scope of a deposition is limited to the scope of the declaration on which that witness is being cross-examined – i.e., the witness’s direct testimony. </a:t>
            </a:r>
            <a:r>
              <a:rPr b="0" i="0" lang="en-US" sz="2000" u="none">
                <a:solidFill>
                  <a:schemeClr val="lt1"/>
                </a:solidFill>
                <a:latin typeface="Calibri"/>
                <a:ea typeface="Calibri"/>
                <a:cs typeface="Calibri"/>
                <a:sym typeface="Calibri"/>
              </a:rPr>
              <a:t>37 C.F. R. 42.53(d)(5)(ii).  </a:t>
            </a:r>
            <a:endParaRPr b="0" i="0" sz="2000" u="none">
              <a:solidFill>
                <a:srgbClr val="F1D394"/>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a:solidFill>
                <a:srgbClr val="F1D394"/>
              </a:solidFill>
              <a:latin typeface="Calibri"/>
              <a:ea typeface="Calibri"/>
              <a:cs typeface="Calibri"/>
              <a:sym typeface="Calibri"/>
            </a:endParaRPr>
          </a:p>
        </p:txBody>
      </p:sp>
      <p:pic>
        <p:nvPicPr>
          <p:cNvPr descr="https://i.ytimg.com/vi/6k4AtLazg6k/maxresdefault.jpg" id="310" name="Google Shape;310;p16"/>
          <p:cNvPicPr preferRelativeResize="0"/>
          <p:nvPr/>
        </p:nvPicPr>
        <p:blipFill rotWithShape="1">
          <a:blip r:embed="rId3">
            <a:alphaModFix/>
          </a:blip>
          <a:srcRect b="0" l="0" r="0" t="0"/>
          <a:stretch/>
        </p:blipFill>
        <p:spPr>
          <a:xfrm>
            <a:off x="720725" y="2649537"/>
            <a:ext cx="3238500" cy="1822450"/>
          </a:xfrm>
          <a:prstGeom prst="rect">
            <a:avLst/>
          </a:prstGeom>
          <a:noFill/>
          <a:ln>
            <a:noFill/>
          </a:ln>
        </p:spPr>
      </p:pic>
      <p:sp>
        <p:nvSpPr>
          <p:cNvPr id="311" name="Google Shape;311;p16"/>
          <p:cNvSpPr txBox="1"/>
          <p:nvPr/>
        </p:nvSpPr>
        <p:spPr>
          <a:xfrm rot="-1020000">
            <a:off x="2370137" y="4360862"/>
            <a:ext cx="1754187" cy="460375"/>
          </a:xfrm>
          <a:prstGeom prst="rect">
            <a:avLst/>
          </a:prstGeom>
          <a:solidFill>
            <a:srgbClr val="A23A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Restricted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7"/>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17" name="Google Shape;317;p17"/>
          <p:cNvSpPr txBox="1"/>
          <p:nvPr/>
        </p:nvSpPr>
        <p:spPr>
          <a:xfrm>
            <a:off x="307975" y="430212"/>
            <a:ext cx="8226425" cy="4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Scope Limitations in Action </a:t>
            </a:r>
            <a:endParaRPr b="1" i="0" sz="4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2400"/>
              <a:buFont typeface="Calibri"/>
              <a:buNone/>
            </a:pPr>
            <a:r>
              <a:t/>
            </a:r>
            <a:endParaRPr b="1" i="0" sz="2400" u="none">
              <a:solidFill>
                <a:srgbClr val="F1D394"/>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2400"/>
              <a:buFont typeface="Calibri"/>
              <a:buNone/>
            </a:pPr>
            <a:r>
              <a:t/>
            </a:r>
            <a:endParaRPr b="1" i="0" sz="2400" u="none">
              <a:solidFill>
                <a:srgbClr val="F1D394"/>
              </a:solidFill>
              <a:latin typeface="Calibri"/>
              <a:ea typeface="Calibri"/>
              <a:cs typeface="Calibri"/>
              <a:sym typeface="Calibri"/>
            </a:endParaRPr>
          </a:p>
          <a:p>
            <a:pPr indent="0" lvl="0" marL="0" marR="0" rtl="0" algn="l">
              <a:lnSpc>
                <a:spcPct val="100000"/>
              </a:lnSpc>
              <a:spcBef>
                <a:spcPts val="0"/>
              </a:spcBef>
              <a:spcAft>
                <a:spcPts val="0"/>
              </a:spcAft>
              <a:buClr>
                <a:srgbClr val="F1D394"/>
              </a:buClr>
              <a:buSzPts val="4000"/>
              <a:buFont typeface="Calibri"/>
              <a:buNone/>
            </a:pPr>
            <a:r>
              <a:rPr b="1" i="0" lang="en-US" sz="4000" u="none">
                <a:solidFill>
                  <a:srgbClr val="F1D394"/>
                </a:solidFill>
                <a:latin typeface="Calibri"/>
                <a:ea typeface="Calibri"/>
                <a:cs typeface="Calibri"/>
                <a:sym typeface="Calibri"/>
              </a:rPr>
              <a:t>Can defending counsel instruct a witness not to answer a question on the ground that it is irrelevant or outside the scope (of the proceedings or the direct testimony)? </a:t>
            </a:r>
            <a:endParaRPr/>
          </a:p>
        </p:txBody>
      </p:sp>
      <p:sp>
        <p:nvSpPr>
          <p:cNvPr id="318" name="Google Shape;318;p17"/>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19" name="Google Shape;319;p17"/>
          <p:cNvSpPr txBox="1"/>
          <p:nvPr/>
        </p:nvSpPr>
        <p:spPr>
          <a:xfrm>
            <a:off x="155575" y="-31765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25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First, an important process difference between district court and IPR depositions:</a:t>
            </a:r>
            <a:endParaRPr/>
          </a:p>
        </p:txBody>
      </p:sp>
      <p:sp>
        <p:nvSpPr>
          <p:cNvPr id="325" name="Google Shape;325;p18"/>
          <p:cNvSpPr txBox="1"/>
          <p:nvPr>
            <p:ph idx="1" type="body"/>
          </p:nvPr>
        </p:nvSpPr>
        <p:spPr>
          <a:xfrm>
            <a:off x="457200" y="1752600"/>
            <a:ext cx="8229600" cy="10668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F1D394"/>
              </a:buClr>
              <a:buSzPts val="3300"/>
              <a:buFont typeface="Arial"/>
              <a:buNone/>
            </a:pPr>
            <a:r>
              <a:rPr b="1" i="0" lang="en-US" sz="3300" u="none" cap="none" strike="noStrike">
                <a:solidFill>
                  <a:srgbClr val="F1D394"/>
                </a:solidFill>
                <a:latin typeface="Calibri"/>
                <a:ea typeface="Calibri"/>
                <a:cs typeface="Calibri"/>
                <a:sym typeface="Calibri"/>
              </a:rPr>
              <a:t>APJs are very active deposition managers . . . </a:t>
            </a:r>
            <a:endParaRPr/>
          </a:p>
          <a:p>
            <a:pPr indent="0" lvl="0" marL="0" marR="0" rtl="0" algn="l">
              <a:lnSpc>
                <a:spcPct val="80000"/>
              </a:lnSpc>
              <a:spcBef>
                <a:spcPts val="660"/>
              </a:spcBef>
              <a:spcAft>
                <a:spcPts val="0"/>
              </a:spcAft>
              <a:buClr>
                <a:srgbClr val="F1D394"/>
              </a:buClr>
              <a:buSzPts val="3300"/>
              <a:buFont typeface="Arial"/>
              <a:buNone/>
            </a:pPr>
            <a:r>
              <a:rPr b="1" i="0" lang="en-US" sz="3300" u="none" cap="none" strike="noStrike">
                <a:solidFill>
                  <a:srgbClr val="F1D394"/>
                </a:solidFill>
                <a:latin typeface="Calibri"/>
                <a:ea typeface="Calibri"/>
                <a:cs typeface="Calibri"/>
                <a:sym typeface="Calibri"/>
              </a:rPr>
              <a:t>And they like that! </a:t>
            </a:r>
            <a:endParaRPr b="1" i="0" sz="3300" u="none" cap="none" strike="noStrike">
              <a:solidFill>
                <a:srgbClr val="F1D394"/>
              </a:solidFill>
              <a:latin typeface="Calibri"/>
              <a:ea typeface="Calibri"/>
              <a:cs typeface="Calibri"/>
              <a:sym typeface="Calibri"/>
            </a:endParaRPr>
          </a:p>
          <a:p>
            <a:pPr indent="0" lvl="0" marL="0" marR="0" rtl="0" algn="l">
              <a:lnSpc>
                <a:spcPct val="80000"/>
              </a:lnSpc>
              <a:spcBef>
                <a:spcPts val="600"/>
              </a:spcBef>
              <a:spcAft>
                <a:spcPts val="0"/>
              </a:spcAft>
              <a:buClr>
                <a:schemeClr val="lt1"/>
              </a:buClr>
              <a:buSzPts val="3000"/>
              <a:buFont typeface="Arial"/>
              <a:buNone/>
            </a:pPr>
            <a:r>
              <a:t/>
            </a:r>
            <a:endParaRPr b="1" i="0" sz="3000" u="none" cap="none" strike="noStrike">
              <a:solidFill>
                <a:srgbClr val="F1D394"/>
              </a:solidFill>
              <a:latin typeface="Calibri"/>
              <a:ea typeface="Calibri"/>
              <a:cs typeface="Calibri"/>
              <a:sym typeface="Calibri"/>
            </a:endParaRPr>
          </a:p>
          <a:p>
            <a:pPr indent="0" lvl="0" marL="0" marR="0" rtl="0" algn="l">
              <a:lnSpc>
                <a:spcPct val="80000"/>
              </a:lnSpc>
              <a:spcBef>
                <a:spcPts val="600"/>
              </a:spcBef>
              <a:spcAft>
                <a:spcPts val="0"/>
              </a:spcAft>
              <a:buClr>
                <a:schemeClr val="lt1"/>
              </a:buClr>
              <a:buSzPts val="3000"/>
              <a:buFont typeface="Arial"/>
              <a:buNone/>
            </a:pPr>
            <a:r>
              <a:t/>
            </a:r>
            <a:endParaRPr b="1" i="0" sz="3000" u="none" cap="none" strike="noStrike">
              <a:solidFill>
                <a:srgbClr val="F1D394"/>
              </a:solidFill>
              <a:latin typeface="Calibri"/>
              <a:ea typeface="Calibri"/>
              <a:cs typeface="Calibri"/>
              <a:sym typeface="Calibri"/>
            </a:endParaRPr>
          </a:p>
          <a:p>
            <a:pPr indent="0" lvl="0" marL="0" marR="0" rtl="0" algn="l">
              <a:lnSpc>
                <a:spcPct val="80000"/>
              </a:lnSpc>
              <a:spcBef>
                <a:spcPts val="600"/>
              </a:spcBef>
              <a:spcAft>
                <a:spcPts val="0"/>
              </a:spcAft>
              <a:buClr>
                <a:schemeClr val="lt1"/>
              </a:buClr>
              <a:buSzPts val="3000"/>
              <a:buFont typeface="Arial"/>
              <a:buNone/>
            </a:pPr>
            <a:r>
              <a:t/>
            </a:r>
            <a:endParaRPr b="1" i="0" sz="3000" u="none" cap="none" strike="noStrike">
              <a:solidFill>
                <a:srgbClr val="F1D394"/>
              </a:solidFill>
              <a:latin typeface="Calibri"/>
              <a:ea typeface="Calibri"/>
              <a:cs typeface="Calibri"/>
              <a:sym typeface="Calibri"/>
            </a:endParaRPr>
          </a:p>
          <a:p>
            <a:pPr indent="0" lvl="0" marL="0" marR="0" rtl="0" algn="l">
              <a:lnSpc>
                <a:spcPct val="80000"/>
              </a:lnSpc>
              <a:spcBef>
                <a:spcPts val="600"/>
              </a:spcBef>
              <a:spcAft>
                <a:spcPts val="0"/>
              </a:spcAft>
              <a:buClr>
                <a:schemeClr val="lt1"/>
              </a:buClr>
              <a:buSzPts val="3000"/>
              <a:buFont typeface="Arial"/>
              <a:buNone/>
            </a:pPr>
            <a:r>
              <a:t/>
            </a:r>
            <a:endParaRPr b="1" i="0" sz="3000" u="none" cap="none" strike="noStrike">
              <a:solidFill>
                <a:srgbClr val="F1D394"/>
              </a:solidFill>
              <a:latin typeface="Calibri"/>
              <a:ea typeface="Calibri"/>
              <a:cs typeface="Calibri"/>
              <a:sym typeface="Calibri"/>
            </a:endParaRPr>
          </a:p>
          <a:p>
            <a:pPr indent="0" lvl="0" marL="0" marR="0" rtl="0" algn="l">
              <a:lnSpc>
                <a:spcPct val="80000"/>
              </a:lnSpc>
              <a:spcBef>
                <a:spcPts val="600"/>
              </a:spcBef>
              <a:spcAft>
                <a:spcPts val="0"/>
              </a:spcAft>
              <a:buClr>
                <a:schemeClr val="lt1"/>
              </a:buClr>
              <a:buSzPts val="3000"/>
              <a:buFont typeface="Arial"/>
              <a:buNone/>
            </a:pPr>
            <a:r>
              <a:t/>
            </a:r>
            <a:endParaRPr b="1" i="0" sz="3000" u="none" cap="none" strike="noStrike">
              <a:solidFill>
                <a:srgbClr val="F1D394"/>
              </a:solidFill>
              <a:latin typeface="Calibri"/>
              <a:ea typeface="Calibri"/>
              <a:cs typeface="Calibri"/>
              <a:sym typeface="Calibri"/>
            </a:endParaRPr>
          </a:p>
          <a:p>
            <a:pPr indent="0" lvl="0" marL="0" marR="0" rtl="0" algn="l">
              <a:lnSpc>
                <a:spcPct val="80000"/>
              </a:lnSpc>
              <a:spcBef>
                <a:spcPts val="600"/>
              </a:spcBef>
              <a:spcAft>
                <a:spcPts val="0"/>
              </a:spcAft>
              <a:buClr>
                <a:schemeClr val="lt1"/>
              </a:buClr>
              <a:buSzPts val="3000"/>
              <a:buFont typeface="Arial"/>
              <a:buNone/>
            </a:pPr>
            <a:r>
              <a:t/>
            </a:r>
            <a:endParaRPr b="1" i="0" sz="3000" u="none" cap="none" strike="noStrike">
              <a:solidFill>
                <a:srgbClr val="F1D394"/>
              </a:solidFill>
              <a:latin typeface="Calibri"/>
              <a:ea typeface="Calibri"/>
              <a:cs typeface="Calibri"/>
              <a:sym typeface="Calibri"/>
            </a:endParaRPr>
          </a:p>
          <a:p>
            <a:pPr indent="-152400" lvl="0" marL="342900" marR="0" rtl="0" algn="l">
              <a:spcBef>
                <a:spcPts val="600"/>
              </a:spcBef>
              <a:spcAft>
                <a:spcPts val="0"/>
              </a:spcAft>
              <a:buClr>
                <a:schemeClr val="lt1"/>
              </a:buClr>
              <a:buSzPts val="3000"/>
              <a:buFont typeface="Arial"/>
              <a:buNone/>
            </a:pPr>
            <a:r>
              <a:t/>
            </a:r>
            <a:endParaRPr b="1" i="0" sz="3000" u="none">
              <a:solidFill>
                <a:srgbClr val="F1D394"/>
              </a:solidFill>
              <a:latin typeface="Calibri"/>
              <a:ea typeface="Calibri"/>
              <a:cs typeface="Calibri"/>
              <a:sym typeface="Calibri"/>
            </a:endParaRPr>
          </a:p>
        </p:txBody>
      </p:sp>
      <p:sp>
        <p:nvSpPr>
          <p:cNvPr id="326" name="Google Shape;326;p18"/>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pic>
        <p:nvPicPr>
          <p:cNvPr descr="https://pixabay.com/static/uploads/photo/2013/08/08/12/03/business-170645_960_720.jpg" id="327" name="Google Shape;327;p18"/>
          <p:cNvPicPr preferRelativeResize="0"/>
          <p:nvPr/>
        </p:nvPicPr>
        <p:blipFill rotWithShape="1">
          <a:blip r:embed="rId3">
            <a:alphaModFix/>
          </a:blip>
          <a:srcRect b="0" l="0" r="0" t="0"/>
          <a:stretch/>
        </p:blipFill>
        <p:spPr>
          <a:xfrm>
            <a:off x="2598737" y="2743200"/>
            <a:ext cx="3733800" cy="2489200"/>
          </a:xfrm>
          <a:prstGeom prst="rect">
            <a:avLst/>
          </a:prstGeom>
          <a:noFill/>
          <a:ln cap="flat" cmpd="sng" w="31750">
            <a:solidFill>
              <a:schemeClr val="lt1"/>
            </a:solidFill>
            <a:prstDash val="solid"/>
            <a:miter lim="800000"/>
            <a:headEnd len="sm" w="sm" type="none"/>
            <a:tailEnd len="sm" w="sm" type="none"/>
          </a:ln>
        </p:spPr>
      </p:pic>
      <p:sp>
        <p:nvSpPr>
          <p:cNvPr id="328" name="Google Shape;328;p18"/>
          <p:cNvSpPr/>
          <p:nvPr/>
        </p:nvSpPr>
        <p:spPr>
          <a:xfrm>
            <a:off x="5943600" y="2286000"/>
            <a:ext cx="2476500" cy="838200"/>
          </a:xfrm>
          <a:prstGeom prst="wedgeRectCallout">
            <a:avLst>
              <a:gd fmla="val -440" name="adj1"/>
              <a:gd fmla="val 32270" name="adj2"/>
            </a:avLst>
          </a:prstGeom>
          <a:solidFill>
            <a:schemeClr val="accent1"/>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I order the witness to answer the questions.</a:t>
            </a:r>
            <a:endParaRPr/>
          </a:p>
        </p:txBody>
      </p:sp>
      <p:sp>
        <p:nvSpPr>
          <p:cNvPr id="329" name="Google Shape;329;p18"/>
          <p:cNvSpPr txBox="1"/>
          <p:nvPr/>
        </p:nvSpPr>
        <p:spPr>
          <a:xfrm>
            <a:off x="685800" y="5410200"/>
            <a:ext cx="7010400"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1D394"/>
              </a:buClr>
              <a:buSzPts val="2800"/>
              <a:buFont typeface="Calibri"/>
              <a:buNone/>
            </a:pPr>
            <a:r>
              <a:rPr b="1" i="0" lang="en-US" sz="2800" u="none">
                <a:solidFill>
                  <a:srgbClr val="F1D394"/>
                </a:solidFill>
                <a:latin typeface="Calibri"/>
                <a:ea typeface="Calibri"/>
                <a:cs typeface="Calibri"/>
                <a:sym typeface="Calibri"/>
              </a:rPr>
              <a:t>Federal district court (and magistrate) judges aren’t . . .   And don’t want to be!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 calcmode="lin" valueType="num">
                                      <p:cBhvr additive="base">
                                        <p:cTn dur="500"/>
                                        <p:tgtEl>
                                          <p:spTgt spid="3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 calcmode="lin" valueType="num">
                                      <p:cBhvr additive="base">
                                        <p:cTn dur="500"/>
                                        <p:tgtEl>
                                          <p:spTgt spid="3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 calcmode="lin" valueType="num">
                                      <p:cBhvr additive="base">
                                        <p:cTn dur="500"/>
                                        <p:tgtEl>
                                          <p:spTgt spid="32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anim calcmode="lin" valueType="num">
                                      <p:cBhvr additive="base">
                                        <p:cTn dur="500"/>
                                        <p:tgtEl>
                                          <p:spTgt spid="32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anim calcmode="lin" valueType="num">
                                      <p:cBhvr additive="base">
                                        <p:cTn dur="500"/>
                                        <p:tgtEl>
                                          <p:spTgt spid="32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5" st="5"/>
                                            </p:txEl>
                                          </p:spTgt>
                                        </p:tgtEl>
                                        <p:attrNameLst>
                                          <p:attrName>style.visibility</p:attrName>
                                        </p:attrNameLst>
                                      </p:cBhvr>
                                      <p:to>
                                        <p:strVal val="visible"/>
                                      </p:to>
                                    </p:set>
                                    <p:anim calcmode="lin" valueType="num">
                                      <p:cBhvr additive="base">
                                        <p:cTn dur="500"/>
                                        <p:tgtEl>
                                          <p:spTgt spid="32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6" st="6"/>
                                            </p:txEl>
                                          </p:spTgt>
                                        </p:tgtEl>
                                        <p:attrNameLst>
                                          <p:attrName>style.visibility</p:attrName>
                                        </p:attrNameLst>
                                      </p:cBhvr>
                                      <p:to>
                                        <p:strVal val="visible"/>
                                      </p:to>
                                    </p:set>
                                    <p:anim calcmode="lin" valueType="num">
                                      <p:cBhvr additive="base">
                                        <p:cTn dur="500"/>
                                        <p:tgtEl>
                                          <p:spTgt spid="32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7" st="7"/>
                                            </p:txEl>
                                          </p:spTgt>
                                        </p:tgtEl>
                                        <p:attrNameLst>
                                          <p:attrName>style.visibility</p:attrName>
                                        </p:attrNameLst>
                                      </p:cBhvr>
                                      <p:to>
                                        <p:strVal val="visible"/>
                                      </p:to>
                                    </p:set>
                                    <p:anim calcmode="lin" valueType="num">
                                      <p:cBhvr additive="base">
                                        <p:cTn dur="500"/>
                                        <p:tgtEl>
                                          <p:spTgt spid="32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8" st="8"/>
                                            </p:txEl>
                                          </p:spTgt>
                                        </p:tgtEl>
                                        <p:attrNameLst>
                                          <p:attrName>style.visibility</p:attrName>
                                        </p:attrNameLst>
                                      </p:cBhvr>
                                      <p:to>
                                        <p:strVal val="visible"/>
                                      </p:to>
                                    </p:set>
                                    <p:anim calcmode="lin" valueType="num">
                                      <p:cBhvr additive="base">
                                        <p:cTn dur="500"/>
                                        <p:tgtEl>
                                          <p:spTgt spid="32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9"/>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35" name="Google Shape;335;p19"/>
          <p:cNvSpPr txBox="1"/>
          <p:nvPr/>
        </p:nvSpPr>
        <p:spPr>
          <a:xfrm>
            <a:off x="914400" y="430212"/>
            <a:ext cx="7239000"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Scope Limitations in Action</a:t>
            </a:r>
            <a:endParaRPr/>
          </a:p>
          <a:p>
            <a:pPr indent="0" lvl="0" marL="0" marR="0" rtl="0" algn="l">
              <a:lnSpc>
                <a:spcPct val="100000"/>
              </a:lnSpc>
              <a:spcBef>
                <a:spcPts val="0"/>
              </a:spcBef>
              <a:spcAft>
                <a:spcPts val="0"/>
              </a:spcAft>
              <a:buClr>
                <a:srgbClr val="F1D394"/>
              </a:buClr>
              <a:buSzPts val="2400"/>
              <a:buFont typeface="Calibri"/>
              <a:buNone/>
            </a:pPr>
            <a:r>
              <a:rPr b="1" i="0" lang="en-US" sz="2400" u="none">
                <a:solidFill>
                  <a:srgbClr val="F1D394"/>
                </a:solidFill>
                <a:latin typeface="Calibri"/>
                <a:ea typeface="Calibri"/>
                <a:cs typeface="Calibri"/>
                <a:sym typeface="Calibri"/>
              </a:rPr>
              <a:t>Can defending counsel instruct witness not to answer question on relevance or scope grounds? </a:t>
            </a:r>
            <a:endParaRPr b="1" i="0" sz="2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2800"/>
              <a:buFont typeface="Calibri"/>
              <a:buNone/>
            </a:pPr>
            <a:r>
              <a:rPr b="1" i="0" lang="en-US" sz="2800" u="none">
                <a:solidFill>
                  <a:schemeClr val="lt1"/>
                </a:solidFill>
                <a:latin typeface="Calibri"/>
                <a:ea typeface="Calibri"/>
                <a:cs typeface="Calibri"/>
                <a:sym typeface="Calibri"/>
              </a:rPr>
              <a:t> </a:t>
            </a:r>
            <a:endParaRPr/>
          </a:p>
        </p:txBody>
      </p:sp>
      <p:sp>
        <p:nvSpPr>
          <p:cNvPr id="336" name="Google Shape;336;p19"/>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37" name="Google Shape;337;p19"/>
          <p:cNvSpPr txBox="1"/>
          <p:nvPr/>
        </p:nvSpPr>
        <p:spPr>
          <a:xfrm>
            <a:off x="155575" y="-31765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38" name="Google Shape;338;p19"/>
          <p:cNvSpPr txBox="1"/>
          <p:nvPr/>
        </p:nvSpPr>
        <p:spPr>
          <a:xfrm>
            <a:off x="307975" y="-30241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39" name="Google Shape;339;p19"/>
          <p:cNvSpPr txBox="1"/>
          <p:nvPr/>
        </p:nvSpPr>
        <p:spPr>
          <a:xfrm>
            <a:off x="457200" y="2170112"/>
            <a:ext cx="4040187" cy="63976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a:solidFill>
                  <a:schemeClr val="lt1"/>
                </a:solidFill>
                <a:latin typeface="Calibri"/>
                <a:ea typeface="Calibri"/>
                <a:cs typeface="Calibri"/>
                <a:sym typeface="Calibri"/>
              </a:rPr>
              <a:t>Rule 30(c)(2) Objections</a:t>
            </a:r>
            <a:endParaRPr/>
          </a:p>
        </p:txBody>
      </p:sp>
      <p:sp>
        <p:nvSpPr>
          <p:cNvPr id="340" name="Google Shape;340;p19"/>
          <p:cNvSpPr txBox="1"/>
          <p:nvPr/>
        </p:nvSpPr>
        <p:spPr>
          <a:xfrm>
            <a:off x="457200" y="2809875"/>
            <a:ext cx="4040187" cy="3951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alibri"/>
              <a:buNone/>
            </a:pPr>
            <a:r>
              <a:rPr b="0" i="0" lang="en-US" sz="2000" u="none">
                <a:solidFill>
                  <a:schemeClr val="lt1"/>
                </a:solidFill>
                <a:latin typeface="Calibri"/>
                <a:ea typeface="Calibri"/>
                <a:cs typeface="Calibri"/>
                <a:sym typeface="Calibri"/>
              </a:rPr>
              <a:t>(2) Objections.  An objection at the time of the examination . . . A person may instruct a deponent not to answer only when necessary to preserve a privilege , to enforce a limitation ordered by the court, or to present a motion under Rule 30(d)(3).</a:t>
            </a:r>
            <a:endParaRPr/>
          </a:p>
        </p:txBody>
      </p:sp>
      <p:sp>
        <p:nvSpPr>
          <p:cNvPr id="341" name="Google Shape;341;p19"/>
          <p:cNvSpPr txBox="1"/>
          <p:nvPr/>
        </p:nvSpPr>
        <p:spPr>
          <a:xfrm>
            <a:off x="914400" y="5694362"/>
            <a:ext cx="1752600" cy="646112"/>
          </a:xfrm>
          <a:prstGeom prst="rect">
            <a:avLst/>
          </a:prstGeom>
          <a:solidFill>
            <a:srgbClr val="A23A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Discovery Deposition</a:t>
            </a:r>
            <a:endParaRPr/>
          </a:p>
        </p:txBody>
      </p:sp>
      <p:sp>
        <p:nvSpPr>
          <p:cNvPr id="342" name="Google Shape;342;p19"/>
          <p:cNvSpPr/>
          <p:nvPr/>
        </p:nvSpPr>
        <p:spPr>
          <a:xfrm>
            <a:off x="1600200" y="5059362"/>
            <a:ext cx="533400" cy="609600"/>
          </a:xfrm>
          <a:prstGeom prst="upArrow">
            <a:avLst>
              <a:gd fmla="val 9450" name="adj1"/>
              <a:gd fmla="val 50000" name="adj2"/>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43" name="Google Shape;343;p19"/>
          <p:cNvSpPr txBox="1"/>
          <p:nvPr/>
        </p:nvSpPr>
        <p:spPr>
          <a:xfrm rot="600000">
            <a:off x="4821237" y="2759075"/>
            <a:ext cx="2590800" cy="461962"/>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a:solidFill>
                  <a:srgbClr val="000000"/>
                </a:solidFill>
                <a:latin typeface="Calibri"/>
                <a:ea typeface="Calibri"/>
                <a:cs typeface="Calibri"/>
                <a:sym typeface="Calibri"/>
              </a:rPr>
              <a:t>Generally not.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2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nvSpPr>
        <p:spPr>
          <a:xfrm>
            <a:off x="838200" y="457200"/>
            <a:ext cx="72390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cap="none" strike="noStrike">
                <a:solidFill>
                  <a:schemeClr val="lt1"/>
                </a:solidFill>
                <a:latin typeface="Calibri"/>
                <a:ea typeface="Calibri"/>
                <a:cs typeface="Calibri"/>
                <a:sym typeface="Calibri"/>
              </a:rPr>
              <a:t>Our panel: </a:t>
            </a:r>
            <a:r>
              <a:rPr b="1" i="0" lang="en-US" sz="1800" u="none" cap="none" strike="noStrike">
                <a:solidFill>
                  <a:schemeClr val="lt1"/>
                </a:solidFill>
                <a:latin typeface="Calibri"/>
                <a:ea typeface="Calibri"/>
                <a:cs typeface="Calibri"/>
                <a:sym typeface="Calibri"/>
              </a:rPr>
              <a:t> </a:t>
            </a:r>
            <a:endParaRPr/>
          </a:p>
        </p:txBody>
      </p:sp>
      <p:sp>
        <p:nvSpPr>
          <p:cNvPr id="99" name="Google Shape;99;p2"/>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a:p>
        </p:txBody>
      </p:sp>
      <p:pic>
        <p:nvPicPr>
          <p:cNvPr descr="https://encrypted-tbn2.gstatic.com/images?q=tbn:ANd9GcS9mpYHhoQE9YiemtCXyOQeCvB1yNPTTkimh8JiSmxurbLGfgjG" id="100" name="Google Shape;100;p2"/>
          <p:cNvPicPr preferRelativeResize="0"/>
          <p:nvPr/>
        </p:nvPicPr>
        <p:blipFill rotWithShape="1">
          <a:blip r:embed="rId3">
            <a:alphaModFix/>
          </a:blip>
          <a:srcRect b="0" l="0" r="0" t="0"/>
          <a:stretch/>
        </p:blipFill>
        <p:spPr>
          <a:xfrm>
            <a:off x="1143000" y="1905000"/>
            <a:ext cx="1616075" cy="2286000"/>
          </a:xfrm>
          <a:prstGeom prst="rect">
            <a:avLst/>
          </a:prstGeom>
          <a:noFill/>
          <a:ln cap="flat" cmpd="sng" w="31750">
            <a:solidFill>
              <a:schemeClr val="lt1"/>
            </a:solidFill>
            <a:prstDash val="solid"/>
            <a:miter lim="800000"/>
            <a:headEnd len="sm" w="sm" type="none"/>
            <a:tailEnd len="sm" w="sm" type="none"/>
          </a:ln>
        </p:spPr>
      </p:pic>
      <p:pic>
        <p:nvPicPr>
          <p:cNvPr descr="http://www.merchantgould.com/portalresource/lookup/poid/Z1tOl9NPl0LPoDtRkz5SozcPbDtSfzcRXn6Kez6TlDdEv0JC/photo.name=/3202.jpg" id="101" name="Google Shape;101;p2"/>
          <p:cNvPicPr preferRelativeResize="0"/>
          <p:nvPr/>
        </p:nvPicPr>
        <p:blipFill rotWithShape="1">
          <a:blip r:embed="rId4">
            <a:alphaModFix/>
          </a:blip>
          <a:srcRect b="0" l="0" r="0" t="0"/>
          <a:stretch/>
        </p:blipFill>
        <p:spPr>
          <a:xfrm>
            <a:off x="3640137" y="1905000"/>
            <a:ext cx="1758950" cy="2286000"/>
          </a:xfrm>
          <a:prstGeom prst="rect">
            <a:avLst/>
          </a:prstGeom>
          <a:noFill/>
          <a:ln cap="flat" cmpd="sng" w="31750">
            <a:solidFill>
              <a:schemeClr val="lt1"/>
            </a:solidFill>
            <a:prstDash val="solid"/>
            <a:miter lim="800000"/>
            <a:headEnd len="sm" w="sm" type="none"/>
            <a:tailEnd len="sm" w="sm" type="none"/>
          </a:ln>
        </p:spPr>
      </p:pic>
      <p:pic>
        <p:nvPicPr>
          <p:cNvPr descr="http://www.kaganbinder.com/wp-content/uploads/2014/02/david-kagan-partner2.jpg" id="102" name="Google Shape;102;p2"/>
          <p:cNvPicPr preferRelativeResize="0"/>
          <p:nvPr/>
        </p:nvPicPr>
        <p:blipFill rotWithShape="1">
          <a:blip r:embed="rId5">
            <a:alphaModFix/>
          </a:blip>
          <a:srcRect b="0" l="0" r="0" t="0"/>
          <a:stretch/>
        </p:blipFill>
        <p:spPr>
          <a:xfrm>
            <a:off x="6261100" y="1905000"/>
            <a:ext cx="1968500" cy="1998662"/>
          </a:xfrm>
          <a:prstGeom prst="rect">
            <a:avLst/>
          </a:prstGeom>
          <a:noFill/>
          <a:ln cap="flat" cmpd="sng" w="31750">
            <a:solidFill>
              <a:schemeClr val="lt1"/>
            </a:solidFill>
            <a:prstDash val="solid"/>
            <a:miter lim="800000"/>
            <a:headEnd len="sm" w="sm" type="none"/>
            <a:tailEnd len="sm" w="sm" type="none"/>
          </a:ln>
        </p:spPr>
      </p:pic>
      <p:sp>
        <p:nvSpPr>
          <p:cNvPr id="103" name="Google Shape;103;p2"/>
          <p:cNvSpPr txBox="1"/>
          <p:nvPr/>
        </p:nvSpPr>
        <p:spPr>
          <a:xfrm>
            <a:off x="1143000" y="4343400"/>
            <a:ext cx="1981200" cy="1477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The Honorable Hildy Bowbeer</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F1D394"/>
              </a:buClr>
              <a:buSzPts val="1800"/>
              <a:buFont typeface="Calibri"/>
              <a:buNone/>
            </a:pPr>
            <a:r>
              <a:rPr b="0" i="0" lang="en-US" sz="1800" u="none" cap="none" strike="noStrike">
                <a:solidFill>
                  <a:srgbClr val="F1D394"/>
                </a:solidFill>
                <a:latin typeface="Calibri"/>
                <a:ea typeface="Calibri"/>
                <a:cs typeface="Calibri"/>
                <a:sym typeface="Calibri"/>
              </a:rPr>
              <a:t>Magistrate Judge</a:t>
            </a:r>
            <a:endParaRPr/>
          </a:p>
          <a:p>
            <a:pPr indent="0" lvl="0" marL="0" marR="0" rtl="0" algn="l">
              <a:lnSpc>
                <a:spcPct val="100000"/>
              </a:lnSpc>
              <a:spcBef>
                <a:spcPts val="0"/>
              </a:spcBef>
              <a:spcAft>
                <a:spcPts val="0"/>
              </a:spcAft>
              <a:buClr>
                <a:srgbClr val="F1D394"/>
              </a:buClr>
              <a:buSzPts val="1800"/>
              <a:buFont typeface="Calibri"/>
              <a:buNone/>
            </a:pPr>
            <a:r>
              <a:rPr b="0" i="0" lang="en-US" sz="1800" u="none" cap="none" strike="noStrike">
                <a:solidFill>
                  <a:srgbClr val="F1D394"/>
                </a:solidFill>
                <a:latin typeface="Calibri"/>
                <a:ea typeface="Calibri"/>
                <a:cs typeface="Calibri"/>
                <a:sym typeface="Calibri"/>
              </a:rPr>
              <a:t>District of Minnesota</a:t>
            </a:r>
            <a:endParaRPr/>
          </a:p>
        </p:txBody>
      </p:sp>
      <p:sp>
        <p:nvSpPr>
          <p:cNvPr id="104" name="Google Shape;104;p2"/>
          <p:cNvSpPr txBox="1"/>
          <p:nvPr/>
        </p:nvSpPr>
        <p:spPr>
          <a:xfrm>
            <a:off x="3611562" y="4419600"/>
            <a:ext cx="225583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Allen W. Hinderaker</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F1D394"/>
              </a:buClr>
              <a:buSzPts val="1800"/>
              <a:buFont typeface="Calibri"/>
              <a:buNone/>
            </a:pPr>
            <a:r>
              <a:rPr b="0" i="0" lang="en-US" sz="1800" u="none" cap="none" strike="noStrike">
                <a:solidFill>
                  <a:srgbClr val="F1D394"/>
                </a:solidFill>
                <a:latin typeface="Calibri"/>
                <a:ea typeface="Calibri"/>
                <a:cs typeface="Calibri"/>
                <a:sym typeface="Calibri"/>
              </a:rPr>
              <a:t>Merchant &amp; Gould</a:t>
            </a:r>
            <a:endParaRPr/>
          </a:p>
        </p:txBody>
      </p:sp>
      <p:sp>
        <p:nvSpPr>
          <p:cNvPr id="105" name="Google Shape;105;p2"/>
          <p:cNvSpPr txBox="1"/>
          <p:nvPr/>
        </p:nvSpPr>
        <p:spPr>
          <a:xfrm>
            <a:off x="6261100" y="4459287"/>
            <a:ext cx="19812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David B. Kagan</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F1D394"/>
              </a:buClr>
              <a:buSzPts val="1800"/>
              <a:buFont typeface="Calibri"/>
              <a:buNone/>
            </a:pPr>
            <a:r>
              <a:rPr b="0" i="0" lang="en-US" sz="1800" u="none" cap="none" strike="noStrike">
                <a:solidFill>
                  <a:srgbClr val="F1D394"/>
                </a:solidFill>
                <a:latin typeface="Calibri"/>
                <a:ea typeface="Calibri"/>
                <a:cs typeface="Calibri"/>
                <a:sym typeface="Calibri"/>
              </a:rPr>
              <a:t>Kagan Binder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0"/>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49" name="Google Shape;349;p20"/>
          <p:cNvSpPr txBox="1"/>
          <p:nvPr/>
        </p:nvSpPr>
        <p:spPr>
          <a:xfrm>
            <a:off x="914400" y="138112"/>
            <a:ext cx="7239000" cy="1508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Scope Limitations in Action</a:t>
            </a:r>
            <a:endParaRPr/>
          </a:p>
          <a:p>
            <a:pPr indent="0" lvl="0" marL="0" marR="0" rtl="0" algn="l">
              <a:lnSpc>
                <a:spcPct val="100000"/>
              </a:lnSpc>
              <a:spcBef>
                <a:spcPts val="0"/>
              </a:spcBef>
              <a:spcAft>
                <a:spcPts val="0"/>
              </a:spcAft>
              <a:buClr>
                <a:srgbClr val="F1D394"/>
              </a:buClr>
              <a:buSzPts val="2400"/>
              <a:buFont typeface="Calibri"/>
              <a:buNone/>
            </a:pPr>
            <a:r>
              <a:rPr b="1" i="0" lang="en-US" sz="2400" u="none">
                <a:solidFill>
                  <a:srgbClr val="F1D394"/>
                </a:solidFill>
                <a:latin typeface="Calibri"/>
                <a:ea typeface="Calibri"/>
                <a:cs typeface="Calibri"/>
                <a:sym typeface="Calibri"/>
              </a:rPr>
              <a:t>Can defending counsel instruct witness not to answer question on relevance or scope grounds?   </a:t>
            </a:r>
            <a:endParaRPr/>
          </a:p>
        </p:txBody>
      </p:sp>
      <p:sp>
        <p:nvSpPr>
          <p:cNvPr id="350" name="Google Shape;350;p20"/>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51" name="Google Shape;351;p20"/>
          <p:cNvSpPr txBox="1"/>
          <p:nvPr/>
        </p:nvSpPr>
        <p:spPr>
          <a:xfrm>
            <a:off x="155575" y="-31765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52" name="Google Shape;352;p20"/>
          <p:cNvSpPr txBox="1"/>
          <p:nvPr/>
        </p:nvSpPr>
        <p:spPr>
          <a:xfrm>
            <a:off x="307975" y="-30241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53" name="Google Shape;353;p20"/>
          <p:cNvSpPr txBox="1"/>
          <p:nvPr/>
        </p:nvSpPr>
        <p:spPr>
          <a:xfrm>
            <a:off x="4776787" y="1939925"/>
            <a:ext cx="4041775" cy="37623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Calibri"/>
              <a:buNone/>
            </a:pPr>
            <a:r>
              <a:rPr b="1" i="0" lang="en-US" sz="2000" u="none">
                <a:solidFill>
                  <a:schemeClr val="lt1"/>
                </a:solidFill>
                <a:latin typeface="Calibri"/>
                <a:ea typeface="Calibri"/>
                <a:cs typeface="Calibri"/>
                <a:sym typeface="Calibri"/>
              </a:rPr>
              <a:t>Appendix D Testimony Guidelines</a:t>
            </a:r>
            <a:endParaRPr/>
          </a:p>
        </p:txBody>
      </p:sp>
      <p:sp>
        <p:nvSpPr>
          <p:cNvPr id="354" name="Google Shape;354;p20"/>
          <p:cNvSpPr txBox="1"/>
          <p:nvPr/>
        </p:nvSpPr>
        <p:spPr>
          <a:xfrm>
            <a:off x="4741862" y="2209800"/>
            <a:ext cx="4076700" cy="1787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alibri"/>
              <a:buNone/>
            </a:pPr>
            <a:r>
              <a:rPr b="0" i="0" lang="en-US" sz="2000" u="none">
                <a:solidFill>
                  <a:schemeClr val="lt1"/>
                </a:solidFill>
                <a:latin typeface="Calibri"/>
                <a:ea typeface="Calibri"/>
                <a:cs typeface="Calibri"/>
                <a:sym typeface="Calibri"/>
              </a:rPr>
              <a:t>4. Counsel may instruct a witness not to answer only when necessary to preserve a privilege, </a:t>
            </a:r>
            <a:r>
              <a:rPr b="0" i="0" lang="en-US" sz="2000" u="sng">
                <a:solidFill>
                  <a:schemeClr val="lt1"/>
                </a:solidFill>
                <a:latin typeface="Calibri"/>
                <a:ea typeface="Calibri"/>
                <a:cs typeface="Calibri"/>
                <a:sym typeface="Calibri"/>
              </a:rPr>
              <a:t>to enforce a limitation ordered by the Board</a:t>
            </a:r>
            <a:r>
              <a:rPr b="0" i="0" lang="en-US" sz="2000" u="none">
                <a:solidFill>
                  <a:schemeClr val="lt1"/>
                </a:solidFill>
                <a:latin typeface="Calibri"/>
                <a:ea typeface="Calibri"/>
                <a:cs typeface="Calibri"/>
                <a:sym typeface="Calibri"/>
              </a:rPr>
              <a:t>, or to present a motion to terminate or limit the testimony.</a:t>
            </a:r>
            <a:endParaRPr/>
          </a:p>
        </p:txBody>
      </p:sp>
      <p:sp>
        <p:nvSpPr>
          <p:cNvPr id="355" name="Google Shape;355;p20"/>
          <p:cNvSpPr txBox="1"/>
          <p:nvPr/>
        </p:nvSpPr>
        <p:spPr>
          <a:xfrm>
            <a:off x="4783137" y="4038600"/>
            <a:ext cx="4027487"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a:solidFill>
                  <a:schemeClr val="lt1"/>
                </a:solidFill>
                <a:latin typeface="Calibri"/>
                <a:ea typeface="Calibri"/>
                <a:cs typeface="Calibri"/>
                <a:sym typeface="Calibri"/>
              </a:rPr>
              <a:t>37 C.F.R. 42.108 (b) Instruction</a:t>
            </a:r>
            <a:endParaRPr/>
          </a:p>
        </p:txBody>
      </p:sp>
      <p:sp>
        <p:nvSpPr>
          <p:cNvPr id="356" name="Google Shape;356;p20"/>
          <p:cNvSpPr txBox="1"/>
          <p:nvPr/>
        </p:nvSpPr>
        <p:spPr>
          <a:xfrm>
            <a:off x="4776787" y="4368800"/>
            <a:ext cx="4138612"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Calibri"/>
              <a:buNone/>
            </a:pPr>
            <a:r>
              <a:rPr b="0" i="0" lang="en-US" sz="2000" u="none">
                <a:solidFill>
                  <a:schemeClr val="lt1"/>
                </a:solidFill>
                <a:latin typeface="Calibri"/>
                <a:ea typeface="Calibri"/>
                <a:cs typeface="Calibri"/>
                <a:sym typeface="Calibri"/>
              </a:rPr>
              <a:t>(b) At any time prior to institution of </a:t>
            </a:r>
            <a:r>
              <a:rPr b="0" i="1" lang="en-US" sz="2000" u="none">
                <a:solidFill>
                  <a:schemeClr val="lt1"/>
                </a:solidFill>
                <a:latin typeface="Calibri"/>
                <a:ea typeface="Calibri"/>
                <a:cs typeface="Calibri"/>
                <a:sym typeface="Calibri"/>
              </a:rPr>
              <a:t>inter partes</a:t>
            </a:r>
            <a:r>
              <a:rPr b="0" i="0" lang="en-US" sz="2000" u="none">
                <a:solidFill>
                  <a:schemeClr val="lt1"/>
                </a:solidFill>
                <a:latin typeface="Calibri"/>
                <a:ea typeface="Calibri"/>
                <a:cs typeface="Calibri"/>
                <a:sym typeface="Calibri"/>
              </a:rPr>
              <a:t> review, the Board may deny some or all grounds for unpatentability for some or all of the challenged claims.  </a:t>
            </a:r>
            <a:r>
              <a:rPr b="0" i="0" lang="en-US" sz="2000" u="sng">
                <a:solidFill>
                  <a:schemeClr val="lt1"/>
                </a:solidFill>
                <a:latin typeface="Calibri"/>
                <a:ea typeface="Calibri"/>
                <a:cs typeface="Calibri"/>
                <a:sym typeface="Calibri"/>
              </a:rPr>
              <a:t>Denial of a ground is a Board decision not to institute </a:t>
            </a:r>
            <a:r>
              <a:rPr b="0" i="1" lang="en-US" sz="2000" u="sng">
                <a:solidFill>
                  <a:schemeClr val="lt1"/>
                </a:solidFill>
                <a:latin typeface="Calibri"/>
                <a:ea typeface="Calibri"/>
                <a:cs typeface="Calibri"/>
                <a:sym typeface="Calibri"/>
              </a:rPr>
              <a:t>inter partes </a:t>
            </a:r>
            <a:r>
              <a:rPr b="0" i="0" lang="en-US" sz="2000" u="sng">
                <a:solidFill>
                  <a:schemeClr val="lt1"/>
                </a:solidFill>
                <a:latin typeface="Calibri"/>
                <a:ea typeface="Calibri"/>
                <a:cs typeface="Calibri"/>
                <a:sym typeface="Calibri"/>
              </a:rPr>
              <a:t>review on that ground.</a:t>
            </a:r>
            <a:endParaRPr/>
          </a:p>
        </p:txBody>
      </p:sp>
      <p:sp>
        <p:nvSpPr>
          <p:cNvPr id="357" name="Google Shape;357;p20"/>
          <p:cNvSpPr txBox="1"/>
          <p:nvPr/>
        </p:nvSpPr>
        <p:spPr>
          <a:xfrm>
            <a:off x="1603375" y="2025650"/>
            <a:ext cx="1752600" cy="368300"/>
          </a:xfrm>
          <a:prstGeom prst="rect">
            <a:avLst/>
          </a:prstGeom>
          <a:solidFill>
            <a:srgbClr val="A23A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IPR Deposition</a:t>
            </a:r>
            <a:endParaRPr/>
          </a:p>
        </p:txBody>
      </p:sp>
      <p:sp>
        <p:nvSpPr>
          <p:cNvPr id="358" name="Google Shape;358;p20"/>
          <p:cNvSpPr/>
          <p:nvPr/>
        </p:nvSpPr>
        <p:spPr>
          <a:xfrm rot="6300000">
            <a:off x="3763962" y="1836737"/>
            <a:ext cx="533400" cy="1400175"/>
          </a:xfrm>
          <a:prstGeom prst="upArrow">
            <a:avLst>
              <a:gd fmla="val 4116" name="adj1"/>
              <a:gd fmla="val 50000" name="adj2"/>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59" name="Google Shape;359;p20"/>
          <p:cNvSpPr txBox="1"/>
          <p:nvPr/>
        </p:nvSpPr>
        <p:spPr>
          <a:xfrm rot="-1440000">
            <a:off x="1184275" y="3638550"/>
            <a:ext cx="2590800" cy="1200150"/>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a:solidFill>
                  <a:srgbClr val="000000"/>
                </a:solidFill>
                <a:latin typeface="Calibri"/>
                <a:ea typeface="Calibri"/>
                <a:cs typeface="Calibri"/>
                <a:sym typeface="Calibri"/>
              </a:rPr>
              <a:t>There’s a good argument to be made...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2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1"/>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65" name="Google Shape;365;p21"/>
          <p:cNvSpPr txBox="1"/>
          <p:nvPr/>
        </p:nvSpPr>
        <p:spPr>
          <a:xfrm>
            <a:off x="914400" y="430212"/>
            <a:ext cx="7239000" cy="768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Scope Limitations in Action</a:t>
            </a:r>
            <a:r>
              <a:rPr b="1" i="0" lang="en-US" sz="2800" u="none">
                <a:solidFill>
                  <a:schemeClr val="lt1"/>
                </a:solidFill>
                <a:latin typeface="Calibri"/>
                <a:ea typeface="Calibri"/>
                <a:cs typeface="Calibri"/>
                <a:sym typeface="Calibri"/>
              </a:rPr>
              <a:t> </a:t>
            </a:r>
            <a:endParaRPr/>
          </a:p>
        </p:txBody>
      </p:sp>
      <p:sp>
        <p:nvSpPr>
          <p:cNvPr id="366" name="Google Shape;366;p21"/>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67" name="Google Shape;367;p21"/>
          <p:cNvSpPr txBox="1"/>
          <p:nvPr/>
        </p:nvSpPr>
        <p:spPr>
          <a:xfrm>
            <a:off x="1492250" y="1198562"/>
            <a:ext cx="5581650" cy="53181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Calibri"/>
              <a:buNone/>
            </a:pPr>
            <a:r>
              <a:rPr b="1" i="0" lang="en-US" sz="2800" u="none">
                <a:solidFill>
                  <a:schemeClr val="lt1"/>
                </a:solidFill>
                <a:latin typeface="Calibri"/>
                <a:ea typeface="Calibri"/>
                <a:cs typeface="Calibri"/>
                <a:sym typeface="Calibri"/>
              </a:rPr>
              <a:t>Tension in IPR depositions:</a:t>
            </a:r>
            <a:endParaRPr/>
          </a:p>
        </p:txBody>
      </p:sp>
      <p:sp>
        <p:nvSpPr>
          <p:cNvPr id="368" name="Google Shape;368;p21"/>
          <p:cNvSpPr txBox="1"/>
          <p:nvPr/>
        </p:nvSpPr>
        <p:spPr>
          <a:xfrm>
            <a:off x="5146675" y="1905000"/>
            <a:ext cx="3581400" cy="43656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On the one hand, scope of cross is limited to scope of direct testimony, and arguably should be limited to the scope of the issues </a:t>
            </a:r>
            <a:r>
              <a:rPr b="0" i="1" lang="en-US" sz="2400" u="none">
                <a:solidFill>
                  <a:srgbClr val="F1D394"/>
                </a:solidFill>
                <a:latin typeface="Calibri"/>
                <a:ea typeface="Calibri"/>
                <a:cs typeface="Calibri"/>
                <a:sym typeface="Calibri"/>
              </a:rPr>
              <a:t>as instituted.</a:t>
            </a:r>
            <a:endParaRPr/>
          </a:p>
          <a:p>
            <a:pPr indent="-342900" lvl="0" marL="342900" marR="0" rtl="0" algn="l">
              <a:lnSpc>
                <a:spcPct val="100000"/>
              </a:lnSpc>
              <a:spcBef>
                <a:spcPts val="48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On the other, APJs tend to believe that, with few exceptions, defending counsel must only object, and cannot instruct witness not to answer a question.</a:t>
            </a:r>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69" name="Google Shape;369;p21"/>
          <p:cNvSpPr txBox="1"/>
          <p:nvPr/>
        </p:nvSpPr>
        <p:spPr>
          <a:xfrm>
            <a:off x="155575" y="-31765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70" name="Google Shape;370;p21"/>
          <p:cNvSpPr txBox="1"/>
          <p:nvPr/>
        </p:nvSpPr>
        <p:spPr>
          <a:xfrm>
            <a:off x="307975" y="-30241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pic>
        <p:nvPicPr>
          <p:cNvPr descr="https://farm3.staticflickr.com/2630/4097787955_4c05a62d21_o_d.jpg" id="371" name="Google Shape;371;p21"/>
          <p:cNvPicPr preferRelativeResize="0"/>
          <p:nvPr/>
        </p:nvPicPr>
        <p:blipFill rotWithShape="1">
          <a:blip r:embed="rId3">
            <a:alphaModFix/>
          </a:blip>
          <a:srcRect b="0" l="0" r="0" t="0"/>
          <a:stretch/>
        </p:blipFill>
        <p:spPr>
          <a:xfrm>
            <a:off x="428625" y="2151062"/>
            <a:ext cx="4448175" cy="29543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2"/>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77" name="Google Shape;377;p22"/>
          <p:cNvSpPr txBox="1"/>
          <p:nvPr/>
        </p:nvSpPr>
        <p:spPr>
          <a:xfrm>
            <a:off x="914400" y="250825"/>
            <a:ext cx="7239000" cy="1446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Instructions Not to Answer in IPR:</a:t>
            </a:r>
            <a:r>
              <a:rPr b="1" i="0" lang="en-US" sz="2800" u="none">
                <a:solidFill>
                  <a:schemeClr val="lt1"/>
                </a:solidFill>
                <a:latin typeface="Calibri"/>
                <a:ea typeface="Calibri"/>
                <a:cs typeface="Calibri"/>
                <a:sym typeface="Calibri"/>
              </a:rPr>
              <a:t> </a:t>
            </a:r>
            <a:endParaRPr/>
          </a:p>
        </p:txBody>
      </p:sp>
      <p:sp>
        <p:nvSpPr>
          <p:cNvPr id="378" name="Google Shape;378;p22"/>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79" name="Google Shape;379;p22"/>
          <p:cNvSpPr txBox="1"/>
          <p:nvPr/>
        </p:nvSpPr>
        <p:spPr>
          <a:xfrm>
            <a:off x="155575" y="-31765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380" name="Google Shape;380;p22"/>
          <p:cNvSpPr txBox="1"/>
          <p:nvPr/>
        </p:nvSpPr>
        <p:spPr>
          <a:xfrm>
            <a:off x="307975" y="-30241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pic>
        <p:nvPicPr>
          <p:cNvPr descr="https://pixabay.com/static/uploads/photo/2013/08/08/12/03/business-170645_960_720.jpg" id="381" name="Google Shape;381;p22"/>
          <p:cNvPicPr preferRelativeResize="0"/>
          <p:nvPr/>
        </p:nvPicPr>
        <p:blipFill rotWithShape="1">
          <a:blip r:embed="rId3">
            <a:alphaModFix/>
          </a:blip>
          <a:srcRect b="0" l="0" r="0" t="0"/>
          <a:stretch/>
        </p:blipFill>
        <p:spPr>
          <a:xfrm>
            <a:off x="383907" y="2368800"/>
            <a:ext cx="3076201" cy="2050800"/>
          </a:xfrm>
          <a:prstGeom prst="rect">
            <a:avLst/>
          </a:prstGeom>
          <a:noFill/>
          <a:ln cap="flat" cmpd="sng" w="31750">
            <a:solidFill>
              <a:schemeClr val="lt1"/>
            </a:solidFill>
            <a:prstDash val="solid"/>
            <a:round/>
            <a:headEnd len="sm" w="sm" type="none"/>
            <a:tailEnd len="sm" w="sm" type="none"/>
          </a:ln>
        </p:spPr>
      </p:pic>
      <p:sp>
        <p:nvSpPr>
          <p:cNvPr id="382" name="Google Shape;382;p22"/>
          <p:cNvSpPr/>
          <p:nvPr/>
        </p:nvSpPr>
        <p:spPr>
          <a:xfrm>
            <a:off x="3810000" y="1066800"/>
            <a:ext cx="4724400" cy="5410200"/>
          </a:xfrm>
          <a:prstGeom prst="wedgeRectCallout">
            <a:avLst>
              <a:gd fmla="val -6197" name="adj1"/>
              <a:gd fmla="val 7294" name="adj2"/>
            </a:avLst>
          </a:prstGeom>
          <a:solidFill>
            <a:schemeClr val="accent1"/>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2000"/>
              <a:buFont typeface="Arial"/>
              <a:buChar char="•"/>
            </a:pPr>
            <a:r>
              <a:rPr b="0" i="0" lang="en-US" sz="2000" u="none">
                <a:solidFill>
                  <a:srgbClr val="FFFFFF"/>
                </a:solidFill>
                <a:latin typeface="Calibri"/>
                <a:ea typeface="Calibri"/>
                <a:cs typeface="Calibri"/>
                <a:sym typeface="Calibri"/>
              </a:rPr>
              <a:t>Always appropriate to protect </a:t>
            </a:r>
            <a:r>
              <a:rPr b="0" i="0" lang="en-US" sz="2000" u="sng">
                <a:solidFill>
                  <a:srgbClr val="FFFF00"/>
                </a:solidFill>
                <a:latin typeface="Calibri"/>
                <a:ea typeface="Calibri"/>
                <a:cs typeface="Calibri"/>
                <a:sym typeface="Calibri"/>
              </a:rPr>
              <a:t>privilege</a:t>
            </a:r>
            <a:r>
              <a:rPr b="0" i="0" lang="en-US" sz="2000" u="none">
                <a:solidFill>
                  <a:srgbClr val="FFFFFF"/>
                </a:solidFill>
                <a:latin typeface="Calibri"/>
                <a:ea typeface="Calibri"/>
                <a:cs typeface="Calibri"/>
                <a:sym typeface="Calibri"/>
              </a:rPr>
              <a:t>.</a:t>
            </a:r>
            <a:endParaRPr/>
          </a:p>
          <a:p>
            <a:pPr indent="-285750" lvl="0" marL="285750" marR="0" rtl="0" algn="l">
              <a:lnSpc>
                <a:spcPct val="100000"/>
              </a:lnSpc>
              <a:spcBef>
                <a:spcPts val="0"/>
              </a:spcBef>
              <a:spcAft>
                <a:spcPts val="0"/>
              </a:spcAft>
              <a:buClr>
                <a:srgbClr val="FFFFFF"/>
              </a:buClr>
              <a:buSzPts val="2000"/>
              <a:buFont typeface="Arial"/>
              <a:buChar char="•"/>
            </a:pPr>
            <a:r>
              <a:rPr b="0" i="0" lang="en-US" sz="2000" u="none">
                <a:solidFill>
                  <a:srgbClr val="FFFFFF"/>
                </a:solidFill>
                <a:latin typeface="Calibri"/>
                <a:ea typeface="Calibri"/>
                <a:cs typeface="Calibri"/>
                <a:sym typeface="Calibri"/>
              </a:rPr>
              <a:t>May be appropriate </a:t>
            </a:r>
            <a:r>
              <a:rPr b="0" i="0" lang="en-US" sz="2000" u="sng">
                <a:solidFill>
                  <a:srgbClr val="FFFF00"/>
                </a:solidFill>
                <a:latin typeface="Calibri"/>
                <a:ea typeface="Calibri"/>
                <a:cs typeface="Calibri"/>
                <a:sym typeface="Calibri"/>
              </a:rPr>
              <a:t>to limit scope </a:t>
            </a:r>
            <a:r>
              <a:rPr b="0" i="0" lang="en-US" sz="2000" u="none">
                <a:solidFill>
                  <a:srgbClr val="FFFFFF"/>
                </a:solidFill>
                <a:latin typeface="Calibri"/>
                <a:ea typeface="Calibri"/>
                <a:cs typeface="Calibri"/>
                <a:sym typeface="Calibri"/>
              </a:rPr>
              <a:t>per prior PTAB order limiting the grounds for institution (e.g., IPR2013-00424, novelty v. inventive step)</a:t>
            </a:r>
            <a:endParaRPr/>
          </a:p>
          <a:p>
            <a:pPr indent="-285750" lvl="0" marL="285750" marR="0" rtl="0" algn="l">
              <a:lnSpc>
                <a:spcPct val="100000"/>
              </a:lnSpc>
              <a:spcBef>
                <a:spcPts val="0"/>
              </a:spcBef>
              <a:spcAft>
                <a:spcPts val="0"/>
              </a:spcAft>
              <a:buClr>
                <a:srgbClr val="FFFFFF"/>
              </a:buClr>
              <a:buSzPts val="2000"/>
              <a:buFont typeface="Arial"/>
              <a:buChar char="•"/>
            </a:pPr>
            <a:r>
              <a:rPr b="0" i="0" lang="en-US" sz="2000" u="none">
                <a:solidFill>
                  <a:srgbClr val="FFFFFF"/>
                </a:solidFill>
                <a:latin typeface="Calibri"/>
                <a:ea typeface="Calibri"/>
                <a:cs typeface="Calibri"/>
                <a:sym typeface="Calibri"/>
              </a:rPr>
              <a:t>But, </a:t>
            </a:r>
            <a:r>
              <a:rPr b="0" i="0" lang="en-US" sz="2000" u="sng">
                <a:solidFill>
                  <a:srgbClr val="FFFF00"/>
                </a:solidFill>
                <a:latin typeface="Calibri"/>
                <a:ea typeface="Calibri"/>
                <a:cs typeface="Calibri"/>
                <a:sym typeface="Calibri"/>
              </a:rPr>
              <a:t>unwarranted instruction not to answer </a:t>
            </a:r>
            <a:r>
              <a:rPr b="0" i="0" lang="en-US" sz="2000" u="none">
                <a:solidFill>
                  <a:srgbClr val="FFFFFF"/>
                </a:solidFill>
                <a:latin typeface="Calibri"/>
                <a:ea typeface="Calibri"/>
                <a:cs typeface="Calibri"/>
                <a:sym typeface="Calibri"/>
              </a:rPr>
              <a:t>risks sanctions, exclusion of testimony, re-producing witness, award of fees/expenses.  See IPR2104-000111 and IPR2013-00131</a:t>
            </a:r>
            <a:endParaRPr/>
          </a:p>
          <a:p>
            <a:pPr indent="-285750" lvl="0" marL="285750" marR="0" rtl="0" algn="l">
              <a:lnSpc>
                <a:spcPct val="100000"/>
              </a:lnSpc>
              <a:spcBef>
                <a:spcPts val="0"/>
              </a:spcBef>
              <a:spcAft>
                <a:spcPts val="0"/>
              </a:spcAft>
              <a:buClr>
                <a:srgbClr val="FFFFFF"/>
              </a:buClr>
              <a:buSzPts val="2000"/>
              <a:buFont typeface="Arial"/>
              <a:buChar char="•"/>
            </a:pPr>
            <a:r>
              <a:rPr b="0" i="0" lang="en-US" sz="2000" u="none">
                <a:solidFill>
                  <a:srgbClr val="FFFFFF"/>
                </a:solidFill>
                <a:latin typeface="Calibri"/>
                <a:ea typeface="Calibri"/>
                <a:cs typeface="Calibri"/>
                <a:sym typeface="Calibri"/>
              </a:rPr>
              <a:t>Therefore, consider </a:t>
            </a:r>
            <a:r>
              <a:rPr b="0" i="0" lang="en-US" sz="2000" u="sng">
                <a:solidFill>
                  <a:srgbClr val="FFFF00"/>
                </a:solidFill>
                <a:latin typeface="Calibri"/>
                <a:ea typeface="Calibri"/>
                <a:cs typeface="Calibri"/>
                <a:sym typeface="Calibri"/>
              </a:rPr>
              <a:t>calling the judge </a:t>
            </a:r>
            <a:r>
              <a:rPr b="0" i="0" lang="en-US" sz="2000" u="none">
                <a:solidFill>
                  <a:srgbClr val="FFFFFF"/>
                </a:solidFill>
                <a:latin typeface="Calibri"/>
                <a:ea typeface="Calibri"/>
                <a:cs typeface="Calibri"/>
                <a:sym typeface="Calibri"/>
              </a:rPr>
              <a:t>and asking for ruling on the spot.</a:t>
            </a:r>
            <a:endParaRPr/>
          </a:p>
          <a:p>
            <a:pPr indent="-285750" lvl="0" marL="285750" marR="0" rtl="0" algn="l">
              <a:lnSpc>
                <a:spcPct val="100000"/>
              </a:lnSpc>
              <a:spcBef>
                <a:spcPts val="0"/>
              </a:spcBef>
              <a:spcAft>
                <a:spcPts val="0"/>
              </a:spcAft>
              <a:buClr>
                <a:srgbClr val="FFFFFF"/>
              </a:buClr>
              <a:buSzPts val="2000"/>
              <a:buFont typeface="Arial"/>
              <a:buChar char="•"/>
            </a:pPr>
            <a:r>
              <a:rPr b="0" i="0" lang="en-US" sz="2000" u="none">
                <a:solidFill>
                  <a:srgbClr val="FFFFFF"/>
                </a:solidFill>
                <a:latin typeface="Calibri"/>
                <a:ea typeface="Calibri"/>
                <a:cs typeface="Calibri"/>
                <a:sym typeface="Calibri"/>
              </a:rPr>
              <a:t>If no call to judge, defending counsel </a:t>
            </a:r>
            <a:r>
              <a:rPr b="0" i="0" lang="en-US" sz="2000" u="sng">
                <a:solidFill>
                  <a:srgbClr val="FFFF00"/>
                </a:solidFill>
                <a:latin typeface="Calibri"/>
                <a:ea typeface="Calibri"/>
                <a:cs typeface="Calibri"/>
                <a:sym typeface="Calibri"/>
              </a:rPr>
              <a:t>objects</a:t>
            </a:r>
            <a:r>
              <a:rPr b="0" i="0" lang="en-US" sz="2000" u="none">
                <a:solidFill>
                  <a:srgbClr val="FFFFFF"/>
                </a:solidFill>
                <a:latin typeface="Calibri"/>
                <a:ea typeface="Calibri"/>
                <a:cs typeface="Calibri"/>
                <a:sym typeface="Calibri"/>
              </a:rPr>
              <a:t> to the out of scope question/testimony and, if desired, later files a motion to exclude the out of scope testimony (IPR2013-131)</a:t>
            </a:r>
            <a:endParaRPr/>
          </a:p>
        </p:txBody>
      </p:sp>
      <p:sp>
        <p:nvSpPr>
          <p:cNvPr id="383" name="Google Shape;383;p22"/>
          <p:cNvSpPr txBox="1"/>
          <p:nvPr/>
        </p:nvSpPr>
        <p:spPr>
          <a:xfrm>
            <a:off x="384175" y="4800600"/>
            <a:ext cx="3273425" cy="1200150"/>
          </a:xfrm>
          <a:prstGeom prst="rect">
            <a:avLst/>
          </a:prstGeom>
          <a:solidFill>
            <a:srgbClr val="6C271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Practice Tip:  Have the APJ phone number with you at the deposition so instructions not to answer can be challenged.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3"/>
          <p:cNvSpPr/>
          <p:nvPr/>
        </p:nvSpPr>
        <p:spPr>
          <a:xfrm>
            <a:off x="647700" y="3605212"/>
            <a:ext cx="266700" cy="469900"/>
          </a:xfrm>
          <a:prstGeom prst="upArrow">
            <a:avLst>
              <a:gd fmla="val 6135"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89" name="Google Shape;389;p23"/>
          <p:cNvSpPr/>
          <p:nvPr/>
        </p:nvSpPr>
        <p:spPr>
          <a:xfrm>
            <a:off x="1181100" y="3605212"/>
            <a:ext cx="266700" cy="1889125"/>
          </a:xfrm>
          <a:prstGeom prst="upArrow">
            <a:avLst>
              <a:gd fmla="val 1525"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90" name="Google Shape;390;p23"/>
          <p:cNvSpPr/>
          <p:nvPr/>
        </p:nvSpPr>
        <p:spPr>
          <a:xfrm>
            <a:off x="914400" y="3605212"/>
            <a:ext cx="266700" cy="906462"/>
          </a:xfrm>
          <a:prstGeom prst="upArrow">
            <a:avLst>
              <a:gd fmla="val 3178"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91" name="Google Shape;391;p23"/>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392" name="Google Shape;392;p23"/>
          <p:cNvSpPr txBox="1"/>
          <p:nvPr/>
        </p:nvSpPr>
        <p:spPr>
          <a:xfrm>
            <a:off x="685800" y="304800"/>
            <a:ext cx="72390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Objection procedure </a:t>
            </a:r>
            <a:endParaRPr/>
          </a:p>
        </p:txBody>
      </p:sp>
      <p:sp>
        <p:nvSpPr>
          <p:cNvPr id="393" name="Google Shape;393;p23"/>
          <p:cNvSpPr txBox="1"/>
          <p:nvPr/>
        </p:nvSpPr>
        <p:spPr>
          <a:xfrm>
            <a:off x="774700" y="1243012"/>
            <a:ext cx="7061200" cy="13843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6E1B8"/>
              </a:buClr>
              <a:buSzPts val="2800"/>
              <a:buFont typeface="Arial"/>
              <a:buChar char="•"/>
            </a:pPr>
            <a:r>
              <a:rPr b="0" i="0" lang="en-US" sz="2800" u="none">
                <a:solidFill>
                  <a:srgbClr val="F6E1B8"/>
                </a:solidFill>
                <a:latin typeface="Calibri"/>
                <a:ea typeface="Calibri"/>
                <a:cs typeface="Calibri"/>
                <a:sym typeface="Calibri"/>
              </a:rPr>
              <a:t>IPR Evidence battles occur over a very long period of time and may never get resolved.</a:t>
            </a:r>
            <a:endParaRPr/>
          </a:p>
          <a:p>
            <a:pPr indent="-457200" lvl="0" marL="457200" marR="0" rtl="0" algn="l">
              <a:lnSpc>
                <a:spcPct val="100000"/>
              </a:lnSpc>
              <a:spcBef>
                <a:spcPts val="0"/>
              </a:spcBef>
              <a:spcAft>
                <a:spcPts val="0"/>
              </a:spcAft>
              <a:buClr>
                <a:srgbClr val="F6E1B8"/>
              </a:buClr>
              <a:buSzPts val="2800"/>
              <a:buFont typeface="Arial"/>
              <a:buChar char="•"/>
            </a:pPr>
            <a:r>
              <a:rPr b="0" i="0" lang="en-US" sz="2800" u="none">
                <a:solidFill>
                  <a:srgbClr val="F6E1B8"/>
                </a:solidFill>
                <a:latin typeface="Calibri"/>
                <a:ea typeface="Calibri"/>
                <a:cs typeface="Calibri"/>
                <a:sym typeface="Calibri"/>
              </a:rPr>
              <a:t>If not timely, objections are waived.</a:t>
            </a:r>
            <a:endParaRPr/>
          </a:p>
        </p:txBody>
      </p:sp>
      <p:sp>
        <p:nvSpPr>
          <p:cNvPr id="394" name="Google Shape;394;p23"/>
          <p:cNvSpPr/>
          <p:nvPr/>
        </p:nvSpPr>
        <p:spPr>
          <a:xfrm>
            <a:off x="685800" y="3276600"/>
            <a:ext cx="7543800" cy="457200"/>
          </a:xfrm>
          <a:prstGeom prst="rightArrow">
            <a:avLst>
              <a:gd fmla="val 20945" name="adj1"/>
              <a:gd fmla="val 50000" name="adj2"/>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MTEhUTExMWFhUXGBcYGRgYGRcaGhwaHxgXGR0VGBoaHSggGB0lHRcYITEhJSkrLi4uGB8zODMtNygtLisBCgoKDg0OGxAQGy0lICYtLS0tLTUvLi0vMC0tLS0tLS0tLS8wLS0tLS0tLS0tLS0tLS0tLy0tLS0tLS0tLS0tLf/AABEIALgBEgMBIgACEQEDEQH/xAAcAAABBQEBAQAAAAAAAAAAAAAFAAIDBAYHAQj/xABHEAACAQMDAgQDAwoEAgoCAwABAhEAAyEEEjEFQQYiUWETcYEykaEHFCNCUpKxwdLwYoLR4RVyFhckMzRDRFSi8VODY7Kz/8QAGgEAAgMBAQAAAAAAAAAAAAAAAQIAAwQFBv/EADMRAAICAQMCAwYEBgMAAAAAAAABAhEDEiExBEETUZEUImFxgaEFsdHwMkJSweHxFTNi/9oADAMBAAIRAxEAPwDKeE+g6K7prTXbYLsGk7nE+dgMBo4ArRJ4I0J/8gfv3P6qAeEOhG5p7VwuQIbH+dq2mntC3jcWrhdRklGb0zfL7s0KKpFJfAegPFgfv3P6qSeAtATHwAP89z+qjlonkmKk/OeYrM8+VfzP1BpA6fk+6fx8Afv3P6qkH5P+m/8A4B+/c/qo1YTfMGDUgUW1lvMaaOfLy5P1ZNABf8n/AE8CfzYH/Pd/rpWvAXTTzpgP893+utCmpD4AIFPuqo5NTx8re0n6gUUAD+T3pv8A7Yfv3f66av5POnnnSgf57v8AXWns3I4INOuNOeKfxcjX8T9Ra+Bl3/J300f+nH793+qnJ4B6ZH/hRP8Az3f6609pQ0CaqXLR37STA7io8mZb6nXzBQHH5O+mxnSj9+7/AF1H/wBX3TP/AGw/fu/11rQ2K9MDtVjlk/rfqwbGSP5Pumf+2H793+unf9XnTCMaUfv3f661Pw1IzXiKOM0ry5Ftq+7DsZb/AKuemx/4b/53f6qYPyd9On/wwI/57v8AXWug+tRpcg0Hkmq95+rJRlz4A6Zn/sgn/nu/10yz+T3p550o/fu/11rZnjFKZxNB5p86n6h2ozC/k76b/wC1H793+uvH/J302JGlX9+7/XWnNhsEVHdS4RiBmm8XJXL9SUrMy/5POnDP5qP37v8AXUb+AOnAT+aj9+7/AF1sMhZioEluRikeTL/U/UZRRlLfgDp5/wDSj9+7/XTx+Tzp/J0qj/Pd/rrXFRjFRXhPIxQ8TJW8n6sFIzB/J900c6Yfv3f66YfAXTYJ/NR+/d/rrUNjJFeNeii+omuZNfVkRlLHgPprCfzYfv3f6qYfAfTs/wDZh+/c/qrXEj0p52ke9FZ8j/mfqx1pMPc8FdO4Gng/813+qodT4L0C/wDpvruuf1Vt7aKSRFM1iKcdqaM8jVubJSswtnwl084/N/8A53P6qgv+ENDmLPH+J/6q113RTOzHzqKxpyohoJoeJlX8z9RnBHzxSpUq9AZTsXgNZ0NkE/tR++1aa3bK5oT+TtlHT9PKzIfP/wCx604uAAQPvrzedLxJfN/maoyVIqamyxX39qbY0TbuDEUVW6I4qxavAExSqK4DrXkVrcjG3Neqh/WFSPqOcTUF3VEzAPFLKKXcTS2WX08iVIx6V4un3AK3NVdJqyZwQP41OX4bipdbpC006HNY2ZFc78VeK7q3TZtypXnEk57VtevdU2ptUgMeW7KPX51kry6a1+mcF2MZwCxHJ9T/ALVswwV6mXY4PlhXwj1F3t/pfIx9a0NvVBTG7dPrXPB10s0528gAcD2HpFFbPiOyGVCsNGGPfjjv/wDVPLErssljjLc2dzXkwoXPpXqi5g8eorGdc8RGx5gs4kE9hx2qHofjxXaGYenJ+81RLpXL3nZU8PY6F8MGCa8ukj7OaitsGEjOK8uMQuMzVDddvqU0WbABEntXpcHPpQ03XAJkBR2p+i6iHUiOO9GOWPD2AE1UR60ifbNU01THGPpT7bP6inU09kDctJupryeKitMZyaku+1HsSiJt309KeqeuKga/dkbVEd6ugBhnmpGCla/MaqIlIAwabtmvWtjgV6LeYpdEuECtyG6p9JFV9vyFXrhjFQfDBbzUkozshHkjgVRv3HBkrPyovdUAYqNPcc96M4vhhQJvs0AiRNJCYMH76vMkSOaiafSB3pIuuUOpV2BwFz9oR2FK+GjsaIugiYmh4vDIo6qIpWfOFKlSr1BnO3fk6tk6CyN0CH//ANHowLV1WIifSgXgff8A8P04UwNtzP8A+x6O6HXhZA8zTkmvNZ378l8X+Zoiy2li6uGbykSfb2qYapRG2ZOKd/xNZJYdqrJr1CSqyAfTNUv5jPctW3MiB3q9p2H2TzQWz1ptwUpBjGKJ2tevJx71ZB13A+BXbYk9qxnjLxUNNNkE7iJB9PSti3UUHInsDXH/AMp961c1EIQHUeYf7/yrT0sYznuSLq2iBPERv3lS4x2jngT/AHil1nqqu4hhtEA59vpFY2yst/OnagmTmflXW8GN7A8Z0FNZ1wkqFgbeCBH8M1Dp9afiKxYkD3x99ULFjcaL6TpAJ5GOZB98D1oyUIoEdcnZuunaq1qbQQtmMY5xx+HahnTvBdz84m2+22cwBnnI9uKDaEBW/ROyj1PEcE+2a3ngnqZdgBl9zAZ7R/tWPJqxp6TVtJW+UbixYZVUeg4qRNMxyfs1Mt0nkZ4qtqtQVkE7QMzXKqN3yZuSS5aVRESImOfvpmj1IIO1I7QcVS0nVC5LKNy+tEr2oGIXJzPH4UVKKeqqEfkyawuMbQfvpy2wZzn1qtaAnjP4VLaVpiBnj1poytcC0hag7RnIxmrFvRs/2JPyotoulIoBueZvQ8D6d6JK/YY9hXQxdC3vkf07+pLrgE2OhtHnuEeygfxqwvSEAwxq8zV4GrbHpsUVVA3A9/pZQFhBoWbFyckfStbuobr9GAu9RxyPb1rNn6SNXHt2IgGLZmSc143PH1ptywS32okY9q8VmXEya5ncs+R4QYLGYqC4zAeWSKJDUCINMZ8QAINNLGuzBRUs2X7jFV4O4gir3afwqg9+JwSOCaGiKQY3ZDcWFOcU1FlZgYHNWWIK4HaoCvkgg9/7NVKO42qj5ppUqVeoM52zwE6/8P06tkw8dsfEfNG/gW9sHYo5GeY70K8A6ZH6bp93ID4+Vx6Of8MLHkR2xxXns0V4kvmzRApjrNpjtTaxPoMUR0TMT5UIH95ivNP0u2vmBEg8D09aK6VQuSsYqhYouV26BKUVwVk0YcS0RJ+dOt2VX0ZRxirFhLayQInkfOm3FYk7VEAfeOascUktO4rafBX22wcAsTkD+dc08Y/k91NzUfF0wVlYEtucSGk4z2giPlXUwUDLjO3J9AeahuXAJGSJAkcZPerMWV4ncSWuxwPT9DndvdLe0lTu3MS4yQoUcRBJPqKD6i0Q0YPuO/uPauueLPDY3p8M7Tc3F8nDeWSD7gD7qyg6DsTZd+0rGDPIkkH7q34+qtW/Q0rApxTiY+xuBEA1qel3Nqifx7f3FFrfTrQT7NAuqapbZI2EfOR/Ki8ni7JDxx+Fu2aC3pLFwNEAtz/r+NH/AAF0lbLGHnlsxgEERj59/SsN0Wzdusu1GyVHfkkAdsfPsAa6x4e6Z8G2A+0scvtk/JQT6D+dY+ok8apvkOXJHTxuw0bnvz/CqtzTW38zS36uZgU6/eAaUSQYHpHvFNu7mXDRPbj2rN4iXDMDlXBINieVQAB2j8aQQNkGR8+PamKdglstET6j3pmguKy4Bgk4/nSNqTpi3SsvXLarb3zz+r6e9TdCvObhLjyqPK2Mz2+kfwqu1+FjEffiozqlUAqcc1oxThGcfy+I+P35aWaz86Br1749eaxT+IgMVCevn1ro+1xNfsrNx+dAV62rAHNYQ9b4E1DquqnMEmRA++g+sSFfTm9HUB2NXEuqwI9RXJrHXDuye81r+m9XBA/vuRFTH1ibqQk8FLY9u2mUsG4E5/0qEuN3MEfw9aJdStB13BgCBmfwFAbySu44PFczqYeHKl8zNe5avDiCDVW/Zulgwbtlf51LaRQoycfx9q8vqTgTPM1TVq/7ja6HKSIWPlUlx4BkA/3xQ8q5b6cz/CrKtPkBED3yaMJNbCuQ+3qyQCybWqG5qW80gRGaal8EwcTgf71T1WmIJUSRJqOcq2IpHzlSpUq9QA7j+T1iOnWiFB8rDBM/968z9K1VxmVQyqDIyJ49vesp4BA/4dp4bJDg5/8A5Xx9wrSWkgj9JPPlGPuJ5ivP5kvFlfm/zLFLYnTK5CgieBn2B9asWnJOSBEfKqbX4YAkjdIkDiO5PrTtFbcEwCRwZORHf3+dUObUqQrlseX7zZwNgMhp5HfAqexrN4DDAE+on/Wqtt03LIyJwOIPP0q3YtBnW2hyxORkDv8AXApIZLlUeXt+gyaPIEQ2QxxBz7yfnV/S9HczgKpH6xM/OP8AWjml0yWlAAkj9Y8z/Ko7l49vXma7vT/hnfI/p/kKVmF8TIuyAD5dwJPJgx9OOKwz2ZMzj511Dr/SxeR4JUtPmAkT6kf6VyfXaHVaZiGUOknzW2BA99phh7iDSZejnBulsdPFKKikgxo4T09af1O5ZZN7hWIz/wDdZYa+e/3VZ0mous4t2gNzYG5Wefov8KzeDKy7UnsdD8L6q2ygW1DOWyUEg4JMEegos0q57E8yOZ+XFO8EIbNv9Iwa5wTsVIOJUKPkPU4Faa8iXRMDeByOTB496uydBOcE0912Ob1iblwYi9qHW4yhCeM9s9qnAbKwQf5fOpdR8MuWG/b+sM8+n+1eah/1g209p/hn6VwV/wCX3Mg1NQylgLZ4gT29TVe+pba4II7x2HoKsXbTtBLZkbsxz3J+VWNRolQ/DNwFdu47fuEHuaeUZOFP+3cUifTTAn9XI/3qAdOIlbbSCsbe084P0qu2ihyQzZHG4j5/OataUmwN6jcdp8pOY5LAewp8EtU0kv8ARZiT1qmYyxrLbXWtM+y6P1XxP/Ke9W30DdjNF36Jp9YnxLqgwxyJHB5Hem2dBasz8Mkj3JP8a6E4pJM69sBtbdTmrekUMJPIyPvFT6q4HkcGs62u1Fq4BbusE9UMT8z3jiD6VUveI0H7eiRiYMdvrOJ/GjHQ7LFgscVntJ1jdcTcBvIUPwNzEnMDuRt+tbvQKg3MO4AGO47x3zUUVasz58mm0Lqeo2DK8fPP1FZ65duSQoaDniQPrRe4Lklf1fU9zz2qUF9pWQJGT29/796zZp+JPezm7FLShvLvB2/7TNXTeG4cRzUOqYwAc4x7R8u1M3Fllge0/wAqzucofwkasZ1MQQR+OQD61D8LZLKADOTmPePSrS2DtAPmnmfX6e1SPpgVCMTHIH+tO2221/oGwFt2Ym4xJG4ECCDnv8qtXLjv+kRcRGTGYiau7AOwED+81S16sAYIAj+4imUqjuTlnzfSpUq9YE7L4S1MdM09v4ZJi46sI+0LjiJxkyPpRpLV4gbi9ssNvlAJDAEsYO77h6VkvBWsYaawrSFXcUIx5viHk1tjqm/X2zElh2BMSex/jmuDmm1klfmx62I7us2oqswdi23dtj8DxxNS6nXuqs6km2QRAk57gAYPyFVh8MoLhcErMTmDlQW9CckVV0vVmK/DS35pbYTxxBuAxBzHHrWdpt2yWPs6u6XRNhVvM3PCnABj5TWy8OWAitePLYAI4/aP34/y1ndNbvAszz5iP0ZGR/iGZP19a0+p1K/DhSDsXzexHPHMGZiuh+GdNF5dbXAccdUqRKOo7y1tftDnHAnt7xT79/b5gP79KDafWsLZYLgmJ7EntPeKV3XLcOyfN94n+zXbeV9jsx6Lff6lXXeIr4kfmsgdviKDHr/ZrPdR8VIQVuaMgeo+GxH/AMjNG+oaNudxV+VgkR27cT+E03RdN3iXtW2Vj+tlh8yZLfP6U8Za9ijqsEsNSg9mc21uisXG3WrV9Se4Kj8F5rceAOlbHViSWhh5hBUxgRGD/rWgHS7QLK98KEjEqI4aCx+1/ofvp3uo6dd62r9vdCwVZcQWH8AKXwYptvtwZoZZNpLvae3FF46wFTbk2LxMoxEozex9/Q07pviVbdz4V8bLuFLAyhODI9KGa+9c+C7i8LtpRO0gSPkw9Kxy674jgfCLuYCtyfx/jXOzZcsJ2jZojJUzqPV7QRzeXKHzHHDRBPuDz86Crc3Ekwdwn+MmPfNaHpN4rYW1eUglcyP58TUul0OnSCFBIEAsZ4nscdzmKw5+ljklqjsnu18TmzwNS2MpqeqpaO664VeOR5vlP3VRPizQsWFu4hIG1SST7nkfca2vV3s3rT2bqhkdSCD/ABHoR2NfKutU27rpP2XZZ9YYif79afB0GFqm7f0/yV5MMobnVupflAS2Simccx9wA71h9H4v1B1aXWvsgnazATCE+aFOCI7e1Zl7hPNMroY8GPGqiv1EjadnceneKw1sBtsiZKTtPo6yAYPp29+a8udXVuMCuTaTr9xEFsgMFwp4IHpPcVc0/UblwEr2rFk6WX0OnHqotbI3b9QAJg+tVepeLLduxBQbzBEmfNEEqP8AXisL1DW3FEboY9h6UIZyxkkk+9Pj6NPdlU+ra2Qf6J124NWl5wG2uDBnHYke8E5ruGm16NDW5IfAiD29O1fPehTM10Hwj10W/I57yp9MAfyput6LxYJw5X3OfLI73Oo2tWJAxBG2Pl/c1T1GsAaAT5sSCIHvVJNWIBztIyxGJyMGfeo21iMCAFxwHMBsYyeR8vSuFJvhoZIutq23ZEyI3RgcZr227lh2mG54E88ZGDQ/8+G8gcKFkjIDEDj2irpugLnuIJ5O2JhY7fzoLyZC8+s2eonAaJ7mWP0iodVqd8/DaSAQfXMZoZrtTFvzDLDyqO20zJI7z2qCxebgAbnyZ8vlk8H1JpnJ8EUS8NQ7FRx/E+31qRdSzgiBEEZ9R3qBNKW2Ms7v1h6En+/xqTUEASRI+y3zzJmPejEjR86UqVKvUkOu+CmT/h9sESw3sP33E/jWmsaZmdlnbHKz2AEiePvrMeCtMG0WnEGWLztME+doHsPL+NaS9p/MwUnzKTI52kztY4PAIJ9Aa87m/wC2Xzf5lvYpXEG2DpyQGFwhJkgg+YgH5GPf3qzphe2jZbaAEWGEYn9Un09uMUY0OpGSPSDj0Jx7+ULn0r3W6wmPMB5tok54HPrgj74qqdafMWhtjT3b72SW+GAys+M7R5iC0gRgjvRjq9206FEKOowdrrCjjgZmqvRbL3gQSoXuYlgDkIAREyJJMx5cdxR8a+W1Y2O221e3OSSSQbd5BuJ58zL94rvdHDw+lc+7V/bY0dPFRa87BPVdL1G7qbfkPwYPmJUIh9xzgfOZqd+tJZf4Omttf1BGWH6vYvHCL/iY/wClZrW+LmVhLs0dpirGq6wl63IdNPac+cKB8Rz/ADPzxWRZJJV+2dPxpaNF7eQZ6jqSoYbmv6hVDs4MoikxBgZ4Ofb2rJ6zUb2P/bPgDHcAQR+oA0mfkOfrTtdq7aW7emtB7SuxNzM3nWMNcYcEnhY4B4wKI6RNNILLcKdw1u0MDu3lAifWMV0eljKatszdb1i8OON835/D7fQD2dHpyWa3GocSd95t0ERDKuRkg8zIFGNL0pmU/o7eWMTAEABcAdvLRzwV1TTjW3Ldm4Sl1JFv4YVVdMlkKwpkMZxnaM1u3vCtMKnEoivDna3+pydulWUV1a4LbkHFgndEH7SiRGf1oFZTpL6oXSgViLZO25GNoJAyBniMDtXbeoMrBiwBCiRIBz2PzrIa/QbrfAVmaTGAeZkfX8Kry4U1Rqi9W/Bkz43vKSjOXIPc8UR0fjG4eTQ3qfhm3yy894/04o54N8L2VRzeQPugpukwBP3T/IVzM+KEFbK5zlj3Z6/ijGTXIerXg9+644Z2P3k11zrPgRdRsNpzYxBVRIOWyY745kiIqbo/gTSaVhuU3rnrcAIGJAC4AMjkycVTh6jFijr3t9jJnzPJSOU9H8M6rUjdZslhmCSqgwYO0sQGicxWy6H+Sm4zK2quqq8lLZliIBjcfKDn3rqqaJmCMqkeXHlOOwAA44P0iq3Ur1jRoNRrmgKAFtjzO5xiJj049KddVnyOoR28zPVnCPGvR10uqe3bB+EQGtzJO09p7wQR9KE6bWMk7TzXcPy2dO/O9Pau2VlrCs5WPN8No3Y/w7Qfoa4PXRhH3UpOyboc7kkkmSaSmm16KcAQ0lw4hRHuRRfTupiMN88T86zqXB3E0b0+ssoFb8O/yp0yqSNl0zrDW4RmMRnvBwDArUaO9KbkjdxM42wSdoJxMDPvXINZ1JXuK9sFQRBU9iDyPmIrf/k56sG3WWAJALoT9zLP3H765n4j0ynHxI8rn4r/AAGDcdg0vTnVDtkkNuX6n9b0jIpWtPcWfiCdueIkHEDvPc+k1obd5wm3biZB4mM7Y9qg1DjYzBTv2EkSMKM/ZPvNcjVFocDWdKX2lSdocwMmPX+B59aNrcTaQyzCspIA3ATyPlJxTW1u2BEGZPH8/WY+VVr+oG+QwjvznuSDQtLgKtly3fjYF7+aD8hg+/OBVfqCq6hYO1iSRnnuT7elUG893LYXMgZwQYj++K9F65kgHY27BPmGCcAeo/nRgmuBkcDpUqVenFOy/k/t7tHYy0API7fbc49TwI7UdtptEnIMA/szBHHfO7vWa8BAjR2TkFg+3n/8hDfy+4UeGl3sSRw05x3kEdgAJ9ZGa85nSeSXzZZ2CkqoAK/aJn8QCe4/3NTJp4ALEK3YTPYc5zyDWeD3Fcv6yu0EewC5PaJ3GO3NX7IaUDMOSkgZIlI55Mg8TyDVVDBzT6/Zbdl4IOR2biePYVh+o+JMkMha24h177WHmA91JkfIVotV1Aquy4drbhAA5mMwTGf9fWhOs6Np7jEbmU+qwQRujc0jy+v+tdLF1+mKhLsWY8iiqZzjV9NOSLyMg7w4aP8AENsA/Imm9P3gYMA8EkA/TkiukdW6ZYtaO7bglign9otIK5OOxx7YjNc80GjO7Nu5c+WB95rXilHJG6LIbu0HOhqq/a2tPqBH1kSa1LGLcrat8fsiPvigejFxANtrTW/e5ck/dmr83n+3qLR9kS4R+ArXG0qNSjHuin0XxCfz6yDp7IG8/pFHmVSjAgEmcg9q6FqOqAjynHyrl+q6A63Pi2TDeotN+EjH0ohoreuA2kqJ/WIj8C0/hQxOUFQum3uajW9VA5UsPScfWgup6pdutCKQeAF7fWmJ0W4+H1DGeywv4gTWj0FrR6PTb9TcKJuKN9os24SBK59Ypc0sum0TI3CNpGf0/T3QhroLTJ2Buw5Pvmfu70e0ruWxaJDNkswHmwAI4G0QZFXOhdX0mtJ/NWhbY2bbisJxOJ7YA49faifVr+nthLpvLakp9oiI4gDEmTyZ71ycmGc5XJ8GGeqfKGr0C+HLsqFGAG5WloAJzwM+o9aLafSadFD3FG4CSzkkA9+cUuma03LYFq4uxQVyNzGPLyD/ACrkHi7V6gPc06/Fa49xUydyKq4ZpAAEkgt8s10IdLixrUld+ZUou2n2Nn4t/K3ptKpTTr8a5EL2QfzI+VcgXXanqOstXdS27ddTn7IXcCQo7ACav29No7IYXtt+4pkurTJM+XmMR29aIeE1+PqRcFsrbQfQCCABTubY6gjXajqN0atlRdwCDdwFHmY5P1rjPizRLa1VxUACE7lA4AOY9oMj6Vu/Edh727JAdTGSIdWMTHtisBrdNcdDchiLcBmMwJMAT6yfxqY3uTItgXXoryvRVxSOQVd6fZlwTE+hIH8aozVjS2lYjE+wOfoCM0UKyF0KmCCD6EQaOeFeqNZ1Fu4pyGA+hlT+BoTr3QtCKVAAWCZJI5J9KZp3hh7UKvYj3R9FDUNhI8wUn2M8QRzk5jI9qh/NLihsqXIEsVOPaI4wPb2qimpISy8Fg9q3ctjMQ6y2BwQQQRP4Vbt6rc7FZ3FiTnAkZ7cEnjtBrzcouLcZcrYavIg6wp3qAJgCWxEAHJIngK1UUuBwSLggZMyTHJ4EDA+lEtXpi+V2yyw/y7FR3AJ7evNCV0LAjbgBjt25DYAIJiAe2QePelcY8jIbrXl5QwADkEZMchifNHoYplrWOCo3Tk5JIiBJmSecffU1rRhMMpiWZfiELBKsp9N0gn7xzFWNJ0bbYF9mMsMhQhAjAnk+mO3tmnVE2OD0qVKvRinWvA43aGzLbYLbTJ53ssQPWRjtzRT9ISYgqw28gBSJBcz7bTHr91CPBes26OwDkfpOJ7swk/Ig/f60dfUb5KQyztBJAURkgdjOT+PNcDMvfl8yxMdbs7IJMwdu2IJI7gHB5Jqa4itA3qpQKfNJBkyCe04/Ghr6tkkkFmX4YAUkiSSu4nkqCuT2/GjGi0VtmU37qmCAVAgNJwCGBImJkQQQc1QoNyQzZBqmDOCAX3QC4hdsByGE8hmH4j0gWdJaVAZyTzweOwAiDG+B8prTajTFh5bZjAABcfWQeKb0rpcKfiIZ3SCTP1AJJAn9oyeccVrj0Mm+RpJRXJmOr6ZzaCWluSxnd5BsUBiqkMc/a+YJ4gTWOtdGc5ujUKCeFsoT9Y3fh99ddvG3bWXPc4+prPa7rwEi1pmuDuw4FdKNYoqKrYMMkkqRn9P0S2B/3V5vedSh+5Wj8Kt6ZNOHFv8AMb5btNq431LvgfMmrFrxfdUQ1hl7DcCBVrQm9r3MlremQ+cKSGut+wXGQo7xz65qyOfsh3nmia5Z0Y8pS8PUIzwp/ZPwnifaoLdnSH7Gn1Teh23z/wD3INbLTaNEUBVVVUAAAAAD0HYCoNdbvkwohY+0u0sP8rgCPqKueSVdvQVdTIyGuNhYX4z6XPLWmTd/hLOsH6MDWJ/KS91Ctth+hKj4bi5uS4wkm4PRvOQQw4AzxW41lzVi4bdy4hRQWM2wGdSOJII8pPAntJ9QXT+j2+pG1ad1VLSvOwQzMW2syjhAQoJGY3RVM8ykt1uO5ucaMN4Z66+ml9jkGPMpWZHAzPrxHcUL8SXrl2+bjhl3QVUljt4wMZ4PAGe1dbv/AJL/AM0uLqdHcLFJJtXIYMCIIGMY+f0rO9Y6l8C/b1Css3HazetofJDA+VhwTImf5VTrUZ7LcXQ5Q52Qa/JU63rey7ce06XiAgkFiwLBn9BLOB2xzMVc/K3YtI+kDoHL3VRlj/vEPlkhcllJBHzHtUX5POuNce4jnc1tfhhmktsDtBnknaqZPej/AIw66to2FgET8RnIyoBGFkfaMEfWtcJJ4rZRJNTMf0/8maJclizjkWphU7w1wjzx6AD5mtRpEsW7NyxplXcolvtFCTgkuzSSOZntQtvFlvUWpss6qxIghgZHPqIpdCvqrXS3ZQJPuSTI5/VqlzSdDqOxZ6V0B2Rla4hEkyLZwfZnfP3D61iuvdHtfDGltXLjW7Z+KXJEuXnzQBBwB9AKO+I/Et68rafSKEQeR7zEKJj7KSfSgK6tdzqrDyoLcjghEAEH6HNK2ktgrfk51rNMbbFTmCRPY1BWh1aK0TyQce/r86p3NApGMGKtUylxBgqe3bk/zHNO1OjuW8OjL8xj/SvLFwg5AI+4/SKdNMSSaF1BCGE5xO7uR6n37fSndL0Fy/cFu0jXHMkKgJOMk/Ktj0XoemvJb/OTe/TABLqwFUgmF8y95z2963Ok0em0Fux8L7Qu7XYja5Vrb8xIY4I5xu+hXWhlF0F10n5totLauXDutqttis/aiSBPJyRPt2iBC2qtIu912loHm+1GMEHtOZjGat9X6iGVUC+S0d21hH2UIVM/akk+pzQvWiFkoJZhOBEAZPBkzPGB+Fcjq6lmbiFRpUEdTBBS1bIEFJVgNojktmRwfUYx3qjbvutp1FxUdV52koWYGIC+Y4GIzmq+n1oCurJuW4ATsjam4CJjiROeBImrt8hPMxLKw3DgCcEGZkR/frWbe7IuAPqbgulLsLMgFY8pYbN6zhtsMHBPv6ZIW9QZksBukAAgCePKe2Z7c1S6h1G0GCWwp35DDbtPrn9aAW5M59Ki1itcDsHQLDMBlZAWBwOAJMxjafeW0WwnE6VKlXoBDpnhjUzorVsgz5ihjk7iCB2mJFHum2BaEodstG0kkbsecHtEDB7YrI+HdW9vTWjbAnzglgGGX5AjsBH+Zs4q5b1V1iUCkloAQ4WDyZA48nMelcbLF6nXmy3saa7fUbt+MlpxOYJYTOBAIPy5ggkvCHTi7S6r8C0SxM7mdo3AegABkj5D1rMXdSFQqTv7AnPYAlh3y2IHBmtT0XrFvT6ZUWWO4Abv1gTG4n9mMz86XBGOpOfYj42Ohae3tmWLE5yRj2EAACvLr1lU8UF3VVUCckzIA9Ae59DV49UUg59f4T/OK6yzRfAmhjr1y25CP3Agnif5GgvW7j2Gtqfhtad1T4e0DkxMzJNR9XvqqZvWUf0e4E59Ca5rqusNp9Wj3LpvWVuIzbG3jBnyyYEekiY+6m9TH4OvdR6Cl7yhmUH9mJ+/tRnpmgSzbS1bEIggD+ZPckySfesv4R8ULqWZhb2WyQEZvtMcknGAOMCtU2oA71bDTyhZWX0WvL9yBwT8oH4mqQ6io71V1HUWKlipS2OWbLfJFTkn1n6VY5IWgf1zRX9Su21CQcs5iMEEYE8QZGDQfw/4JGkXzhGvEki+sgyTIBMSgMkR5geCcwT3ReoeUtcYbzBKiIUZhSRgkAgE+oNXdTrVg5B7x/D8f4Gq/dasdSkuDM9T8R6mzCPbDDMknYQAJkwCGkA+ZYHtWV650Jmste1F63pluEvbt6hgX3F1cKiW1J4BH7Wal6l1lm11xA2AltdpB+0zO67YBO6PwimXejrfbfqWZ7hK/pAMSGYlVBnYo8o2+085rI5wi7kWvI6pAbwTrmtfGaCfi7SIBOQGaO/6rJ84rzxN1Z7i296cBiJ5JL7ewwJIETyDR21oE2hQNy8KpwWAEqCgHMgx8oqJ9Nv3ho810Asxkg84iYMMp/zn0oe0uvgV8uzPaXqo0wC2xvnbAjIlQfln+M1U6x1i8XGwtbcecrIzKk7WHcwDj2PetI+jt2j5Ubc6sIAacuBBK8HEieJMVS1mlBA3g7lkzwF5JJJyRAODwM98xZ15BbZkfEHURcCKqbThmJMjcQDj78+4qK1rtyyGCsOx70a1PRFJNwncsgCFgETC4JmAI+7FUdV0IIpuBd6iJVZmJ+0c44Par45sb2EbZDc1Sug9APqDXlq8rINxiOe0qZHNRJ047SNjQTGQe2YzGYFFuh9JtXili4rC4xkCdsQJIPqIn3mmlOKQU23Rv7Co6wygiIyAcVV1fgDTXVL2ybLgEgrlcCcocR8orRJoVAjbFN6peNrT3CoLMRtAAJOeSAMmF3N8lNczDKUZbHWzqLh7yOUf8bd7DWnUsihWCghQmNwIxjmMetaH/pVbu6W0LtgllXcLoMQ6kDcQvPAk85MAVU6VaRnc+Rd32CCGUCR5QvBO08cMMdxRLp/QrK23tvKoLoKncCIO4QAZKiT+t6gEnNbZdRFHJsI9L6k7MjFXZnBeACCvn9/rzzPzo7p7jBWBVSe+6GCZUBcc4J8oHrmqltGSHVSSLbHb27YJHBGfoDT9DfKnaCQGPl8oEkEDB7rON0k+bFYG0K1aHIihAx3YkMw/WWQAB2Kz88CqOr0T3BO7Yqr5drlwQWLtIMRleQZwAOKsafqAW4RdQFcBmAEg7SuSpPEAe4HyqS0QxJdNkiPhgSQSVmR9ZzJ4mKHCF3sp3ejeYxcVXkeV1WSdygsLcyTEwR6wcYq3puni2xtm6HuBC0lVRVUmMnIJJz3HMDBhtm+X+IxXbIA3CFZWOQBJG4nOf8J9avXAuQWIBnzT5uSAJHmMEAz6nNMm2G2fO1KlSrugN50Pd+a2tmCRtxEibry8AzER+NFdNdulZZgfsgMYDLkGAAZnByfWhHhto06EkhQrkyJE7miIEnj6R7miJ1HIDRuQgwR5d3f2I7n3rj5f438y3sSHp/lBcnfuKwP2vtKY7ksDBj15orb6MjQLlxwyq5O0qdpAJCj5FR+AqiupPw1YBtwI9sbgAxPYgDjuSPSKfZvlAWdYcFwOApkQdy5id6zzxiqW35isb03SXWVclWLlixx5PK2B6gbqms6u4FIViygnz8DbO3aBzkxn3q98dGbeMkIYMyglX3TmSBPb6UnCKlwSwYnCEYk7QJMSJkn6e1K8kmw7lG3ZuXHYMwEgMBttSVif2fL2MyT25NCb3S1Jb4u6WdngZmCWyQcNl2J5HpwQeOTskg7RMDzGJbYfTCg/Sp7OitNbkttW2D9gq3Z/0bYyZGfxqxZZcgbMrY0OrUtdtl7aLHw1WfMoGInCmBEdyO8Z1N7xY3wbd0n7aifxEx2BgZ96IdT0Z+ynlS2oCsSsgnb5s9+AMZC0IOhXZatXLCMBkDbMMJO4zkna0Q3cU/tH9QU6K69fuMQVdl/xDt6kesUYGquGy12/q729ebclfLMFYEBu1UR1RmRLIykQUg/4jMDIiB74Fe6kFkVg6kEqoJO5kWIYZ5fkTnHvFCWeV0tguRdvakWwoOZIjb2n0J94wBmaWn1zHcquTxEftGIEQZ4OcQDWa61ZYhShUsBkM32QTu3ESOIHAnM+1HunakHG7zqATBI/VKyFbhfs8D0Pc1VKcklJMMW2Wz0hWuFiSCQpb7UHBJUtOR3gj09Ktp097Vs7QCGxxuOD6EZiCdxPb2qmnUSGJWGDK05P2v1pBg4GZH7UZqwnWCxtRhSgBbAGZIJ5AkMIiT8+ar1t8kkVrGstL8U21JLH9cbYPlHlYe4POfpUNy9ck7bUgtKwpJnJ3ATjt9496KW9QgVUkbju3Fcg7eOCPNwPlio2ugEfElREoTgnKlhcESIiO04HrB17gUQeFa3sLtDM24bfNGCDtHzY+bHOM09ehG4rSYclo3Lu3cZkZIn6UcfRK+PM3ccyZJP2uwg/3kGC2/wiyk7XfesqJ2KJwuI3c+vPpFHUkBFKzoynm27zv24iMEA4jMztJ4GKD3+huyn4alXVwfMrZBaZVGIxK47QfnWoF0ACGzuHb2WdwHJDQTnsKsHXLbMou7cf0kR5VE9j2J5P+IetJCdMBkbvga9edrvxUXzIFwxfbG0oVGD7GRJ5FaTQeENFYAZFKvx8TcQ2Yk58vPaKIMGHmW6AO+0gbR2OeDBHPrxQ7Vb/ANQ7oAMMBsLFp++J+4e9XvO6oujNR3itybWak2touebccXP1SOx9ifSf4VU1IuXvh/DO1YbzCJDGAGAPopY8d57UQHw3QqwV1QggGVIJJYAegycxiPaK9tAHaqHcckgbe4gA9xA4xHfmKRZNwzzylDTRlNJ0q2zMmwq2CFIhQRJGyRMHzY9wBHFXeo6H4ZW7btFXRhBVuDgQC53REYHy750Gm0QVtwZQud3pOWkbsp3mPwqLqmxoJZ1ABPlbByRBPf8A2HNF5ChRsoXLjm5L2/h9y10lt0yItkElcFgJE5HyN+w/I5YCQYwu2ASTAEkA4EZJqJNVaJKACDuUQ2Qy4Yx3iDyfT6M1CQR9oRuKsG8oKh43L2Bk5jt6gUfETYtHluwpuqAg4XzQeZYHaeQRABPv3nKs27bsTcEENLAkAMAFO+P1xEAxkSB8o+jj7bMdwEsOSdx8hLYJB49MiOxqrqNWGdFBIQQf8RHoAPfHpSOSrYLVMI3dEgBZQEIIGxVXkiQhJz2jdPeZFCL15ncF9r7lIJAYCIJJyYBwRt75zmvNTrH2MqADe/ocLkTieDiSfuxVfq+qJNlAwkKQREFmCSTHqSojM5IqxMCRxSlSpV3QGo8P9bW3a+HcuAL6Q88zGBEe8zmrq9W0rEFrokKRDI+3Ignyrk+2BgZr2lWd9NBycvMNk3Ruu6e1eVxqmRVx/wB0zExEFf2RzEknAkehnqHiHpj7EF4lBu3swvSdwIlRsIBBzPqBSpUr6SD3t/b9CWLpXinQKzBrwVIIBCXTnPA2cGcg/wAqqa/xXpi3luypifLcJAEYllE5zSpUvsWPm2RuzzS+KdIEj4u1mkM224RkEZxJ7UtN4s05X4bXQiktJCP/AIYkBeDB++lSqexY/NgLlzxtp1DC3eBPk2tsuQDwzQUy0ExOKr6rxXpHIHxWEGN0XOIncVC5kyCJnPpSpUPYcfm/39A2Qf8ASrTAki6ZgAyjsWHdTMffOZNe3fE2lkfpySMKVtlFVf2YCz3OR/vSpVPYcfm/t+gXKyO34qsG5ta8y2JaQqsJLMctCycAAZ+naqtrxJZ3ENcHwzP/AJbyASTE8xxgRwTzSpU3seP4gTo0Fnxh0+27BXZgEwxtsCx7qPLgY78k9q80PjLSFSj3xbAj/wAp23eWCAdh9ssO2O1KlS+w4+dyWx3T/F+jBvM+pXdICAWrsFQTA+ySDkiSf1jjAq1c8eaEtLXFZgsC58JjzHlIKA4M8QPY0qVF9Djfd/v6B1b2Ra/xxpS6hNSdhXa52XB2OANn9zU2t8YdNcIfzgqyhchLwzDDMJnbIPOaVKh7Bj83+/oCycePunbsXNowR+juESQA2CvtH1qX/rB6cNwF4wQoH6O7jABny54nic/SlSoP8Pxvu/t+hLZUt+N+nhiRqG4/YugFowxhZKiOPen/APTnp6oYvlnPPkvCckyMCOe/aR3pUqC/DsXm/t+hNRVbxloRcLfnNxgYxtuBBngDYSfme3EU9PHWiG1vjncMk7LvrlPs5GAR2pUqj/D8T7v7foHWyS5480RyNQVzIHw7hBwZJGzk+tM1HjvRHYRfckQDKOJKgw07ODgSBJngUqVT/jsXx/f0JqZAPHmkgkOFc4kI5GWBO4bRuwP4Yp1nxtoY890ORuClrdwsAR28sAH07fWlSo+wY/N/b9AWVdT410cgK7lSQW8rdh3lcgmZ+YpajxtpLpZ7jCQIVVVwWwvmJ2wsbSIHMg9sqlRj0GNcX+/oTUQL40021gp2SBAIdoO4E5jzcHmO1R6rxhpS42xCLCuVfcfngkf7UqVH2HH8SWc2pUqVbAH/2Q==" id="395" name="Google Shape;395;p23"/>
          <p:cNvSpPr txBox="1"/>
          <p:nvPr/>
        </p:nvSpPr>
        <p:spPr>
          <a:xfrm>
            <a:off x="155575" y="-3176587"/>
            <a:ext cx="9877425"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MTEhUTExMWFhUXGBcYGRgYGRcaGhwaHxgXGR0VGBoaHSggGB0lHRcYITEhJSkrLi4uGB8zODMtNygtLisBCgoKDg0OGxAQGy0lICYtLS0tLTUvLi0vMC0tLS0tLS0tLS8wLS0tLS0tLS0tLS0tLS0tLy0tLS0tLS0tLS0tLf/AABEIALgBEgMBIgACEQEDEQH/xAAcAAABBQEBAQAAAAAAAAAAAAAFAAIDBAYHAQj/xABHEAACAQMDAgQDAwoEAgoCAwABAhEAAyEEEjEFQQYiUWETcYEykaEHFCNCUpKxwdLwYoLR4RVyFhckMzRDRFSi8VODY7Kz/8QAGgEAAgMBAQAAAAAAAAAAAAAAAQIAAwQFBv/EADMRAAICAQMCAwYEBgMAAAAAAAABAhEDEiExBEETUZEUImFxgaEFsdHwMkJSweHxFTNi/9oADAMBAAIRAxEAPwDKeE+g6K7prTXbYLsGk7nE+dgMBo4ArRJ4I0J/8gfv3P6qAeEOhG5p7VwuQIbH+dq2mntC3jcWrhdRklGb0zfL7s0KKpFJfAegPFgfv3P6qSeAtATHwAP89z+qjlonkmKk/OeYrM8+VfzP1BpA6fk+6fx8Afv3P6qkH5P+m/8A4B+/c/qo1YTfMGDUgUW1lvMaaOfLy5P1ZNABf8n/AE8CfzYH/Pd/rpWvAXTTzpgP893+utCmpD4AIFPuqo5NTx8re0n6gUUAD+T3pv8A7Yfv3f66av5POnnnSgf57v8AXWns3I4INOuNOeKfxcjX8T9Ra+Bl3/J300f+nH793+qnJ4B6ZH/hRP8Az3f6609pQ0CaqXLR37STA7io8mZb6nXzBQHH5O+mxnSj9+7/AF1H/wBX3TP/AGw/fu/11rQ2K9MDtVjlk/rfqwbGSP5Pumf+2H793+unf9XnTCMaUfv3f661Pw1IzXiKOM0ry5Ftq+7DsZb/AKuemx/4b/53f6qYPyd9On/wwI/57v8AXWug+tRpcg0Hkmq95+rJRlz4A6Zn/sgn/nu/10yz+T3p550o/fu/11rZnjFKZxNB5p86n6h2ozC/k76b/wC1H793+uvH/J302JGlX9+7/XWnNhsEVHdS4RiBmm8XJXL9SUrMy/5POnDP5qP37v8AXUb+AOnAT+aj9+7/AF1sMhZioEluRikeTL/U/UZRRlLfgDp5/wDSj9+7/XTx+Tzp/J0qj/Pd/rrXFRjFRXhPIxQ8TJW8n6sFIzB/J900c6Yfv3f66YfAXTYJ/NR+/d/rrUNjJFeNeii+omuZNfVkRlLHgPprCfzYfv3f6qYfAfTs/wDZh+/c/qrXEj0p52ke9FZ8j/mfqx1pMPc8FdO4Gng/813+qodT4L0C/wDpvruuf1Vt7aKSRFM1iKcdqaM8jVubJSswtnwl084/N/8A53P6qgv+ENDmLPH+J/6q113RTOzHzqKxpyohoJoeJlX8z9RnBHzxSpUq9AZTsXgNZ0NkE/tR++1aa3bK5oT+TtlHT9PKzIfP/wCx604uAAQPvrzedLxJfN/maoyVIqamyxX39qbY0TbuDEUVW6I4qxavAExSqK4DrXkVrcjG3Neqh/WFSPqOcTUF3VEzAPFLKKXcTS2WX08iVIx6V4un3AK3NVdJqyZwQP41OX4bipdbpC006HNY2ZFc78VeK7q3TZtypXnEk57VtevdU2ptUgMeW7KPX51kry6a1+mcF2MZwCxHJ9T/ALVswwV6mXY4PlhXwj1F3t/pfIx9a0NvVBTG7dPrXPB10s0528gAcD2HpFFbPiOyGVCsNGGPfjjv/wDVPLErssljjLc2dzXkwoXPpXqi5g8eorGdc8RGx5gs4kE9hx2qHofjxXaGYenJ+81RLpXL3nZU8PY6F8MGCa8ukj7OaitsGEjOK8uMQuMzVDddvqU0WbABEntXpcHPpQ03XAJkBR2p+i6iHUiOO9GOWPD2AE1UR60ifbNU01THGPpT7bP6inU09kDctJupryeKitMZyaku+1HsSiJt309KeqeuKga/dkbVEd6ugBhnmpGCla/MaqIlIAwabtmvWtjgV6LeYpdEuECtyG6p9JFV9vyFXrhjFQfDBbzUkozshHkjgVRv3HBkrPyovdUAYqNPcc96M4vhhQJvs0AiRNJCYMH76vMkSOaiafSB3pIuuUOpV2BwFz9oR2FK+GjsaIugiYmh4vDIo6qIpWfOFKlSr1BnO3fk6tk6CyN0CH//ANHowLV1WIifSgXgff8A8P04UwNtzP8A+x6O6HXhZA8zTkmvNZ378l8X+Zoiy2li6uGbykSfb2qYapRG2ZOKd/xNZJYdqrJr1CSqyAfTNUv5jPctW3MiB3q9p2H2TzQWz1ptwUpBjGKJ2tevJx71ZB13A+BXbYk9qxnjLxUNNNkE7iJB9PSti3UUHInsDXH/AMp961c1EIQHUeYf7/yrT0sYznuSLq2iBPERv3lS4x2jngT/AHil1nqqu4hhtEA59vpFY2yst/OnagmTmflXW8GN7A8Z0FNZ1wkqFgbeCBH8M1Dp9afiKxYkD3x99ULFjcaL6TpAJ5GOZB98D1oyUIoEdcnZuunaq1qbQQtmMY5xx+HahnTvBdz84m2+22cwBnnI9uKDaEBW/ROyj1PEcE+2a3ngnqZdgBl9zAZ7R/tWPJqxp6TVtJW+UbixYZVUeg4qRNMxyfs1Mt0nkZ4qtqtQVkE7QMzXKqN3yZuSS5aVRESImOfvpmj1IIO1I7QcVS0nVC5LKNy+tEr2oGIXJzPH4UVKKeqqEfkyawuMbQfvpy2wZzn1qtaAnjP4VLaVpiBnj1poytcC0hag7RnIxmrFvRs/2JPyotoulIoBueZvQ8D6d6JK/YY9hXQxdC3vkf07+pLrgE2OhtHnuEeygfxqwvSEAwxq8zV4GrbHpsUVVA3A9/pZQFhBoWbFyckfStbuobr9GAu9RxyPb1rNn6SNXHt2IgGLZmSc143PH1ptywS32okY9q8VmXEya5ncs+R4QYLGYqC4zAeWSKJDUCINMZ8QAINNLGuzBRUs2X7jFV4O4gir3afwqg9+JwSOCaGiKQY3ZDcWFOcU1FlZgYHNWWIK4HaoCvkgg9/7NVKO42qj5ppUqVeoM52zwE6/8P06tkw8dsfEfNG/gW9sHYo5GeY70K8A6ZH6bp93ID4+Vx6Of8MLHkR2xxXns0V4kvmzRApjrNpjtTaxPoMUR0TMT5UIH95ivNP0u2vmBEg8D09aK6VQuSsYqhYouV26BKUVwVk0YcS0RJ+dOt2VX0ZRxirFhLayQInkfOm3FYk7VEAfeOascUktO4rafBX22wcAsTkD+dc08Y/k91NzUfF0wVlYEtucSGk4z2giPlXUwUDLjO3J9AeahuXAJGSJAkcZPerMWV4ncSWuxwPT9DndvdLe0lTu3MS4yQoUcRBJPqKD6i0Q0YPuO/uPauueLPDY3p8M7Tc3F8nDeWSD7gD7qyg6DsTZd+0rGDPIkkH7q34+qtW/Q0rApxTiY+xuBEA1qel3Nqifx7f3FFrfTrQT7NAuqapbZI2EfOR/Ki8ni7JDxx+Fu2aC3pLFwNEAtz/r+NH/AAF0lbLGHnlsxgEERj59/SsN0Wzdusu1GyVHfkkAdsfPsAa6x4e6Z8G2A+0scvtk/JQT6D+dY+ok8apvkOXJHTxuw0bnvz/CqtzTW38zS36uZgU6/eAaUSQYHpHvFNu7mXDRPbj2rN4iXDMDlXBINieVQAB2j8aQQNkGR8+PamKdglstET6j3pmguKy4Bgk4/nSNqTpi3SsvXLarb3zz+r6e9TdCvObhLjyqPK2Mz2+kfwqu1+FjEffiozqlUAqcc1oxThGcfy+I+P35aWaz86Br1749eaxT+IgMVCevn1ro+1xNfsrNx+dAV62rAHNYQ9b4E1DquqnMEmRA++g+sSFfTm9HUB2NXEuqwI9RXJrHXDuye81r+m9XBA/vuRFTH1ibqQk8FLY9u2mUsG4E5/0qEuN3MEfw9aJdStB13BgCBmfwFAbySu44PFczqYeHKl8zNe5avDiCDVW/Zulgwbtlf51LaRQoycfx9q8vqTgTPM1TVq/7ja6HKSIWPlUlx4BkA/3xQ8q5b6cz/CrKtPkBED3yaMJNbCuQ+3qyQCybWqG5qW80gRGaal8EwcTgf71T1WmIJUSRJqOcq2IpHzlSpUq9QA7j+T1iOnWiFB8rDBM/968z9K1VxmVQyqDIyJ49vesp4BA/4dp4bJDg5/8A5Xx9wrSWkgj9JPPlGPuJ5ivP5kvFlfm/zLFLYnTK5CgieBn2B9asWnJOSBEfKqbX4YAkjdIkDiO5PrTtFbcEwCRwZORHf3+dUObUqQrlseX7zZwNgMhp5HfAqexrN4DDAE+on/Wqtt03LIyJwOIPP0q3YtBnW2hyxORkDv8AXApIZLlUeXt+gyaPIEQ2QxxBz7yfnV/S9HczgKpH6xM/OP8AWjml0yWlAAkj9Y8z/Ko7l49vXma7vT/hnfI/p/kKVmF8TIuyAD5dwJPJgx9OOKwz2ZMzj511Dr/SxeR4JUtPmAkT6kf6VyfXaHVaZiGUOknzW2BA99phh7iDSZejnBulsdPFKKikgxo4T09af1O5ZZN7hWIz/wDdZYa+e/3VZ0mous4t2gNzYG5Wefov8KzeDKy7UnsdD8L6q2ygW1DOWyUEg4JMEegos0q57E8yOZ+XFO8EIbNv9Iwa5wTsVIOJUKPkPU4Faa8iXRMDeByOTB496uydBOcE0912Ob1iblwYi9qHW4yhCeM9s9qnAbKwQf5fOpdR8MuWG/b+sM8+n+1eah/1g209p/hn6VwV/wCX3Mg1NQylgLZ4gT29TVe+pba4II7x2HoKsXbTtBLZkbsxz3J+VWNRolQ/DNwFdu47fuEHuaeUZOFP+3cUifTTAn9XI/3qAdOIlbbSCsbe084P0qu2ihyQzZHG4j5/OataUmwN6jcdp8pOY5LAewp8EtU0kv8ARZiT1qmYyxrLbXWtM+y6P1XxP/Ke9W30DdjNF36Jp9YnxLqgwxyJHB5Hem2dBasz8Mkj3JP8a6E4pJM69sBtbdTmrekUMJPIyPvFT6q4HkcGs62u1Fq4BbusE9UMT8z3jiD6VUveI0H7eiRiYMdvrOJ/GjHQ7LFgscVntJ1jdcTcBvIUPwNzEnMDuRt+tbvQKg3MO4AGO47x3zUUVasz58mm0Lqeo2DK8fPP1FZ65duSQoaDniQPrRe4Lklf1fU9zz2qUF9pWQJGT29/796zZp+JPezm7FLShvLvB2/7TNXTeG4cRzUOqYwAc4x7R8u1M3Fllge0/wAqzucofwkasZ1MQQR+OQD61D8LZLKADOTmPePSrS2DtAPmnmfX6e1SPpgVCMTHIH+tO2221/oGwFt2Ym4xJG4ECCDnv8qtXLjv+kRcRGTGYiau7AOwED+81S16sAYIAj+4imUqjuTlnzfSpUq9YE7L4S1MdM09v4ZJi46sI+0LjiJxkyPpRpLV4gbi9ssNvlAJDAEsYO77h6VkvBWsYaawrSFXcUIx5viHk1tjqm/X2zElh2BMSex/jmuDmm1klfmx62I7us2oqswdi23dtj8DxxNS6nXuqs6km2QRAk57gAYPyFVh8MoLhcErMTmDlQW9CckVV0vVmK/DS35pbYTxxBuAxBzHHrWdpt2yWPs6u6XRNhVvM3PCnABj5TWy8OWAitePLYAI4/aP34/y1ndNbvAszz5iP0ZGR/iGZP19a0+p1K/DhSDsXzexHPHMGZiuh+GdNF5dbXAccdUqRKOo7y1tftDnHAnt7xT79/b5gP79KDafWsLZYLgmJ7EntPeKV3XLcOyfN94n+zXbeV9jsx6Lff6lXXeIr4kfmsgdviKDHr/ZrPdR8VIQVuaMgeo+GxH/AMjNG+oaNudxV+VgkR27cT+E03RdN3iXtW2Vj+tlh8yZLfP6U8Za9ijqsEsNSg9mc21uisXG3WrV9Se4Kj8F5rceAOlbHViSWhh5hBUxgRGD/rWgHS7QLK98KEjEqI4aCx+1/ofvp3uo6dd62r9vdCwVZcQWH8AKXwYptvtwZoZZNpLvae3FF46wFTbk2LxMoxEozex9/Q07pviVbdz4V8bLuFLAyhODI9KGa+9c+C7i8LtpRO0gSPkw9Kxy674jgfCLuYCtyfx/jXOzZcsJ2jZojJUzqPV7QRzeXKHzHHDRBPuDz86Crc3Ekwdwn+MmPfNaHpN4rYW1eUglcyP58TUul0OnSCFBIEAsZ4nscdzmKw5+ljklqjsnu18TmzwNS2MpqeqpaO664VeOR5vlP3VRPizQsWFu4hIG1SST7nkfca2vV3s3rT2bqhkdSCD/ABHoR2NfKutU27rpP2XZZ9YYif79afB0GFqm7f0/yV5MMobnVupflAS2Simccx9wA71h9H4v1B1aXWvsgnazATCE+aFOCI7e1Zl7hPNMroY8GPGqiv1EjadnceneKw1sBtsiZKTtPo6yAYPp29+a8udXVuMCuTaTr9xEFsgMFwp4IHpPcVc0/UblwEr2rFk6WX0OnHqotbI3b9QAJg+tVepeLLduxBQbzBEmfNEEqP8AXisL1DW3FEboY9h6UIZyxkkk+9Pj6NPdlU+ra2Qf6J124NWl5wG2uDBnHYke8E5ruGm16NDW5IfAiD29O1fPehTM10Hwj10W/I57yp9MAfyput6LxYJw5X3OfLI73Oo2tWJAxBG2Pl/c1T1GsAaAT5sSCIHvVJNWIBztIyxGJyMGfeo21iMCAFxwHMBsYyeR8vSuFJvhoZIutq23ZEyI3RgcZr227lh2mG54E88ZGDQ/8+G8gcKFkjIDEDj2irpugLnuIJ5O2JhY7fzoLyZC8+s2eonAaJ7mWP0iodVqd8/DaSAQfXMZoZrtTFvzDLDyqO20zJI7z2qCxebgAbnyZ8vlk8H1JpnJ8EUS8NQ7FRx/E+31qRdSzgiBEEZ9R3qBNKW2Ms7v1h6En+/xqTUEASRI+y3zzJmPejEjR86UqVKvUkOu+CmT/h9sESw3sP33E/jWmsaZmdlnbHKz2AEiePvrMeCtMG0WnEGWLztME+doHsPL+NaS9p/MwUnzKTI52kztY4PAIJ9Aa87m/wC2Xzf5lvYpXEG2DpyQGFwhJkgg+YgH5GPf3qzphe2jZbaAEWGEYn9Un09uMUY0OpGSPSDj0Jx7+ULn0r3W6wmPMB5tok54HPrgj74qqdafMWhtjT3b72SW+GAys+M7R5iC0gRgjvRjq9206FEKOowdrrCjjgZmqvRbL3gQSoXuYlgDkIAREyJJMx5cdxR8a+W1Y2O221e3OSSSQbd5BuJ58zL94rvdHDw+lc+7V/bY0dPFRa87BPVdL1G7qbfkPwYPmJUIh9xzgfOZqd+tJZf4Omttf1BGWH6vYvHCL/iY/wClZrW+LmVhLs0dpirGq6wl63IdNPac+cKB8Rz/ADPzxWRZJJV+2dPxpaNF7eQZ6jqSoYbmv6hVDs4MoikxBgZ4Ofb2rJ6zUb2P/bPgDHcAQR+oA0mfkOfrTtdq7aW7emtB7SuxNzM3nWMNcYcEnhY4B4wKI6RNNILLcKdw1u0MDu3lAifWMV0eljKatszdb1i8OON835/D7fQD2dHpyWa3GocSd95t0ERDKuRkg8zIFGNL0pmU/o7eWMTAEABcAdvLRzwV1TTjW3Ldm4Sl1JFv4YVVdMlkKwpkMZxnaM1u3vCtMKnEoivDna3+pydulWUV1a4LbkHFgndEH7SiRGf1oFZTpL6oXSgViLZO25GNoJAyBniMDtXbeoMrBiwBCiRIBz2PzrIa/QbrfAVmaTGAeZkfX8Kry4U1Rqi9W/Bkz43vKSjOXIPc8UR0fjG4eTQ3qfhm3yy894/04o54N8L2VRzeQPugpukwBP3T/IVzM+KEFbK5zlj3Z6/ijGTXIerXg9+644Z2P3k11zrPgRdRsNpzYxBVRIOWyY745kiIqbo/gTSaVhuU3rnrcAIGJAC4AMjkycVTh6jFijr3t9jJnzPJSOU9H8M6rUjdZslhmCSqgwYO0sQGicxWy6H+Sm4zK2quqq8lLZliIBjcfKDn3rqqaJmCMqkeXHlOOwAA44P0iq3Ur1jRoNRrmgKAFtjzO5xiJj049KddVnyOoR28zPVnCPGvR10uqe3bB+EQGtzJO09p7wQR9KE6bWMk7TzXcPy2dO/O9Pau2VlrCs5WPN8No3Y/w7Qfoa4PXRhH3UpOyboc7kkkmSaSmm16KcAQ0lw4hRHuRRfTupiMN88T86zqXB3E0b0+ssoFb8O/yp0yqSNl0zrDW4RmMRnvBwDArUaO9KbkjdxM42wSdoJxMDPvXINZ1JXuK9sFQRBU9iDyPmIrf/k56sG3WWAJALoT9zLP3H765n4j0ynHxI8rn4r/AAGDcdg0vTnVDtkkNuX6n9b0jIpWtPcWfiCdueIkHEDvPc+k1obd5wm3biZB4mM7Y9qg1DjYzBTv2EkSMKM/ZPvNcjVFocDWdKX2lSdocwMmPX+B59aNrcTaQyzCspIA3ATyPlJxTW1u2BEGZPH8/WY+VVr+oG+QwjvznuSDQtLgKtly3fjYF7+aD8hg+/OBVfqCq6hYO1iSRnnuT7elUG893LYXMgZwQYj++K9F65kgHY27BPmGCcAeo/nRgmuBkcDpUqVenFOy/k/t7tHYy0API7fbc49TwI7UdtptEnIMA/szBHHfO7vWa8BAjR2TkFg+3n/8hDfy+4UeGl3sSRw05x3kEdgAJ9ZGa85nSeSXzZZ2CkqoAK/aJn8QCe4/3NTJp4ALEK3YTPYc5zyDWeD3Fcv6yu0EewC5PaJ3GO3NX7IaUDMOSkgZIlI55Mg8TyDVVDBzT6/Zbdl4IOR2biePYVh+o+JMkMha24h177WHmA91JkfIVotV1Aquy4drbhAA5mMwTGf9fWhOs6Np7jEbmU+qwQRujc0jy+v+tdLF1+mKhLsWY8iiqZzjV9NOSLyMg7w4aP8AENsA/Imm9P3gYMA8EkA/TkiukdW6ZYtaO7bglign9otIK5OOxx7YjNc80GjO7Nu5c+WB95rXilHJG6LIbu0HOhqq/a2tPqBH1kSa1LGLcrat8fsiPvigejFxANtrTW/e5ck/dmr83n+3qLR9kS4R+ArXG0qNSjHuin0XxCfz6yDp7IG8/pFHmVSjAgEmcg9q6FqOqAjynHyrl+q6A63Pi2TDeotN+EjH0ohoreuA2kqJ/WIj8C0/hQxOUFQum3uajW9VA5UsPScfWgup6pdutCKQeAF7fWmJ0W4+H1DGeywv4gTWj0FrR6PTb9TcKJuKN9os24SBK59Ypc0sum0TI3CNpGf0/T3QhroLTJ2Buw5Pvmfu70e0ruWxaJDNkswHmwAI4G0QZFXOhdX0mtJ/NWhbY2bbisJxOJ7YA49faifVr+nthLpvLakp9oiI4gDEmTyZ71ycmGc5XJ8GGeqfKGr0C+HLsqFGAG5WloAJzwM+o9aLafSadFD3FG4CSzkkA9+cUuma03LYFq4uxQVyNzGPLyD/ACrkHi7V6gPc06/Fa49xUydyKq4ZpAAEkgt8s10IdLixrUld+ZUou2n2Nn4t/K3ptKpTTr8a5EL2QfzI+VcgXXanqOstXdS27ddTn7IXcCQo7ACav29No7IYXtt+4pkurTJM+XmMR29aIeE1+PqRcFsrbQfQCCABTubY6gjXajqN0atlRdwCDdwFHmY5P1rjPizRLa1VxUACE7lA4AOY9oMj6Vu/Edh727JAdTGSIdWMTHtisBrdNcdDchiLcBmMwJMAT6yfxqY3uTItgXXoryvRVxSOQVd6fZlwTE+hIH8aozVjS2lYjE+wOfoCM0UKyF0KmCCD6EQaOeFeqNZ1Fu4pyGA+hlT+BoTr3QtCKVAAWCZJI5J9KZp3hh7UKvYj3R9FDUNhI8wUn2M8QRzk5jI9qh/NLihsqXIEsVOPaI4wPb2qimpISy8Fg9q3ctjMQ6y2BwQQQRP4Vbt6rc7FZ3FiTnAkZ7cEnjtBrzcouLcZcrYavIg6wp3qAJgCWxEAHJIngK1UUuBwSLggZMyTHJ4EDA+lEtXpi+V2yyw/y7FR3AJ7evNCV0LAjbgBjt25DYAIJiAe2QePelcY8jIbrXl5QwADkEZMchifNHoYplrWOCo3Tk5JIiBJmSecffU1rRhMMpiWZfiELBKsp9N0gn7xzFWNJ0bbYF9mMsMhQhAjAnk+mO3tmnVE2OD0qVKvRinWvA43aGzLbYLbTJ53ssQPWRjtzRT9ISYgqw28gBSJBcz7bTHr91CPBes26OwDkfpOJ7swk/Ig/f60dfUb5KQyztBJAURkgdjOT+PNcDMvfl8yxMdbs7IJMwdu2IJI7gHB5Jqa4itA3qpQKfNJBkyCe04/Ghr6tkkkFmX4YAUkiSSu4nkqCuT2/GjGi0VtmU37qmCAVAgNJwCGBImJkQQQc1QoNyQzZBqmDOCAX3QC4hdsByGE8hmH4j0gWdJaVAZyTzweOwAiDG+B8prTajTFh5bZjAABcfWQeKb0rpcKfiIZ3SCTP1AJJAn9oyeccVrj0Mm+RpJRXJmOr6ZzaCWluSxnd5BsUBiqkMc/a+YJ4gTWOtdGc5ujUKCeFsoT9Y3fh99ddvG3bWXPc4+prPa7rwEi1pmuDuw4FdKNYoqKrYMMkkqRn9P0S2B/3V5vedSh+5Wj8Kt6ZNOHFv8AMb5btNq431LvgfMmrFrxfdUQ1hl7DcCBVrQm9r3MlremQ+cKSGut+wXGQo7xz65qyOfsh3nmia5Z0Y8pS8PUIzwp/ZPwnifaoLdnSH7Gn1Teh23z/wD3INbLTaNEUBVVVUAAAAAD0HYCoNdbvkwohY+0u0sP8rgCPqKueSVdvQVdTIyGuNhYX4z6XPLWmTd/hLOsH6MDWJ/KS91Ctth+hKj4bi5uS4wkm4PRvOQQw4AzxW41lzVi4bdy4hRQWM2wGdSOJII8pPAntJ9QXT+j2+pG1ad1VLSvOwQzMW2syjhAQoJGY3RVM8ykt1uO5ucaMN4Z66+ml9jkGPMpWZHAzPrxHcUL8SXrl2+bjhl3QVUljt4wMZ4PAGe1dbv/AJL/AM0uLqdHcLFJJtXIYMCIIGMY+f0rO9Y6l8C/b1Css3HazetofJDA+VhwTImf5VTrUZ7LcXQ5Q52Qa/JU63rey7ce06XiAgkFiwLBn9BLOB2xzMVc/K3YtI+kDoHL3VRlj/vEPlkhcllJBHzHtUX5POuNce4jnc1tfhhmktsDtBnknaqZPej/AIw66to2FgET8RnIyoBGFkfaMEfWtcJJ4rZRJNTMf0/8maJclizjkWphU7w1wjzx6AD5mtRpEsW7NyxplXcolvtFCTgkuzSSOZntQtvFlvUWpss6qxIghgZHPqIpdCvqrXS3ZQJPuSTI5/VqlzSdDqOxZ6V0B2Rla4hEkyLZwfZnfP3D61iuvdHtfDGltXLjW7Z+KXJEuXnzQBBwB9AKO+I/Et68rafSKEQeR7zEKJj7KSfSgK6tdzqrDyoLcjghEAEH6HNK2ktgrfk51rNMbbFTmCRPY1BWh1aK0TyQce/r86p3NApGMGKtUylxBgqe3bk/zHNO1OjuW8OjL8xj/SvLFwg5AI+4/SKdNMSSaF1BCGE5xO7uR6n37fSndL0Fy/cFu0jXHMkKgJOMk/Ktj0XoemvJb/OTe/TABLqwFUgmF8y95z2963Ok0em0Fux8L7Qu7XYja5Vrb8xIY4I5xu+hXWhlF0F10n5totLauXDutqttis/aiSBPJyRPt2iBC2qtIu912loHm+1GMEHtOZjGat9X6iGVUC+S0d21hH2UIVM/akk+pzQvWiFkoJZhOBEAZPBkzPGB+Fcjq6lmbiFRpUEdTBBS1bIEFJVgNojktmRwfUYx3qjbvutp1FxUdV52koWYGIC+Y4GIzmq+n1oCurJuW4ATsjam4CJjiROeBImrt8hPMxLKw3DgCcEGZkR/frWbe7IuAPqbgulLsLMgFY8pYbN6zhtsMHBPv6ZIW9QZksBukAAgCePKe2Z7c1S6h1G0GCWwp35DDbtPrn9aAW5M59Ki1itcDsHQLDMBlZAWBwOAJMxjafeW0WwnE6VKlXoBDpnhjUzorVsgz5ihjk7iCB2mJFHum2BaEodstG0kkbsecHtEDB7YrI+HdW9vTWjbAnzglgGGX5AjsBH+Zs4q5b1V1iUCkloAQ4WDyZA48nMelcbLF6nXmy3saa7fUbt+MlpxOYJYTOBAIPy5ggkvCHTi7S6r8C0SxM7mdo3AegABkj5D1rMXdSFQqTv7AnPYAlh3y2IHBmtT0XrFvT6ZUWWO4Abv1gTG4n9mMz86XBGOpOfYj42Ohae3tmWLE5yRj2EAACvLr1lU8UF3VVUCckzIA9Ae59DV49UUg59f4T/OK6yzRfAmhjr1y25CP3Agnif5GgvW7j2Gtqfhtad1T4e0DkxMzJNR9XvqqZvWUf0e4E59Ca5rqusNp9Wj3LpvWVuIzbG3jBnyyYEekiY+6m9TH4OvdR6Cl7yhmUH9mJ+/tRnpmgSzbS1bEIggD+ZPckySfesv4R8ULqWZhb2WyQEZvtMcknGAOMCtU2oA71bDTyhZWX0WvL9yBwT8oH4mqQ6io71V1HUWKlipS2OWbLfJFTkn1n6VY5IWgf1zRX9Su21CQcs5iMEEYE8QZGDQfw/4JGkXzhGvEki+sgyTIBMSgMkR5geCcwT3ReoeUtcYbzBKiIUZhSRgkAgE+oNXdTrVg5B7x/D8f4Gq/dasdSkuDM9T8R6mzCPbDDMknYQAJkwCGkA+ZYHtWV650Jmste1F63pluEvbt6hgX3F1cKiW1J4BH7Wal6l1lm11xA2AltdpB+0zO67YBO6PwimXejrfbfqWZ7hK/pAMSGYlVBnYo8o2+085rI5wi7kWvI6pAbwTrmtfGaCfi7SIBOQGaO/6rJ84rzxN1Z7i296cBiJ5JL7ewwJIETyDR21oE2hQNy8KpwWAEqCgHMgx8oqJ9Nv3ho810Asxkg84iYMMp/zn0oe0uvgV8uzPaXqo0wC2xvnbAjIlQfln+M1U6x1i8XGwtbcecrIzKk7WHcwDj2PetI+jt2j5Ubc6sIAacuBBK8HEieJMVS1mlBA3g7lkzwF5JJJyRAODwM98xZ15BbZkfEHURcCKqbThmJMjcQDj78+4qK1rtyyGCsOx70a1PRFJNwncsgCFgETC4JmAI+7FUdV0IIpuBd6iJVZmJ+0c44Par45sb2EbZDc1Sug9APqDXlq8rINxiOe0qZHNRJ047SNjQTGQe2YzGYFFuh9JtXili4rC4xkCdsQJIPqIn3mmlOKQU23Rv7Co6wygiIyAcVV1fgDTXVL2ybLgEgrlcCcocR8orRJoVAjbFN6peNrT3CoLMRtAAJOeSAMmF3N8lNczDKUZbHWzqLh7yOUf8bd7DWnUsihWCghQmNwIxjmMetaH/pVbu6W0LtgllXcLoMQ6kDcQvPAk85MAVU6VaRnc+Rd32CCGUCR5QvBO08cMMdxRLp/QrK23tvKoLoKncCIO4QAZKiT+t6gEnNbZdRFHJsI9L6k7MjFXZnBeACCvn9/rzzPzo7p7jBWBVSe+6GCZUBcc4J8oHrmqltGSHVSSLbHb27YJHBGfoDT9DfKnaCQGPl8oEkEDB7rON0k+bFYG0K1aHIihAx3YkMw/WWQAB2Kz88CqOr0T3BO7Yqr5drlwQWLtIMRleQZwAOKsafqAW4RdQFcBmAEg7SuSpPEAe4HyqS0QxJdNkiPhgSQSVmR9ZzJ4mKHCF3sp3ejeYxcVXkeV1WSdygsLcyTEwR6wcYq3puni2xtm6HuBC0lVRVUmMnIJJz3HMDBhtm+X+IxXbIA3CFZWOQBJG4nOf8J9avXAuQWIBnzT5uSAJHmMEAz6nNMm2G2fO1KlSrugN50Pd+a2tmCRtxEibry8AzER+NFdNdulZZgfsgMYDLkGAAZnByfWhHhto06EkhQrkyJE7miIEnj6R7miJ1HIDRuQgwR5d3f2I7n3rj5f438y3sSHp/lBcnfuKwP2vtKY7ksDBj15orb6MjQLlxwyq5O0qdpAJCj5FR+AqiupPw1YBtwI9sbgAxPYgDjuSPSKfZvlAWdYcFwOApkQdy5id6zzxiqW35isb03SXWVclWLlixx5PK2B6gbqms6u4FIViygnz8DbO3aBzkxn3q98dGbeMkIYMyglX3TmSBPb6UnCKlwSwYnCEYk7QJMSJkn6e1K8kmw7lG3ZuXHYMwEgMBttSVif2fL2MyT25NCb3S1Jb4u6WdngZmCWyQcNl2J5HpwQeOTskg7RMDzGJbYfTCg/Sp7OitNbkttW2D9gq3Z/0bYyZGfxqxZZcgbMrY0OrUtdtl7aLHw1WfMoGInCmBEdyO8Z1N7xY3wbd0n7aifxEx2BgZ96IdT0Z+ynlS2oCsSsgnb5s9+AMZC0IOhXZatXLCMBkDbMMJO4zkna0Q3cU/tH9QU6K69fuMQVdl/xDt6kesUYGquGy12/q729ebclfLMFYEBu1UR1RmRLIykQUg/4jMDIiB74Fe6kFkVg6kEqoJO5kWIYZ5fkTnHvFCWeV0tguRdvakWwoOZIjb2n0J94wBmaWn1zHcquTxEftGIEQZ4OcQDWa61ZYhShUsBkM32QTu3ESOIHAnM+1HunakHG7zqATBI/VKyFbhfs8D0Pc1VKcklJMMW2Wz0hWuFiSCQpb7UHBJUtOR3gj09Ktp097Vs7QCGxxuOD6EZiCdxPb2qmnUSGJWGDK05P2v1pBg4GZH7UZqwnWCxtRhSgBbAGZIJ5AkMIiT8+ar1t8kkVrGstL8U21JLH9cbYPlHlYe4POfpUNy9ck7bUgtKwpJnJ3ATjt9496KW9QgVUkbju3Fcg7eOCPNwPlio2ugEfElREoTgnKlhcESIiO04HrB17gUQeFa3sLtDM24bfNGCDtHzY+bHOM09ehG4rSYclo3Lu3cZkZIn6UcfRK+PM3ccyZJP2uwg/3kGC2/wiyk7XfesqJ2KJwuI3c+vPpFHUkBFKzoynm27zv24iMEA4jMztJ4GKD3+huyn4alXVwfMrZBaZVGIxK47QfnWoF0ACGzuHb2WdwHJDQTnsKsHXLbMou7cf0kR5VE9j2J5P+IetJCdMBkbvga9edrvxUXzIFwxfbG0oVGD7GRJ5FaTQeENFYAZFKvx8TcQ2Yk58vPaKIMGHmW6AO+0gbR2OeDBHPrxQ7Vb/ANQ7oAMMBsLFp++J+4e9XvO6oujNR3itybWak2touebccXP1SOx9ifSf4VU1IuXvh/DO1YbzCJDGAGAPopY8d57UQHw3QqwV1QggGVIJJYAegycxiPaK9tAHaqHcckgbe4gA9xA4xHfmKRZNwzzylDTRlNJ0q2zMmwq2CFIhQRJGyRMHzY9wBHFXeo6H4ZW7btFXRhBVuDgQC53REYHy750Gm0QVtwZQud3pOWkbsp3mPwqLqmxoJZ1ABPlbByRBPf8A2HNF5ChRsoXLjm5L2/h9y10lt0yItkElcFgJE5HyN+w/I5YCQYwu2ASTAEkA4EZJqJNVaJKACDuUQ2Qy4Yx3iDyfT6M1CQR9oRuKsG8oKh43L2Bk5jt6gUfETYtHluwpuqAg4XzQeZYHaeQRABPv3nKs27bsTcEENLAkAMAFO+P1xEAxkSB8o+jj7bMdwEsOSdx8hLYJB49MiOxqrqNWGdFBIQQf8RHoAPfHpSOSrYLVMI3dEgBZQEIIGxVXkiQhJz2jdPeZFCL15ncF9r7lIJAYCIJJyYBwRt75zmvNTrH2MqADe/ocLkTieDiSfuxVfq+qJNlAwkKQREFmCSTHqSojM5IqxMCRxSlSpV3QGo8P9bW3a+HcuAL6Q88zGBEe8zmrq9W0rEFrokKRDI+3Ignyrk+2BgZr2lWd9NBycvMNk3Ruu6e1eVxqmRVx/wB0zExEFf2RzEknAkehnqHiHpj7EF4lBu3swvSdwIlRsIBBzPqBSpUr6SD3t/b9CWLpXinQKzBrwVIIBCXTnPA2cGcg/wAqqa/xXpi3luypifLcJAEYllE5zSpUvsWPm2RuzzS+KdIEj4u1mkM224RkEZxJ7UtN4s05X4bXQiktJCP/AIYkBeDB++lSqexY/NgLlzxtp1DC3eBPk2tsuQDwzQUy0ExOKr6rxXpHIHxWEGN0XOIncVC5kyCJnPpSpUPYcfm/39A2Qf8ASrTAki6ZgAyjsWHdTMffOZNe3fE2lkfpySMKVtlFVf2YCz3OR/vSpVPYcfm/t+gXKyO34qsG5ta8y2JaQqsJLMctCycAAZ+naqtrxJZ3ENcHwzP/AJbyASTE8xxgRwTzSpU3seP4gTo0Fnxh0+27BXZgEwxtsCx7qPLgY78k9q80PjLSFSj3xbAj/wAp23eWCAdh9ssO2O1KlS+w4+dyWx3T/F+jBvM+pXdICAWrsFQTA+ySDkiSf1jjAq1c8eaEtLXFZgsC58JjzHlIKA4M8QPY0qVF9Djfd/v6B1b2Ra/xxpS6hNSdhXa52XB2OANn9zU2t8YdNcIfzgqyhchLwzDDMJnbIPOaVKh7Bj83+/oCycePunbsXNowR+juESQA2CvtH1qX/rB6cNwF4wQoH6O7jABny54nic/SlSoP8Pxvu/t+hLZUt+N+nhiRqG4/YugFowxhZKiOPen/APTnp6oYvlnPPkvCckyMCOe/aR3pUqC/DsXm/t+hNRVbxloRcLfnNxgYxtuBBngDYSfme3EU9PHWiG1vjncMk7LvrlPs5GAR2pUqj/D8T7v7foHWyS5480RyNQVzIHw7hBwZJGzk+tM1HjvRHYRfckQDKOJKgw07ODgSBJngUqVT/jsXx/f0JqZAPHmkgkOFc4kI5GWBO4bRuwP4Yp1nxtoY890ORuClrdwsAR28sAH07fWlSo+wY/N/b9AWVdT410cgK7lSQW8rdh3lcgmZ+YpajxtpLpZ7jCQIVVVwWwvmJ2wsbSIHMg9sqlRj0GNcX+/oTUQL40021gp2SBAIdoO4E5jzcHmO1R6rxhpS42xCLCuVfcfngkf7UqVH2HH8SWc2pUqVbAH/2Q==" id="396" name="Google Shape;396;p23"/>
          <p:cNvSpPr txBox="1"/>
          <p:nvPr/>
        </p:nvSpPr>
        <p:spPr>
          <a:xfrm>
            <a:off x="307975" y="-3024187"/>
            <a:ext cx="9877425"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ITEhUTExMWFhUXGBkaFxcXGBoXGBgXFxkXFxgXFRcYHSggGBolGxcXITEhJSktLi4uFx8zODUtNygtLisBCgoKDg0OGxAQGy0lICUtLS8tKy0tLS0tLS0tKy0tLS0tLS0tLS0tLS0tLS0tLS0tLS0tLS0tLS0tLS0tLS0tLf/AABEIAJ4BQAMBIgACEQEDEQH/xAAcAAACAwEBAQEAAAAAAAAAAAAFBgMEBwIBAAj/xABIEAACAQIEAwYCBggEBAQHAAABAhEAAwQSITEFBkETIlFhcYGRsQcyQqHB0RQjUmJykuHwM0OC8RVTssJzosPSFyQ0REVUg//EABoBAAMBAQEBAAAAAAAAAAAAAAECAwQABQb/xAAyEQACAgEEAQMCAwYHAAAAAAAAAQIRAwQSITFBEyJRBYFCwfAyYXGRsdEGI2Kh0uHx/9oADAMBAAIRAxEAPwC9XtexXhrOVPN6kFeKtdAVxx6tek15XoWa44hOKE17+mr4V1lSY0muuxXwrjj5cUDUtlwxAmJO/hUHZrUiKBRONL4RgrVpALca7tuWPmaIVlArpXPifjVN4m01WqXEOKWrIl216KNSfas7F1v2m+Jr6a7edtC3FOOXL0gdxP2Ruf4j+FDAK5zV9mpG7HSokrpKjBr3PQCSuwBAA2HhUq3jQrinEOyTPkZ4PQqInxzEddPeqvDuNJfWbZmZ0lTtoYKkg+1BIvGVoPyTtXLqOrDz11rP+OYvFEsUBeCQFOiKPQfWY+LSPKjHA8HmaSz5YBynLAJAJHdAGhmjs8hvwGeIcKkZ0ifQHTyMaUMxGGbtlU5SmQZhEwGka9BJ201M+FMRuiMvSlLnjjD4ZQLY1uqEmdAASSYjU5ZA1+15VJwVjRlt5KNzjlvOTdGdY7uvfCAkKUMyR5g6bbzS7xfmi9cDKjFLYaAPtGNyxHqNNt68vXlyhV9h0X08tDHtQ5bKwSfH7/8AerYdOo8vsyZczk6RWxF24yZiS3eI16R4V1hszD7J08JYfGpLlhWtnKftEwfEgT8qG28P7e9aUZ2eYq6AYBJ8zp8tK8wl0g6iRsffxrjEoR+e9Q4e6VOlGzkjWeRPpQvYUixi816xsr/Wu2x673U8j3h0natx4bxG1iLa3bNxblttmUyPTyPluK/JJI0bUeIII+E6VZ5d5sxOAul7FwqDuu6P4BlOhPSd/Og6YyP1vX1Yfy59LmLKMb62rmvdyjIR1I3grqAOumpNFP8A4i4i6ctt7aHopQ5vY5oNBxoFvwjXKjuOI3rGsXx7HPM4hx/CFX5CaE4Lid63ibV25cuXAlxWIZ2MgETAJiYml3RDUh94dybiO9myoM7kScxyliRoum0dayD6SeXbmGxzKxDAhWDDqCPDoZBr9DLzVhCuYXDtP1G/EVi30jY79MxJdJMEADyAgSfv96Kats7mqM94dwp7t4W1BkyZjoKdfop5fsPxN7WIJ7ltikEqC4ZQZI/dJ0/KiPAMBcEMQBAgeMUZwuBRCSAMx1J9aDkqDtZayV8qV2WrqahRWzkJX2Wu5r4GjQLI8le5D0r7F4pLSF7jZVG58zsABqSToAKz/mbm3t1NpAUt6SZ7zeAJBiPEajzNPHG2LKaQ83LaKZdgv8RC/OnjlrgFrKLrlLsiVCkOg9xox+751+bHxgmfrHqW1PxNEuAcz38JcFyw5XXvL9hvJ12b+4g1RY0ibyNn6j/Q7f8Ay0/lH5VycBZ/5Sfyr+VJHAPpE/SredbagjR1kyp/EHoavYnmO84hQqeY1PtO1dtYbLXNCYZEyhUFw7BQAfUxsKUBVs2JMkyTuTqT6muHsgdaDxthUkiHNXJeoL18TCgk+VDcVxXs2yuIJ2pHBpWMpoM5q+7SgZ40vU1z/wAdt+NJQ1h7tK9tgsQFBJOwAk/dQc8QIjuNrt3Tr6eNHeXOJdm+fLP3UyjYHIN8M5ZvMQ1wi2PA6sR4QNB8falrA8Dt2bsKIhiAo2BYwYjp/SnpeYg4YBIMb5p/Cs+wvELrXLjNAAIKHXWJVsvQr3QR17xHTRpQpcDYsiumXuJWOyzNlkasQBMDqa4tX0ySvUUH43j+9+txIVYkqCAY03G5FQHi6MB2avljQlcsgaaA6n4VK2bNvwHbd4DrST9IGPV3tpvlE+7f0APvRi/xDswSZJ6DxP5Vn/Gb4L5i0uSSfxoJXITJxFnVu7Ez4L/0iao38RNRXMQZB8v6VBiG1kbGtZ55e4bdnMvuJ8qicncT8aqWbmUzXTvQOOsQ5Ya/MVTV4NS3CT1qBhXMKDnDTn7s6n+9IquvBLt2+tpIzMSAW0GgLawNNBVHCnXQE02cHxQS7bciMpUk+GsfIn40snwMlbKOP5exeCVXuAZCYzIc0HoG00npU9nEZlB8Oo0II6jwNa1iMJbvW2RxmR1hh5H8eoPpWOXLLYe69pvsMVbzA+q3uIPvQjKzmqHbg3Es8W7h72wb9r18zVzE4TWkpL5ClRuveXzXqv406cv479Is5t2XRvE+De/zBqclQQxaXuAeVccO5eYksltnJMyFJHx2rQ+G3sAirlNlTA3Ize5Os1cu8wYVf85D/Cc3ypkgbhOt8sYoj/DA8iyj5GuH5YxY/wAqfR0/FqY8Tznhx9UO/sAPvP4UJxXPFw6JbVfNiWP3RXUjrYqrdrvtaph69z1Kxy1+kV0uJFVIFM/JfBLN4s9zvZdk6Hzbx9KaNsD4Ms5+4gxuqv2VQFR0zOSGb4AAeHe8aSWuVtX0+cDtpZw+ItoqZXa0wVQAQ6l1JgdDbI/11h5NaV0RfZ3mroXKhqbB4W5dcJaRnY7Kok+p8B5midQw8ncWNjEIZ7rkI3oxAB9jB+Na0C1ZDhuXGZ1sW7i3MWXAa1b7yW11zG5eHdBUgTEjXqd9aw1lrKJauEF0VVY7AlQASJ6VObHgicK3jUNtkN9bTt9aSB4x4VMLtLnMFwLisK8/5gB9GBHzijjdySYMnEWzRbfDLSfVApF+kTADPbYeMfEU/wCHMqPSl3njCZrYI6EH7625F7GjNF+5Mzl8FIqHAhLN+y7rKJcRmG8qGBbTrpNMRw+lBOKWYrzLNlG4Y/mjCBFhw5eAoTU69Y6ClbimGbMbnZlVYyNNPiKVeT8FcxGIsjNkVQWJ3JiBlHx+6tJ5pdkshYBBgE9R7VdNbWTp7hF41jms4e5cXcZRqdO82X8Y96B4Di3cMAlT3l/cYfWV/KPlTPiuHi/hsQDqOz1HXRlMjzET7Ug8MQ4fOD3ydzHdKCPrDoZO/p6UIdBl2XcdxQAXLgkIpQta66hc3ZkiMwzDy3GnTrE8bw1q2LgFxi+2ZTOkiNdBqIGsHpQ7mDEWmw9pIMl2ht9Fg5X8TqT1mCa+w/ABcw/YlzLnPbY/YUKeyHocx9noOCZWGeajtvgS+YMddu3Sbjd4SMo2TUyo6T5ya44fgTcY9mGIVCzaTJCyQAN9ffrXWMstZa7aNvWYzNqyjXWVMSRvUdq8/ZZc5VA2eI3aAJnfoKZJCO2esa8zdKY+WsDbRFu37YvJeGVdYFkrcCs1ydIgqZHRvWmTF8s4Vjkt4Y5s4TMHIUSM2eSx06eMxpSuVeA7LM2FWHXTx8/6+NOHGfo8u2rfaIwYjUooMAeRJk11gcEl3AIQNYIPkyEifcUryLsaOJvgSrKEncj2mj+Ewdg6NYutmjLEAz56jQ1a4JwkuzQe8sGCJB3jr5U2cKwNmWuXiAQQI6ggD3adxUsmUviw/Jm/GeGth3nI9tTBClgSAR1I96q2+JkQI7vWTMz402c7q13M0GI7vjC6CfOkBVJMRNPinujySzw2T4Nn+j/i5u2sjmSugPiOnvS19IljLjGP7aKfUiV/7RVv6NOHXkkupVZ0ke3y+flUv0nW/wBZZb90j4EVy4lwIJtm+QVYbj+49xpTLyXjuxxIQnuXIAnwb6p9mge5pUO7L7ir+EckI2xViJ8J1H308gRNiuWlnWobgQV92gcI22ZQfiKZ+G8n2rihmuPr0UKPmDXRlx0BoTruHdpyeFLOKxN9QxPQxWv8Q4VZswqnfoTJ9aAcw4Dh4wjlsocg6h2LZvITG/lFWyQjsTRKMnupi+cMajbDkUyngt8f5T/ymoL+AZSM6lf4hl+dZUmWsCHDmiPDuFXT3luFPSR8SCK9xmOw9vqXP7sR8TS3xrjDujLbkeAn8aZRYGwpzdwa9cwl1S73joUUFmlgQZ1MCBOv51it0EEqdD4EQZ8wda3XgGCuphVW6xLEaiZEeHpU+FwaB2cKNQomAdRMz18KLntdDwxb1dmT4PCrcgYXhty40CXvMxSftQvdSPU0escnYphF+/bsWyBmtYdQsqGdlDFQA0F2AJzaadKauNcEuXAcpSDtIMjz31qTlvhLWcvaMX/iM1zm2uCkMMb5F3lzFW0uGxg0CopGpBLXWBgtcueA1hR8K2Pgy2Cc9wJ2sDVo08xO3WlF+H2rLZlTLm6gUZ4aVaCCCfDqR6UMEd86Z2oW2FjZc4jZUa3E+IPyrLfpf41YZLORSSL1s58pUABhME76SPemBuP4JnNoXkLgxGyyNwH2J3+FUOYcDaxCBCoKmDvIMayKtKoS4Mi9yGHhF1DbU5htVHmTGWyhQHWl79GZcqqWAEbVM3CyXDkk+tdPUX4D6NPsoPZ0oFxSzNONzD0LvYQFqylStyopGXUgjrtTTx65cIUMxI/vegWIwr2wGUaVHc4vdeAw28qPqNRoKim7LlqZjXXQxpodCPhWcWuMdneNu6CSrPbJAHegkDMBsZABjwrQrfbaEWz5bfnSvzhwFGu9s4NlrhksNVziMxgGBOh9zTYpC5EgXhuIJmNtUkXI7rQVDDyOolcw2670Ywl4AjWYcH/SwgDYbERQ+7wxA65Gc66lmBkHTuokx/qIqng8WTrMkbnxIOvxgGtCJH3OuEK3hcUf4ilD/ENVb5j3pVuDM4ZZdWWCI+qSBIrQeYLfbYeRuRKnwI1B+NLvF8VhXwovYRP0e9ZuLmtgHRsxI1iG1OhJmLOo1p1OlTLwy1Gme8IXFWGOGe2P1mVSl1TqTC23A0OqsynoYg7abDi8KqkEafZ9thWZc6YC8+FwmOtKue0lts1sz+rI7RXyMM0q8zqYkecNnAeKXMYpbN3cqElWQgl5MFRJtuAO8pJiRE1n1DvlFMc4yfXIxXSMvjWfYKx2WKxGGjuN+tQeGacw+IPxp+balrjmGy37WIGwlH/hbUN7Efeayvo0RXPAN4dZy3R4nMvx7w/7vjVy5gwLwP7Q+8GR8zX2ISGJHQq3tMH7ias3919/l/SoSkaEqA/MOH7o08RSTgbIW+hVZKt8R/tWrY7BB0oLwPl8G5MbE0YZNqM2SO/kZ+HlSoI1BEil/wCkTA58NnG9sz7dadMDwxQI2FVuJYBXV7c5lIg+YPzrRjlu5JLTzk/arMBxLy0+Qq5g3gFPMH4f0Nd8x8Du4W4wdGCSQjx3WG4g+MdPKhnaMGny+6tHZCUXB0zVMJjZsWiT0Inxg0z8q8yYa1JxDkeEq7/CAYoZy5hQlqyp6oDp560Y4pw+2yQfvb8BRhjlViTnG6DON49hcSoNgzB1bKU20iGAJoPx3mq2ln9HVC7sI3GUeZG9KtngmI1WzcVQTrJP5Vxw3g121jFF4hsymCCTqI8a0yjJYuuiClHf2NSfSi91GVcP2dwghGFwPDdIBQBvSlDivHmczevSf3mzEegGgrI8C7BwFZlzEA5SRodDtVnB5ySDOhj4VlS+S7HjEcaToCT5/lVO9j2ahuGs1dtgRRFNKwHEM2CW5uQuvtoaJclYy1cZjcUepEiljki7ns3bJ6THodfzoDzPx3sENi3cEsw7QKdQo3BI2kjUVNxUsiTuh4y2wddj9Z4ph7r3Th3z20uMmbUCQAYE7gTE9Yri5jVDasswYDGPfyrMfow4qEvXbDnS6AyyftpO3mQT/LWgOpBObY9QNY6UHw6NeKVq2T3eYe2BtLlBA0IIdQ+2pHyBk+VZ19JHEnOLsqGINu0uq6HMzMzGR4jLTccfh7LlgCxE6k5o+O1ZXzDxHt8Tcu+OgHgBoB8Iroft2gahrbR6cST9ojzn8Kevo65sw+Gm1iLj9g0lftsjftAAaKeo9/Gs1d66tOZmtHZgr4P0xhMVYvILlpw6nYjf3G6nyNdYi+i7sBX584Zxm5ZIKM2b90xHwq3xfiL4kTnftR0DHK8bjLOjfOllCwqdG4PfttswqG2Lc+Jr874HHXhcUo7z/ETWg8hcUv3cXlckgDvT7RUZRovFmutaDpoKF9qqNDKQat3MQwuBRpVfit0NAOh8aSc2h4wUlZeVb1xAbaDykxQHm/A3OwftgixlZdZBI0IB8YJ+FT2+NXrRCW2Rh5iT9xFC+aMXicVZuLcW3lynuiVmNfrFtDpvt40Mc5NqxZxSQlYTH2iVBcmLihe+xmGAjKp8R9oAedBUxqreNpUy6t3pklxoRAAAmDG521o5gOHhLduLOpae/dtGDm/cInal3mTDXBczZgBJZfHfTbrpNbPBnGfAYkNbZPDUfwn+4pG48uR2AJAaCwnQkEwSOv8AvRjAY+CrfED4N+B+FDOaR3wfEflXPoKK+E4/eRchuXDbhgqhyuQnVTbbUqA0GBuAR1qW1zAUtZLSdnckTdV3DNBkF1nKxidx16UEr6kHTro3fg3ELZJFu9cu5gr98glVcSo2mI8av4l9NRWb/R1xQfpVuSQWsiwBBILC4uWY27p3PgabsRxpbkQ6LM6M6AwCVnKTO4NZsuOXg2480ZPng6xbAAjpBFdYC4Xg+H5UB47fKrnW6G11GXQb65lZtNOsVY5V41augKDluL0OgYeK6mR71B4Jrlmh6jG/bFjs6wntVng+GCKSempNUHxJI28KvLd/VgeO9csdyFxQc5qJZGJLnwFTEChq3NNNv71r3TrrW1UlSPY9FLhcFzE4S3cUpcRXU7qwDA+xpM479GthwWwpNtwDCMZQztBOq6+oppUDpp6aVNbxBGjbdG/93501kMumU1zyLGIW7bsWl1VlUKQYkEaRXWGsXGUNnPpA/KmHjWB7a3AgOPqk7HyP50q4DEusowKsDBB3BpZTyRXtZ42XTRhL3EmA4k6XGXN8QK7s49rmOtSZADfhVPDj9c3mBV/gWBAui4dDJ3rZKb9HnyedsW/gD/8ADuHL/k2/eT8zSpxuzbW+/ZABDBUDYAgSB7zWncpNhMXbzC2oddHUgSrf31oB9KnCUtmxeRQoOa20dT9dPuz0uTBUN1hjkuVCNh7sGKsh6HXDBqa3crOUY18kYrLics6Ose4/3NJXNmCNrF3088w9+9+dGOGYrs71t/Bh8DpVj6V8Llv27w2uJB9Rr+JpkJ5EZbzKwdCQwMgjcEU9cM+kfuZMRbLGIzJGvqDsfekRvuNNHBMJaw9oNilQ2sdZdbN4d42WR8pJBGhDBZjWPeuaT7HUnHoqcX48+Im3YtsFMkx3nIGpJjYUv7Uz4bH28LgL1tSv6Vfum2xUyUsIFkTsMzEjTcT4ClYmupLo5ycnydCu1NcgaV6BRFZMbkDTc1JhrhUqR0M+9Vrh1Fe27hrjqGPDYmxbcXSpLAyQIggnQ0Q4ZzEqYhr9qVJBlW2OUExI2Oh1pVtNObyWPvBr7DHX2P8A0mhtV2dudUaHf53uXHFxQRA6fjQvjHNlx4E6bmKVeHcSKIy75qiRizDwoRgl0WyZpZKsMYTmO8l1XDGJ2PhWqcJ40LloZxGbT46aGsgxuCVUVlcHXatO5GcXbVq2ACwMmfBW6+W1M0mm2ST8Ip3hibXcyEgMYYFmJWZBMzB12mk7mjtc5IRiASJyNEAmIbatl4rg1jV2J9FA9hl29SaQOJYYQW822lW+sR0OtJHImhpY5REThSu4uxrkQ3Og0SA/3EGP3ai4pezKnj+VHb7L2iiSFgl2GpyCSwB8SBHvSsJLAeBApxEQBa5q0hA6TXxtjypvTvo7cO30SYJWuXbrZ5tm1lKxlli+jiNZyiNRtPSjw4ZdtXCTadrbEmbLZxBkz2aslwHadGGvWh30XcAxIc4iXt4eNRmKi8R9WFH1lEtqdNY1kinG/bKGMwUkmMwDW3O8EaAN5jKx/eipuST22OoOtwD/AOJ2xItM6vqCvU6fVJe2L4Ov2AR50H4ZjcPcvwbUXVBIMt9YKxHfdVuKSRGuYa7UwcUxltj2eIVbbdBeXt7LD9y5HaWx5giPKqmDwCJLJIJ2Vbna2zM62y/fUeRJG3UV0nwX0+J5csYfLDPCsSGOQsGYAT0JmQGy9ASDRzFOoUTt18/KkXk5C+PxF6CbaoERvsyGWAPHQT/vTPj7+a6lsbbn0FZ4quT6HS6ZerKSVJXRdN2fwFeB6gUzJ+Fdqac37UiyjVMrdDVRDUxaiiUoklm/kOU6oev7P9K54kIVnC5mUagCSwHh4kCoOJWyUzroy/eOteYDFkpvqo09P6U8MjhK0Q1GljnxO/0/kVDzAovghWiPD5UG5r41ea8ptuyLG2xmjnHcEBeLICFZQwgx9YAkfGaVuZF0VtdPEzV3llJUz5GeOMJteVwXOXsecLxhlB/V3bkR0y3f1iH2LR71o/0lYLtOH3SN7eW6PRCM/wD5C1Ytxa8xXCYhT3jaUT+/h2Kz8MlbHY5ywN7CgXLqjtLZVgTqMy5WBHvVsHvg4ksntlZjGIOlc2blc/ZgmSNJ8Y6106qAI96xFyXtKcebMO2K4XbuopZrcExqQBox9BrSWq088m32fB37SsVdZKkaESJ0++imKzK0PSm/EDtuBW2jXC4tk/8A530z/wDWKprcw+MbLdX9HxMnNctpmtPElmuWl1RhEkpIOpitJ5E4BatWsTh3yYmy9yy6Er3LncuRvIMNb8SIifCizjO+V7CHh3FHZFZ1TDhCQCVzXGnKTt9UbeFKar/Xy6a1+keHcDw1h3dbSWjiEs58OgDKt212hbJ+0O+BooHcnrpLwjCLYuXriq037iNdz2wQVRcuQMqxGx1G80nqRvsr6M6uj81ua6WnTg3I9zFY3E2r7DDhHIJVQw7S4S1tLY0BBGvTSPGlHFYc27j2yZKMyk+JUkEiqEis4k16RXLHWuoj1rghLhaiSCNGBE+BGo+VcWkhyPUfMVTw911MqSPejGBAe9ZZ9Fd0VyOneVXPl3dfeiKA0NWMAZuAHajHOnBrGGxDLhrvaWjqDIYj92RvUvK3I+NxhVrdvJaP+dclUjxXq/8ApB9qW6HSs+4slsWxliZrTPor4Y1vDtinBHaDLaB6oDLOPImI8cs0Fw/0T3BcTtcTae0HU3AocMUBlgukSRpv1rSuM4lFtkLACiIGgUAQAPKBUckrVItixtO2LPHMedaSuPYzKzDwJj3M/jRzH4gBWZv7ms941jS7QPBQf9KhZ9TE+9CC4GyPmyxy/dt3MSFvEC2wfMTtlUdo3pIQ/GgTANcdlEKWJUeAkkfAGpMNo3e2IIPowKn7jRPhnLuIv3Ft2VLMwB0+qoP2nbZV8z89K1Y1fPwZZPwUkwhJCqhYkwAASSTsABqTWm8n/RsqxexoBbQrY3Vf/FOzH90aeM7Bl5R5OtYFc7t2uII1uHZQfs2gdh0LbnyGlGMVjABvUdRqt3thwjRp9NXM+yS84AjygfKlLG8QU2oaCCNjXuP46A4AP2gPiQKR+M8XCFgxjKzKB1MEiAKyKLkuDbai+SzguMDtBh8SM9knuFt7Z/iP2fWjL4Udm/6MFhyApkABIgGSZjLr63DWW43ij3GnYDZd/wCbxrUeX7y3LSMp7vZp7ZVy5T5g6VplFqKs0fSlCeaUl4XH6/XYR4VGHsxuEUyQIliZJj1rzCvnvu37unvVhrE2Wn7XyH9aHcHJDsvUCPadPuqb7SPo4JbW0G0r4GvEGleKKcUkzVMj1WNfI9dYrjZaz91h5H5UHs3SEaN4+dEw+tL/AOkHMy+ZHwNCQYJJNDRw7hf6SixGZRBnqJ/r99VuN8hC5bKkwehHSo+E3XyFUco0HKwgkEjeDoaqcTfE20zXMfdUTEi0jHYn6oTwBqsLdJdnyv1XCsedy8Pkzbjjs9hu0VVdLwYBQFXI6KjZAAIGdFJESM2tXOReXFxiXJu20KMB3hmMETMSIH5V7wLmy9fZ7V9LV6LTsoZBLlFzZCR4gGhOKHD7y5lW5hmnae0Sd+uoFMmeYy1zPwM4TENYLhxlVlZdAVYeEmIIYRPShltdRXuDwuRSCQwnRhsQf9q4uNBikGLc0wch4vLich2uKR7ilhG0qxw3Fdnetv8AssPhMH51xzHfnHlw3cEtuwJuWLlx0VVAZ1diWA65xI9cp6xRrgw7Jv1ZtK921afFlXlA+U/rERdBcck92BIE6QZD844i9ZCXbBm5ddRZA+srlGDnKdGUr/KYPWl7k+1ct4fiIvpcmMO7AEh7gW93wrgySwYiQftV0laGxT2Sto0vh/GldmTDpmYaPcOu3Rn2n92QB5V9dXEBif0i3/DlYR/qzGf5RQfhd2UEMbFkgMqWk78ET3tCLe40Mn0NcvisE7RFydAD2t5Z85DgTWV8dnqx56GvAMxdS7I4ElTJDB8pWZ2PdLDX8Kyrj3A+z4Qr3mCXxda8VMZi98qOy8c3ZgPHkabONWrV6xctIIbs2KnMx1UZl1JmQyqZ8qzfj/MtzGWrKXZJt5izTBuMQqhnAGjBFA6yZOkxWjE7VHnaqG2d/IrBtZrvtBRTgzWRiLJYAL2tvMTrC51zEhpVoE6ER41pXFsEbqXLitctsjlnUGYBLZ1Mj7LEAf8AhtVXwrIdmR5ydFHw1ohwx21VlJGh21BB/wB6b7dllILObig95GVDmHUajeNvOKbcPhsEozPgsO6ONSllJVlEkKMhgMCjiDmhjG0U2H/MdRFn7VyKn0e8p52vXcThhet28pts7lbZcEkrlH+IYgwdABB+sK03gmKbHXbqM5sqiCAhGZiSROoICrA/mG1ADxC8ii2ABbVWVLOUoqeGXIqkldp6zrsa+v4Br1u3fwp7O8M8KWIHaiCbRZ3JA0lTHeGh6U89LJO5dFsepiobYr3fIa4jhrtoHJcF2CQTmA1H2ZJyg+RIpWx3ELmYrcVkEd4MCDA1gTvJ0086QGvY3BXSW7WxcJJJ2DE6md1ue8018I+kRGHZY7CretnRjbAEz1No93N1zKVNQcE+iizyXEkA+YeLs/dX+z+JoHhbTF1VEZ2YwFUFmY+SjUmtMxnCuBYhDfsXmthT37faFSJ7om3dBcDMQO6Y9qaOVcHgcKv/AMuqi60qzklnYjdUZvs+S6eOtJKLjG2KqySqxS4L9FzXSLmNY2V/5KEG4f431VPQZj6VomGtWMNbFuyiogjQbmBEsTqxjqZofxHjAHWqnDbD4sOy3MiKcuaM0tEkASNgR8azubao1QwxjyS8U42qg60kcY5kJkKaGcy9vbum2+v7LD6rAaSPkRuPgSBuzrrVsOlnl58AzamGLjyS4riuVgSZIYH0gyZoNzI84rEHWO2uxPQZ2gVJfTpVLGuWYsxksSSfEkyT8a2eisapGB5nkdshWtE+jaBZuSdXuqqr1kKCTH+oa+VKnKfCBibl23EsLDumsd9SuX1kmPenn6PkZsKttSN3uCVBCZj2ckjvBpTT0qcpJR9338fkzRppzxT9SFcK+eq8/wDQ5YsiDGwWPhS84yuLg0JBU+fgaJ8NwRsrcD3hckjTLESDOsmdqBcUxQk5JrJOcXzF2j6/6fqMeow74dDGHOUKOg1PnXQ86rcHfPaVvUn1q3HVvYU5brg5BrhtNa4z61YdZFAZ8EN59KW8Zei+/qD8RTE+qsPAUq4+2WvHwhZ+FCT4F80MOAxMKD51f5gxttUtZ8uW4TAYAgwJjXrrPtQTDdB4a1U534i62cPbQDOGZzmEiAAAvlJcnTbKK06aSjki34PD+uYd+HcvkzjgOI7LFWXOwdQf4WOVvuJr3EcOK3L1qdUuFQOpCkwR6j51TS07EAKxY6ABSTPlG9aJxKzauW7F9bKl8vbX2E5mtLkzCQZ2Y/y0F2fPvoRrOJGiLOUA77ydTPwrpzqDWicZ5ewSMt1cPbFm4ArEdseyYghLgyXj3SSAw22PjWfPbjQ7jQ+1Bqjk7PrbV89eBakK0oaNFsYW5i7GDuW3CNauISxYLlWcr/W0JidOtX+ZsXZwtq/N+12j2+5aD94nOpHdXVfqmCaC8jYu5+jXbaXHtsJhkJVhP7JG3WlnE8t47EXC13O2pi5fuEsVnSZGbbppXOUUuQKDb4L2A5k/VMylUv21JCsFYMYGQqD3X18tKr8o3ne9dJztbDKuXLmPaXCQCMv1QSGMDSCfCiOA5PtqENy6ZSSAshd51nXfzonypatYJrnZF3zlZzCYK5tRAH7RqUssGqLQxzi7RVxXGVRZB956eXnWc47EA3XK7FiY9TNGuP8AAb74m61qzcKMxYdT3tTJ9Saqpyhjm2w7+5UfM12LZD8RTPOWX8IGbU6VuHJ2Iw+Owq3L90pcSEuQyITcAgOSwhgyBTtuW10rNLXIOOP2FHqw/Cav4PkHHKdLyJO+V3n3hass+Ndsz+lP4NJu8p4L7OMZf4mtN8oqBcFhUHZ/8QEKR/8Ab5joHAhw/g5GnQAdKVMPyNi/tY5x6dof+8VetfR5fb/8neHorN/6tUxZ9PGVpP7f+Czw5Gqdfr7jBdw+EYAfptnQk6YQCZ0gwdo09CRsSKht2bCQicTClmBCrZMs4EA5A3fb2M+mldtyHfudmTiyGT6xGHIFyI/xF7eDtrETJpj4Zy9+jluzs2gTM3BlDMPAknMPSY862PXJr2p/yj/xJw0i3cy/r/cGHgz4lQHugp1myELDzDMxH3UA5n+jzDkA4X9S3WWZkPsdvanFXuLOZSg8SVPxykgVX4hiEtqWuXFCgakkAfGvMlN3dfkemoxcauzNx9FWPIlXw7Dp+sYH700+NS2OQOMIAFCgKZAW+IB8QNADpvT5w979z/ARsv7bzbt+MhmEsP4Q3tXT8RxFtijCGn9rcToQR0O9T9bJHwJ6GN8WVuVuE8SVWTG4exeQkEM7r2okywnIwYQTEmQfLZsweASyMlvD5UZixCwACYEkA7wBtVbBYxyAWj2/OilnFDxqbm5O2MltXAC5h5GwuJUwGtvqVZSYDHclToZgT6Vi/H+FXsLeNq6sEagj6rrp3lP9xX6QDg0u868rrjbJQELcXW2xGzeBjWDsa1abUPG6fX9DNnxeor8n54xAoXiN6b+M8qY2wGNywYUwSveHqI1jzj4UpXN9xXoZJKXKMsYSj+0qHf6HsLmxF9/2bYE/xOD/ANtNT4c2e2tWnCr2hc6bZznygjWJmhH0K2jOKb7J7IT+8M5j4GmHjGORWBIW4O0uaaSQGIIM9RWSMorL7o7v3fvNWPD6kW00mubfR4/Mlu8blrugCNF16Zp6ZddKGX7SxtVlucYhFsIqt3ZnUBtBoABvFVWasUtNPA3ux7E+Urvg93/DOTdgmk7p/ki3wC7ltOSJhoUeJOtERac95zHlQ7gFgsz66KQT6+FFrtyKePR7suJNLsq3NKkwV+dDXGaagud0g1w7VqmXHWCfSlq9dXtGk/2BTLiLggNSXYwzXHJ2BJoyIK7C2ExigmNT4VQ5wzFbTECZZfScp08fq/fRjA8MRNetQcz4Dt7BCmGQhhHWJBHwNVwJymkjH9TjWlm38GVcCxHZYi1cJgI4Y6xoDJg073+Ptd/+m0hCmU6KVYyVXQLJNW+EWzdy3GVII7sDULO22n9aeMHZtlCjW1ZT0ImoubcqSPltiUTMeG8VNo9nj7Ny7YyhCi3QhWRpqNX06Zh+FLmPuKtxhYLG3JyZtCU+zI/aA0PjE1ofP2Dwts23KMivmR+y3JAzoxDGGgrHoxrML17Ux0OnTT0q6JclpMWDvoasW7gNCmaTXVuQdDQ2nWPXIuJy3yvR1j4U5m8ykgaf35/nWVcv41kvITr3ht56VqWLuQZgQQPI/kaEYpupILk1yjw4p/2o/l/KRUeJxbGB3kAUAtbYyT4kamdekDyrpQrCY/v02qG7h461X0ofCB6kvk7bVe6zE+Pauh+DT+FLmJwmLmM13UwP1jQZ85ijbW6+ts6Aw2hBBG8jworHHwkLLI35FBsNdJhpP8TE/M02cDxDWwNZjoRnX4NpXcW2HeTXxFS27AUwBRcUCxo4dzIB9bDofNBkPw1FGl5isEf4dz0On40qYe1Aq5ZuAmIoUcn8h27x21/+uze0/JTUL8ZQ7YMH1UfjFVrNzKZAHuJFTniCEw9pfVTBrHkw5n1lf8l/Y2482BLnH/uwVjeY74JFrhaNBgM7W1B03EMT8YoRy9iuIjEK1/C4EW9c2SygYE6yCskmfPrVrmfjyYVlKoWDbgn5GinLnEreKsi6qFZJEGOhI8fKhtyRXL+527HJ8L7BS5xu4NhbT0X8yaDY028QxN5tYiVIUxrH1RrvV7F4IGg1zhsbN91Z5yfl2VjFeFR9wO7kz2WuFmtnTMRmKNOVvMbifKjVrFUpngTdsLy3O+BGokEfsnXajNoXF3yn4ilWRFGhjw+Mq0caFEk7UqvjiusfA/0qPG8X7gEHUxVYSUnR2LFvmovyT3sazMWPWgfF+VsHipLpkc/bt91vcbN7iryXZFSK1aotro+gnp4Tjta4B3KfADw9LqhjdV2VlKqAywCO8pOvTagZQ23Fy9ZK6ETBGpOp8Cd+vXan3hWFN58oMaTrVfGWe+6XAGAMQRI+Bo273Ixw0+GG/CvK5M4UZWhEB10Y7kdD1OxFFksuqFmhR5701WeDWF1CAHy/AVU4xwJbiHvsCdF2gHxPjSThbcrtsr9M0+HRxcIJ8u27u3+X8AByhxD9ZdWYBgyfhTM1hdwaBYLk9rTFjcVoG0ET661Mlr9glG8jK/A0sbSpno0pu4suspBqO8gIrjCcQObJcAJHUVaxNvLqNqPY906ZTtXO4y+G1BMFiTGgou7QT6H5UsYbGGKEn0D8TD4xR61ZsrNArd1m0ozhLJQamZ+FX0sqyx/iYfqcHLS5F/pZ/9k=" id="397" name="Google Shape;397;p23"/>
          <p:cNvSpPr txBox="1"/>
          <p:nvPr/>
        </p:nvSpPr>
        <p:spPr>
          <a:xfrm>
            <a:off x="155575" y="-1646237"/>
            <a:ext cx="6943725" cy="342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ITEhUTExMWFhUXGBkaFxcXGBoXGBgXFxkXFxgXFRcYHSggGBolGxcXITEhJSktLi4uFx8zODUtNygtLisBCgoKDg0OGxAQGy0lICUtLS8tKy0tLS0tLS0tKy0tLS0tLS0tLS0tLS0tLS0tLS0tLS0tLS0tLS0tLS0tLS0tLf/AABEIAJ4BQAMBIgACEQEDEQH/xAAcAAACAwEBAQEAAAAAAAAAAAAFBgMEBwIBAAj/xABIEAACAQIEAwYCBggEBAQHAAABAhEAAwQSITEFBkETIlFhcYGRsQcyQqHB0RQjUmJykuHwM0OC8RVTssJzosPSFyQ0REVUg//EABoBAAMBAQEBAAAAAAAAAAAAAAECAwQABQb/xAAyEQACAgEEAQMCAwYHAAAAAAAAAQIRAwQSITFBEyJRBYFCwfAyYXGRsdEGI2Kh0uHx/9oADAMBAAIRAxEAPwC9XtexXhrOVPN6kFeKtdAVxx6tek15XoWa44hOKE17+mr4V1lSY0muuxXwrjj5cUDUtlwxAmJO/hUHZrUiKBRONL4RgrVpALca7tuWPmaIVlArpXPifjVN4m01WqXEOKWrIl216KNSfas7F1v2m+Jr6a7edtC3FOOXL0gdxP2Ruf4j+FDAK5zV9mpG7HSokrpKjBr3PQCSuwBAA2HhUq3jQrinEOyTPkZ4PQqInxzEddPeqvDuNJfWbZmZ0lTtoYKkg+1BIvGVoPyTtXLqOrDz11rP+OYvFEsUBeCQFOiKPQfWY+LSPKjHA8HmaSz5YBynLAJAJHdAGhmjs8hvwGeIcKkZ0ifQHTyMaUMxGGbtlU5SmQZhEwGka9BJ201M+FMRuiMvSlLnjjD4ZQLY1uqEmdAASSYjU5ZA1+15VJwVjRlt5KNzjlvOTdGdY7uvfCAkKUMyR5g6bbzS7xfmi9cDKjFLYaAPtGNyxHqNNt68vXlyhV9h0X08tDHtQ5bKwSfH7/8AerYdOo8vsyZczk6RWxF24yZiS3eI16R4V1hszD7J08JYfGpLlhWtnKftEwfEgT8qG28P7e9aUZ2eYq6AYBJ8zp8tK8wl0g6iRsffxrjEoR+e9Q4e6VOlGzkjWeRPpQvYUixi816xsr/Wu2x673U8j3h0natx4bxG1iLa3bNxblttmUyPTyPluK/JJI0bUeIII+E6VZ5d5sxOAul7FwqDuu6P4BlOhPSd/Og6YyP1vX1Yfy59LmLKMb62rmvdyjIR1I3grqAOumpNFP8A4i4i6ctt7aHopQ5vY5oNBxoFvwjXKjuOI3rGsXx7HPM4hx/CFX5CaE4Lid63ibV25cuXAlxWIZ2MgETAJiYml3RDUh94dybiO9myoM7kScxyliRoum0dayD6SeXbmGxzKxDAhWDDqCPDoZBr9DLzVhCuYXDtP1G/EVi30jY79MxJdJMEADyAgSfv96Kats7mqM94dwp7t4W1BkyZjoKdfop5fsPxN7WIJ7ltikEqC4ZQZI/dJ0/KiPAMBcEMQBAgeMUZwuBRCSAMx1J9aDkqDtZayV8qV2WrqahRWzkJX2Wu5r4GjQLI8le5D0r7F4pLSF7jZVG58zsABqSToAKz/mbm3t1NpAUt6SZ7zeAJBiPEajzNPHG2LKaQ83LaKZdgv8RC/OnjlrgFrKLrlLsiVCkOg9xox+751+bHxgmfrHqW1PxNEuAcz38JcFyw5XXvL9hvJ12b+4g1RY0ibyNn6j/Q7f8Ay0/lH5VycBZ/5Sfyr+VJHAPpE/SredbagjR1kyp/EHoavYnmO84hQqeY1PtO1dtYbLXNCYZEyhUFw7BQAfUxsKUBVs2JMkyTuTqT6muHsgdaDxthUkiHNXJeoL18TCgk+VDcVxXs2yuIJ2pHBpWMpoM5q+7SgZ40vU1z/wAdt+NJQ1h7tK9tgsQFBJOwAk/dQc8QIjuNrt3Tr6eNHeXOJdm+fLP3UyjYHIN8M5ZvMQ1wi2PA6sR4QNB8falrA8Dt2bsKIhiAo2BYwYjp/SnpeYg4YBIMb5p/Cs+wvELrXLjNAAIKHXWJVsvQr3QR17xHTRpQpcDYsiumXuJWOyzNlkasQBMDqa4tX0ySvUUH43j+9+txIVYkqCAY03G5FQHi6MB2avljQlcsgaaA6n4VK2bNvwHbd4DrST9IGPV3tpvlE+7f0APvRi/xDswSZJ6DxP5Vn/Gb4L5i0uSSfxoJXITJxFnVu7Ez4L/0iao38RNRXMQZB8v6VBiG1kbGtZ55e4bdnMvuJ8qicncT8aqWbmUzXTvQOOsQ5Ya/MVTV4NS3CT1qBhXMKDnDTn7s6n+9IquvBLt2+tpIzMSAW0GgLawNNBVHCnXQE02cHxQS7bciMpUk+GsfIn40snwMlbKOP5exeCVXuAZCYzIc0HoG00npU9nEZlB8Oo0II6jwNa1iMJbvW2RxmR1hh5H8eoPpWOXLLYe69pvsMVbzA+q3uIPvQjKzmqHbg3Es8W7h72wb9r18zVzE4TWkpL5ClRuveXzXqv406cv479Is5t2XRvE+De/zBqclQQxaXuAeVccO5eYksltnJMyFJHx2rQ+G3sAirlNlTA3Ize5Os1cu8wYVf85D/Cc3ypkgbhOt8sYoj/DA8iyj5GuH5YxY/wAqfR0/FqY8Tznhx9UO/sAPvP4UJxXPFw6JbVfNiWP3RXUjrYqrdrvtaph69z1Kxy1+kV0uJFVIFM/JfBLN4s9zvZdk6Hzbx9KaNsD4Ms5+4gxuqv2VQFR0zOSGb4AAeHe8aSWuVtX0+cDtpZw+ItoqZXa0wVQAQ6l1JgdDbI/11h5NaV0RfZ3mroXKhqbB4W5dcJaRnY7Kok+p8B5midQw8ncWNjEIZ7rkI3oxAB9jB+Na0C1ZDhuXGZ1sW7i3MWXAa1b7yW11zG5eHdBUgTEjXqd9aw1lrKJauEF0VVY7AlQASJ6VObHgicK3jUNtkN9bTt9aSB4x4VMLtLnMFwLisK8/5gB9GBHzijjdySYMnEWzRbfDLSfVApF+kTADPbYeMfEU/wCHMqPSl3njCZrYI6EH7625F7GjNF+5Mzl8FIqHAhLN+y7rKJcRmG8qGBbTrpNMRw+lBOKWYrzLNlG4Y/mjCBFhw5eAoTU69Y6ClbimGbMbnZlVYyNNPiKVeT8FcxGIsjNkVQWJ3JiBlHx+6tJ5pdkshYBBgE9R7VdNbWTp7hF41jms4e5cXcZRqdO82X8Y96B4Di3cMAlT3l/cYfWV/KPlTPiuHi/hsQDqOz1HXRlMjzET7Ug8MQ4fOD3ydzHdKCPrDoZO/p6UIdBl2XcdxQAXLgkIpQta66hc3ZkiMwzDy3GnTrE8bw1q2LgFxi+2ZTOkiNdBqIGsHpQ7mDEWmw9pIMl2ht9Fg5X8TqT1mCa+w/ABcw/YlzLnPbY/YUKeyHocx9noOCZWGeajtvgS+YMddu3Sbjd4SMo2TUyo6T5ya44fgTcY9mGIVCzaTJCyQAN9ffrXWMstZa7aNvWYzNqyjXWVMSRvUdq8/ZZc5VA2eI3aAJnfoKZJCO2esa8zdKY+WsDbRFu37YvJeGVdYFkrcCs1ydIgqZHRvWmTF8s4Vjkt4Y5s4TMHIUSM2eSx06eMxpSuVeA7LM2FWHXTx8/6+NOHGfo8u2rfaIwYjUooMAeRJk11gcEl3AIQNYIPkyEifcUryLsaOJvgSrKEncj2mj+Ewdg6NYutmjLEAz56jQ1a4JwkuzQe8sGCJB3jr5U2cKwNmWuXiAQQI6ggD3adxUsmUviw/Jm/GeGth3nI9tTBClgSAR1I96q2+JkQI7vWTMz402c7q13M0GI7vjC6CfOkBVJMRNPinujySzw2T4Nn+j/i5u2sjmSugPiOnvS19IljLjGP7aKfUiV/7RVv6NOHXkkupVZ0ke3y+flUv0nW/wBZZb90j4EVy4lwIJtm+QVYbj+49xpTLyXjuxxIQnuXIAnwb6p9mge5pUO7L7ir+EckI2xViJ8J1H308gRNiuWlnWobgQV92gcI22ZQfiKZ+G8n2rihmuPr0UKPmDXRlx0BoTruHdpyeFLOKxN9QxPQxWv8Q4VZswqnfoTJ9aAcw4Dh4wjlsocg6h2LZvITG/lFWyQjsTRKMnupi+cMajbDkUyngt8f5T/ymoL+AZSM6lf4hl+dZUmWsCHDmiPDuFXT3luFPSR8SCK9xmOw9vqXP7sR8TS3xrjDujLbkeAn8aZRYGwpzdwa9cwl1S73joUUFmlgQZ1MCBOv51it0EEqdD4EQZ8wda3XgGCuphVW6xLEaiZEeHpU+FwaB2cKNQomAdRMz18KLntdDwxb1dmT4PCrcgYXhty40CXvMxSftQvdSPU0escnYphF+/bsWyBmtYdQsqGdlDFQA0F2AJzaadKauNcEuXAcpSDtIMjz31qTlvhLWcvaMX/iM1zm2uCkMMb5F3lzFW0uGxg0CopGpBLXWBgtcueA1hR8K2Pgy2Cc9wJ2sDVo08xO3WlF+H2rLZlTLm6gUZ4aVaCCCfDqR6UMEd86Z2oW2FjZc4jZUa3E+IPyrLfpf41YZLORSSL1s58pUABhME76SPemBuP4JnNoXkLgxGyyNwH2J3+FUOYcDaxCBCoKmDvIMayKtKoS4Mi9yGHhF1DbU5htVHmTGWyhQHWl79GZcqqWAEbVM3CyXDkk+tdPUX4D6NPsoPZ0oFxSzNONzD0LvYQFqylStyopGXUgjrtTTx65cIUMxI/vegWIwr2wGUaVHc4vdeAw28qPqNRoKim7LlqZjXXQxpodCPhWcWuMdneNu6CSrPbJAHegkDMBsZABjwrQrfbaEWz5bfnSvzhwFGu9s4NlrhksNVziMxgGBOh9zTYpC5EgXhuIJmNtUkXI7rQVDDyOolcw2670Ywl4AjWYcH/SwgDYbERQ+7wxA65Gc66lmBkHTuokx/qIqng8WTrMkbnxIOvxgGtCJH3OuEK3hcUf4ilD/ENVb5j3pVuDM4ZZdWWCI+qSBIrQeYLfbYeRuRKnwI1B+NLvF8VhXwovYRP0e9ZuLmtgHRsxI1iG1OhJmLOo1p1OlTLwy1Gme8IXFWGOGe2P1mVSl1TqTC23A0OqsynoYg7abDi8KqkEafZ9thWZc6YC8+FwmOtKue0lts1sz+rI7RXyMM0q8zqYkecNnAeKXMYpbN3cqElWQgl5MFRJtuAO8pJiRE1n1DvlFMc4yfXIxXSMvjWfYKx2WKxGGjuN+tQeGacw+IPxp+balrjmGy37WIGwlH/hbUN7Efeayvo0RXPAN4dZy3R4nMvx7w/7vjVy5gwLwP7Q+8GR8zX2ISGJHQq3tMH7ias3919/l/SoSkaEqA/MOH7o08RSTgbIW+hVZKt8R/tWrY7BB0oLwPl8G5MbE0YZNqM2SO/kZ+HlSoI1BEil/wCkTA58NnG9sz7dadMDwxQI2FVuJYBXV7c5lIg+YPzrRjlu5JLTzk/arMBxLy0+Qq5g3gFPMH4f0Nd8x8Du4W4wdGCSQjx3WG4g+MdPKhnaMGny+6tHZCUXB0zVMJjZsWiT0Inxg0z8q8yYa1JxDkeEq7/CAYoZy5hQlqyp6oDp560Y4pw+2yQfvb8BRhjlViTnG6DON49hcSoNgzB1bKU20iGAJoPx3mq2ln9HVC7sI3GUeZG9KtngmI1WzcVQTrJP5Vxw3g121jFF4hsymCCTqI8a0yjJYuuiClHf2NSfSi91GVcP2dwghGFwPDdIBQBvSlDivHmczevSf3mzEegGgrI8C7BwFZlzEA5SRodDtVnB5ySDOhj4VlS+S7HjEcaToCT5/lVO9j2ahuGs1dtgRRFNKwHEM2CW5uQuvtoaJclYy1cZjcUepEiljki7ns3bJ6THodfzoDzPx3sENi3cEsw7QKdQo3BI2kjUVNxUsiTuh4y2wddj9Z4ph7r3Th3z20uMmbUCQAYE7gTE9Yri5jVDasswYDGPfyrMfow4qEvXbDnS6AyyftpO3mQT/LWgOpBObY9QNY6UHw6NeKVq2T3eYe2BtLlBA0IIdQ+2pHyBk+VZ19JHEnOLsqGINu0uq6HMzMzGR4jLTccfh7LlgCxE6k5o+O1ZXzDxHt8Tcu+OgHgBoB8Iroft2gahrbR6cST9ojzn8Kevo65sw+Gm1iLj9g0lftsjftAAaKeo9/Gs1d66tOZmtHZgr4P0xhMVYvILlpw6nYjf3G6nyNdYi+i7sBX584Zxm5ZIKM2b90xHwq3xfiL4kTnftR0DHK8bjLOjfOllCwqdG4PfttswqG2Lc+Jr874HHXhcUo7z/ETWg8hcUv3cXlckgDvT7RUZRovFmutaDpoKF9qqNDKQat3MQwuBRpVfit0NAOh8aSc2h4wUlZeVb1xAbaDykxQHm/A3OwftgixlZdZBI0IB8YJ+FT2+NXrRCW2Rh5iT9xFC+aMXicVZuLcW3lynuiVmNfrFtDpvt40Mc5NqxZxSQlYTH2iVBcmLihe+xmGAjKp8R9oAedBUxqreNpUy6t3pklxoRAAAmDG521o5gOHhLduLOpae/dtGDm/cInal3mTDXBczZgBJZfHfTbrpNbPBnGfAYkNbZPDUfwn+4pG48uR2AJAaCwnQkEwSOv8AvRjAY+CrfED4N+B+FDOaR3wfEflXPoKK+E4/eRchuXDbhgqhyuQnVTbbUqA0GBuAR1qW1zAUtZLSdnckTdV3DNBkF1nKxidx16UEr6kHTro3fg3ELZJFu9cu5gr98glVcSo2mI8av4l9NRWb/R1xQfpVuSQWsiwBBILC4uWY27p3PgabsRxpbkQ6LM6M6AwCVnKTO4NZsuOXg2480ZPng6xbAAjpBFdYC4Xg+H5UB47fKrnW6G11GXQb65lZtNOsVY5V41augKDluL0OgYeK6mR71B4Jrlmh6jG/bFjs6wntVng+GCKSempNUHxJI28KvLd/VgeO9csdyFxQc5qJZGJLnwFTEChq3NNNv71r3TrrW1UlSPY9FLhcFzE4S3cUpcRXU7qwDA+xpM479GthwWwpNtwDCMZQztBOq6+oppUDpp6aVNbxBGjbdG/93501kMumU1zyLGIW7bsWl1VlUKQYkEaRXWGsXGUNnPpA/KmHjWB7a3AgOPqk7HyP50q4DEusowKsDBB3BpZTyRXtZ42XTRhL3EmA4k6XGXN8QK7s49rmOtSZADfhVPDj9c3mBV/gWBAui4dDJ3rZKb9HnyedsW/gD/8ADuHL/k2/eT8zSpxuzbW+/ZABDBUDYAgSB7zWncpNhMXbzC2oddHUgSrf31oB9KnCUtmxeRQoOa20dT9dPuz0uTBUN1hjkuVCNh7sGKsh6HXDBqa3crOUY18kYrLics6Ose4/3NJXNmCNrF3088w9+9+dGOGYrs71t/Bh8DpVj6V8Llv27w2uJB9Rr+JpkJ5EZbzKwdCQwMgjcEU9cM+kfuZMRbLGIzJGvqDsfekRvuNNHBMJaw9oNilQ2sdZdbN4d42WR8pJBGhDBZjWPeuaT7HUnHoqcX48+Im3YtsFMkx3nIGpJjYUv7Uz4bH28LgL1tSv6Vfum2xUyUsIFkTsMzEjTcT4ClYmupLo5ycnydCu1NcgaV6BRFZMbkDTc1JhrhUqR0M+9Vrh1Fe27hrjqGPDYmxbcXSpLAyQIggnQ0Q4ZzEqYhr9qVJBlW2OUExI2Oh1pVtNObyWPvBr7DHX2P8A0mhtV2dudUaHf53uXHFxQRA6fjQvjHNlx4E6bmKVeHcSKIy75qiRizDwoRgl0WyZpZKsMYTmO8l1XDGJ2PhWqcJ40LloZxGbT46aGsgxuCVUVlcHXatO5GcXbVq2ACwMmfBW6+W1M0mm2ST8Ip3hibXcyEgMYYFmJWZBMzB12mk7mjtc5IRiASJyNEAmIbatl4rg1jV2J9FA9hl29SaQOJYYQW822lW+sR0OtJHImhpY5REThSu4uxrkQ3Og0SA/3EGP3ai4pezKnj+VHb7L2iiSFgl2GpyCSwB8SBHvSsJLAeBApxEQBa5q0hA6TXxtjypvTvo7cO30SYJWuXbrZ5tm1lKxlli+jiNZyiNRtPSjw4ZdtXCTadrbEmbLZxBkz2aslwHadGGvWh30XcAxIc4iXt4eNRmKi8R9WFH1lEtqdNY1kinG/bKGMwUkmMwDW3O8EaAN5jKx/eipuST22OoOtwD/AOJ2xItM6vqCvU6fVJe2L4Ov2AR50H4ZjcPcvwbUXVBIMt9YKxHfdVuKSRGuYa7UwcUxltj2eIVbbdBeXt7LD9y5HaWx5giPKqmDwCJLJIJ2Vbna2zM62y/fUeRJG3UV0nwX0+J5csYfLDPCsSGOQsGYAT0JmQGy9ASDRzFOoUTt18/KkXk5C+PxF6CbaoERvsyGWAPHQT/vTPj7+a6lsbbn0FZ4quT6HS6ZerKSVJXRdN2fwFeB6gUzJ+Fdqac37UiyjVMrdDVRDUxaiiUoklm/kOU6oev7P9K54kIVnC5mUagCSwHh4kCoOJWyUzroy/eOteYDFkpvqo09P6U8MjhK0Q1GljnxO/0/kVDzAovghWiPD5UG5r41ea8ptuyLG2xmjnHcEBeLICFZQwgx9YAkfGaVuZF0VtdPEzV3llJUz5GeOMJteVwXOXsecLxhlB/V3bkR0y3f1iH2LR71o/0lYLtOH3SN7eW6PRCM/wD5C1Ytxa8xXCYhT3jaUT+/h2Kz8MlbHY5ywN7CgXLqjtLZVgTqMy5WBHvVsHvg4ksntlZjGIOlc2blc/ZgmSNJ8Y6106qAI96xFyXtKcebMO2K4XbuopZrcExqQBox9BrSWq088m32fB37SsVdZKkaESJ0++imKzK0PSm/EDtuBW2jXC4tk/8A530z/wDWKprcw+MbLdX9HxMnNctpmtPElmuWl1RhEkpIOpitJ5E4BatWsTh3yYmy9yy6Er3LncuRvIMNb8SIifCizjO+V7CHh3FHZFZ1TDhCQCVzXGnKTt9UbeFKar/Xy6a1+keHcDw1h3dbSWjiEs58OgDKt212hbJ+0O+BooHcnrpLwjCLYuXriq037iNdz2wQVRcuQMqxGx1G80nqRvsr6M6uj81ua6WnTg3I9zFY3E2r7DDhHIJVQw7S4S1tLY0BBGvTSPGlHFYc27j2yZKMyk+JUkEiqEis4k16RXLHWuoj1rghLhaiSCNGBE+BGo+VcWkhyPUfMVTw911MqSPejGBAe9ZZ9Fd0VyOneVXPl3dfeiKA0NWMAZuAHajHOnBrGGxDLhrvaWjqDIYj92RvUvK3I+NxhVrdvJaP+dclUjxXq/8ApB9qW6HSs+4slsWxliZrTPor4Y1vDtinBHaDLaB6oDLOPImI8cs0Fw/0T3BcTtcTae0HU3AocMUBlgukSRpv1rSuM4lFtkLACiIGgUAQAPKBUckrVItixtO2LPHMedaSuPYzKzDwJj3M/jRzH4gBWZv7ms941jS7QPBQf9KhZ9TE+9CC4GyPmyxy/dt3MSFvEC2wfMTtlUdo3pIQ/GgTANcdlEKWJUeAkkfAGpMNo3e2IIPowKn7jRPhnLuIv3Ft2VLMwB0+qoP2nbZV8z89K1Y1fPwZZPwUkwhJCqhYkwAASSTsABqTWm8n/RsqxexoBbQrY3Vf/FOzH90aeM7Bl5R5OtYFc7t2uII1uHZQfs2gdh0LbnyGlGMVjABvUdRqt3thwjRp9NXM+yS84AjygfKlLG8QU2oaCCNjXuP46A4AP2gPiQKR+M8XCFgxjKzKB1MEiAKyKLkuDbai+SzguMDtBh8SM9knuFt7Z/iP2fWjL4Udm/6MFhyApkABIgGSZjLr63DWW43ij3GnYDZd/wCbxrUeX7y3LSMp7vZp7ZVy5T5g6VplFqKs0fSlCeaUl4XH6/XYR4VGHsxuEUyQIliZJj1rzCvnvu37unvVhrE2Wn7XyH9aHcHJDsvUCPadPuqb7SPo4JbW0G0r4GvEGleKKcUkzVMj1WNfI9dYrjZaz91h5H5UHs3SEaN4+dEw+tL/AOkHMy+ZHwNCQYJJNDRw7hf6SixGZRBnqJ/r99VuN8hC5bKkwehHSo+E3XyFUco0HKwgkEjeDoaqcTfE20zXMfdUTEi0jHYn6oTwBqsLdJdnyv1XCsedy8Pkzbjjs9hu0VVdLwYBQFXI6KjZAAIGdFJESM2tXOReXFxiXJu20KMB3hmMETMSIH5V7wLmy9fZ7V9LV6LTsoZBLlFzZCR4gGhOKHD7y5lW5hmnae0Sd+uoFMmeYy1zPwM4TENYLhxlVlZdAVYeEmIIYRPShltdRXuDwuRSCQwnRhsQf9q4uNBikGLc0wch4vLich2uKR7ilhG0qxw3Fdnetv8AssPhMH51xzHfnHlw3cEtuwJuWLlx0VVAZ1diWA65xI9cp6xRrgw7Jv1ZtK921afFlXlA+U/rERdBcck92BIE6QZD844i9ZCXbBm5ddRZA+srlGDnKdGUr/KYPWl7k+1ct4fiIvpcmMO7AEh7gW93wrgySwYiQftV0laGxT2Sto0vh/GldmTDpmYaPcOu3Rn2n92QB5V9dXEBif0i3/DlYR/qzGf5RQfhd2UEMbFkgMqWk78ET3tCLe40Mn0NcvisE7RFydAD2t5Z85DgTWV8dnqx56GvAMxdS7I4ElTJDB8pWZ2PdLDX8Kyrj3A+z4Qr3mCXxda8VMZi98qOy8c3ZgPHkabONWrV6xctIIbs2KnMx1UZl1JmQyqZ8qzfj/MtzGWrKXZJt5izTBuMQqhnAGjBFA6yZOkxWjE7VHnaqG2d/IrBtZrvtBRTgzWRiLJYAL2tvMTrC51zEhpVoE6ER41pXFsEbqXLitctsjlnUGYBLZ1Mj7LEAf8AhtVXwrIdmR5ydFHw1ohwx21VlJGh21BB/wB6b7dllILObig95GVDmHUajeNvOKbcPhsEozPgsO6ONSllJVlEkKMhgMCjiDmhjG0U2H/MdRFn7VyKn0e8p52vXcThhet28pts7lbZcEkrlH+IYgwdABB+sK03gmKbHXbqM5sqiCAhGZiSROoICrA/mG1ADxC8ii2ABbVWVLOUoqeGXIqkldp6zrsa+v4Br1u3fwp7O8M8KWIHaiCbRZ3JA0lTHeGh6U89LJO5dFsepiobYr3fIa4jhrtoHJcF2CQTmA1H2ZJyg+RIpWx3ELmYrcVkEd4MCDA1gTvJ0086QGvY3BXSW7WxcJJJ2DE6md1ue8018I+kRGHZY7CretnRjbAEz1No93N1zKVNQcE+iizyXEkA+YeLs/dX+z+JoHhbTF1VEZ2YwFUFmY+SjUmtMxnCuBYhDfsXmthT37faFSJ7om3dBcDMQO6Y9qaOVcHgcKv/AMuqi60qzklnYjdUZvs+S6eOtJKLjG2KqySqxS4L9FzXSLmNY2V/5KEG4f431VPQZj6VomGtWMNbFuyiogjQbmBEsTqxjqZofxHjAHWqnDbD4sOy3MiKcuaM0tEkASNgR8azubao1QwxjyS8U42qg60kcY5kJkKaGcy9vbum2+v7LD6rAaSPkRuPgSBuzrrVsOlnl58AzamGLjyS4riuVgSZIYH0gyZoNzI84rEHWO2uxPQZ2gVJfTpVLGuWYsxksSSfEkyT8a2eisapGB5nkdshWtE+jaBZuSdXuqqr1kKCTH+oa+VKnKfCBibl23EsLDumsd9SuX1kmPenn6PkZsKttSN3uCVBCZj2ckjvBpTT0qcpJR9338fkzRppzxT9SFcK+eq8/wDQ5YsiDGwWPhS84yuLg0JBU+fgaJ8NwRsrcD3hckjTLESDOsmdqBcUxQk5JrJOcXzF2j6/6fqMeow74dDGHOUKOg1PnXQ86rcHfPaVvUn1q3HVvYU5brg5BrhtNa4z61YdZFAZ8EN59KW8Zei+/qD8RTE+qsPAUq4+2WvHwhZ+FCT4F80MOAxMKD51f5gxttUtZ8uW4TAYAgwJjXrrPtQTDdB4a1U534i62cPbQDOGZzmEiAAAvlJcnTbKK06aSjki34PD+uYd+HcvkzjgOI7LFWXOwdQf4WOVvuJr3EcOK3L1qdUuFQOpCkwR6j51TS07EAKxY6ABSTPlG9aJxKzauW7F9bKl8vbX2E5mtLkzCQZ2Y/y0F2fPvoRrOJGiLOUA77ydTPwrpzqDWicZ5ewSMt1cPbFm4ArEdseyYghLgyXj3SSAw22PjWfPbjQ7jQ+1Bqjk7PrbV89eBakK0oaNFsYW5i7GDuW3CNauISxYLlWcr/W0JidOtX+ZsXZwtq/N+12j2+5aD94nOpHdXVfqmCaC8jYu5+jXbaXHtsJhkJVhP7JG3WlnE8t47EXC13O2pi5fuEsVnSZGbbppXOUUuQKDb4L2A5k/VMylUv21JCsFYMYGQqD3X18tKr8o3ne9dJztbDKuXLmPaXCQCMv1QSGMDSCfCiOA5PtqENy6ZSSAshd51nXfzonypatYJrnZF3zlZzCYK5tRAH7RqUssGqLQxzi7RVxXGVRZB956eXnWc47EA3XK7FiY9TNGuP8AAb74m61qzcKMxYdT3tTJ9Saqpyhjm2w7+5UfM12LZD8RTPOWX8IGbU6VuHJ2Iw+Owq3L90pcSEuQyITcAgOSwhgyBTtuW10rNLXIOOP2FHqw/Cav4PkHHKdLyJO+V3n3hass+Ndsz+lP4NJu8p4L7OMZf4mtN8oqBcFhUHZ/8QEKR/8Ab5joHAhw/g5GnQAdKVMPyNi/tY5x6dof+8VetfR5fb/8neHorN/6tUxZ9PGVpP7f+Czw5Gqdfr7jBdw+EYAfptnQk6YQCZ0gwdo09CRsSKht2bCQicTClmBCrZMs4EA5A3fb2M+mldtyHfudmTiyGT6xGHIFyI/xF7eDtrETJpj4Zy9+jluzs2gTM3BlDMPAknMPSY862PXJr2p/yj/xJw0i3cy/r/cGHgz4lQHugp1myELDzDMxH3UA5n+jzDkA4X9S3WWZkPsdvanFXuLOZSg8SVPxykgVX4hiEtqWuXFCgakkAfGvMlN3dfkemoxcauzNx9FWPIlXw7Dp+sYH700+NS2OQOMIAFCgKZAW+IB8QNADpvT5w979z/ARsv7bzbt+MhmEsP4Q3tXT8RxFtijCGn9rcToQR0O9T9bJHwJ6GN8WVuVuE8SVWTG4exeQkEM7r2okywnIwYQTEmQfLZsweASyMlvD5UZixCwACYEkA7wBtVbBYxyAWj2/OilnFDxqbm5O2MltXAC5h5GwuJUwGtvqVZSYDHclToZgT6Vi/H+FXsLeNq6sEagj6rrp3lP9xX6QDg0u868rrjbJQELcXW2xGzeBjWDsa1abUPG6fX9DNnxeor8n54xAoXiN6b+M8qY2wGNywYUwSveHqI1jzj4UpXN9xXoZJKXKMsYSj+0qHf6HsLmxF9/2bYE/xOD/ANtNT4c2e2tWnCr2hc6bZznygjWJmhH0K2jOKb7J7IT+8M5j4GmHjGORWBIW4O0uaaSQGIIM9RWSMorL7o7v3fvNWPD6kW00mubfR4/Mlu8blrugCNF16Zp6ZddKGX7SxtVlucYhFsIqt3ZnUBtBoABvFVWasUtNPA3ux7E+Urvg93/DOTdgmk7p/ki3wC7ltOSJhoUeJOtERac95zHlQ7gFgsz66KQT6+FFrtyKePR7suJNLsq3NKkwV+dDXGaagud0g1w7VqmXHWCfSlq9dXtGk/2BTLiLggNSXYwzXHJ2BJoyIK7C2ExigmNT4VQ5wzFbTECZZfScp08fq/fRjA8MRNetQcz4Dt7BCmGQhhHWJBHwNVwJymkjH9TjWlm38GVcCxHZYi1cJgI4Y6xoDJg073+Ptd/+m0hCmU6KVYyVXQLJNW+EWzdy3GVII7sDULO22n9aeMHZtlCjW1ZT0ImoubcqSPltiUTMeG8VNo9nj7Ny7YyhCi3QhWRpqNX06Zh+FLmPuKtxhYLG3JyZtCU+zI/aA0PjE1ofP2Dwts23KMivmR+y3JAzoxDGGgrHoxrML17Ux0OnTT0q6JclpMWDvoasW7gNCmaTXVuQdDQ2nWPXIuJy3yvR1j4U5m8ykgaf35/nWVcv41kvITr3ht56VqWLuQZgQQPI/kaEYpupILk1yjw4p/2o/l/KRUeJxbGB3kAUAtbYyT4kamdekDyrpQrCY/v02qG7h461X0ofCB6kvk7bVe6zE+Pauh+DT+FLmJwmLmM13UwP1jQZ85ijbW6+ts6Aw2hBBG8jworHHwkLLI35FBsNdJhpP8TE/M02cDxDWwNZjoRnX4NpXcW2HeTXxFS27AUwBRcUCxo4dzIB9bDofNBkPw1FGl5isEf4dz0On40qYe1Aq5ZuAmIoUcn8h27x21/+uze0/JTUL8ZQ7YMH1UfjFVrNzKZAHuJFTniCEw9pfVTBrHkw5n1lf8l/Y2482BLnH/uwVjeY74JFrhaNBgM7W1B03EMT8YoRy9iuIjEK1/C4EW9c2SygYE6yCskmfPrVrmfjyYVlKoWDbgn5GinLnEreKsi6qFZJEGOhI8fKhtyRXL+527HJ8L7BS5xu4NhbT0X8yaDY028QxN5tYiVIUxrH1RrvV7F4IGg1zhsbN91Z5yfl2VjFeFR9wO7kz2WuFmtnTMRmKNOVvMbifKjVrFUpngTdsLy3O+BGokEfsnXajNoXF3yn4ilWRFGhjw+Mq0caFEk7UqvjiusfA/0qPG8X7gEHUxVYSUnR2LFvmovyT3sazMWPWgfF+VsHipLpkc/bt91vcbN7iryXZFSK1aotro+gnp4Tjta4B3KfADw9LqhjdV2VlKqAywCO8pOvTagZQ23Fy9ZK6ETBGpOp8Cd+vXan3hWFN58oMaTrVfGWe+6XAGAMQRI+Bo273Ixw0+GG/CvK5M4UZWhEB10Y7kdD1OxFFksuqFmhR5701WeDWF1CAHy/AVU4xwJbiHvsCdF2gHxPjSThbcrtsr9M0+HRxcIJ8u27u3+X8AByhxD9ZdWYBgyfhTM1hdwaBYLk9rTFjcVoG0ET661Mlr9glG8jK/A0sbSpno0pu4suspBqO8gIrjCcQObJcAJHUVaxNvLqNqPY906ZTtXO4y+G1BMFiTGgou7QT6H5UsYbGGKEn0D8TD4xR61ZsrNArd1m0ozhLJQamZ+FX0sqyx/iYfqcHLS5F/pZ/9k=" id="398" name="Google Shape;398;p23"/>
          <p:cNvSpPr txBox="1"/>
          <p:nvPr/>
        </p:nvSpPr>
        <p:spPr>
          <a:xfrm>
            <a:off x="307975" y="-1493837"/>
            <a:ext cx="6943725" cy="342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399" name="Google Shape;399;p23"/>
          <p:cNvSpPr txBox="1"/>
          <p:nvPr/>
        </p:nvSpPr>
        <p:spPr>
          <a:xfrm>
            <a:off x="320675" y="4038600"/>
            <a:ext cx="2193925" cy="33813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a:solidFill>
                  <a:schemeClr val="lt1"/>
                </a:solidFill>
                <a:latin typeface="Calibri"/>
                <a:ea typeface="Calibri"/>
                <a:cs typeface="Calibri"/>
                <a:sym typeface="Calibri"/>
              </a:rPr>
              <a:t>Brief with evidence filed</a:t>
            </a:r>
            <a:endParaRPr/>
          </a:p>
        </p:txBody>
      </p:sp>
      <p:sp>
        <p:nvSpPr>
          <p:cNvPr id="400" name="Google Shape;400;p23"/>
          <p:cNvSpPr txBox="1"/>
          <p:nvPr/>
        </p:nvSpPr>
        <p:spPr>
          <a:xfrm>
            <a:off x="914400" y="4495800"/>
            <a:ext cx="1371600" cy="830262"/>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a:solidFill>
                  <a:schemeClr val="lt1"/>
                </a:solidFill>
                <a:latin typeface="Calibri"/>
                <a:ea typeface="Calibri"/>
                <a:cs typeface="Calibri"/>
                <a:sym typeface="Calibri"/>
              </a:rPr>
              <a:t>Objections served or made at cross</a:t>
            </a:r>
            <a:endParaRPr/>
          </a:p>
        </p:txBody>
      </p:sp>
      <p:sp>
        <p:nvSpPr>
          <p:cNvPr id="401" name="Google Shape;401;p23"/>
          <p:cNvSpPr txBox="1"/>
          <p:nvPr/>
        </p:nvSpPr>
        <p:spPr>
          <a:xfrm>
            <a:off x="1047750" y="5494337"/>
            <a:ext cx="1371600" cy="831850"/>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a:solidFill>
                  <a:schemeClr val="lt1"/>
                </a:solidFill>
                <a:latin typeface="Calibri"/>
                <a:ea typeface="Calibri"/>
                <a:cs typeface="Calibri"/>
                <a:sym typeface="Calibri"/>
              </a:rPr>
              <a:t>Supplemental evidence served</a:t>
            </a:r>
            <a:endParaRPr/>
          </a:p>
        </p:txBody>
      </p:sp>
      <p:sp>
        <p:nvSpPr>
          <p:cNvPr id="402" name="Google Shape;402;p23"/>
          <p:cNvSpPr txBox="1"/>
          <p:nvPr/>
        </p:nvSpPr>
        <p:spPr>
          <a:xfrm>
            <a:off x="5237162" y="3932237"/>
            <a:ext cx="1371600" cy="584200"/>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a:solidFill>
                  <a:schemeClr val="lt1"/>
                </a:solidFill>
                <a:latin typeface="Calibri"/>
                <a:ea typeface="Calibri"/>
                <a:cs typeface="Calibri"/>
                <a:sym typeface="Calibri"/>
              </a:rPr>
              <a:t>Motions to exclude phase</a:t>
            </a:r>
            <a:endParaRPr/>
          </a:p>
        </p:txBody>
      </p:sp>
      <p:sp>
        <p:nvSpPr>
          <p:cNvPr id="403" name="Google Shape;403;p23"/>
          <p:cNvSpPr txBox="1"/>
          <p:nvPr/>
        </p:nvSpPr>
        <p:spPr>
          <a:xfrm>
            <a:off x="5922962" y="4619625"/>
            <a:ext cx="1371600" cy="33813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a:solidFill>
                  <a:schemeClr val="lt1"/>
                </a:solidFill>
                <a:latin typeface="Calibri"/>
                <a:ea typeface="Calibri"/>
                <a:cs typeface="Calibri"/>
                <a:sym typeface="Calibri"/>
              </a:rPr>
              <a:t>Final hearing</a:t>
            </a:r>
            <a:endParaRPr/>
          </a:p>
        </p:txBody>
      </p:sp>
      <p:sp>
        <p:nvSpPr>
          <p:cNvPr id="404" name="Google Shape;404;p23"/>
          <p:cNvSpPr txBox="1"/>
          <p:nvPr/>
        </p:nvSpPr>
        <p:spPr>
          <a:xfrm>
            <a:off x="6781800" y="5099050"/>
            <a:ext cx="1371600" cy="33813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a:solidFill>
                  <a:schemeClr val="lt1"/>
                </a:solidFill>
                <a:latin typeface="Calibri"/>
                <a:ea typeface="Calibri"/>
                <a:cs typeface="Calibri"/>
                <a:sym typeface="Calibri"/>
              </a:rPr>
              <a:t>Final decision</a:t>
            </a:r>
            <a:endParaRPr/>
          </a:p>
        </p:txBody>
      </p:sp>
      <p:sp>
        <p:nvSpPr>
          <p:cNvPr id="405" name="Google Shape;405;p23"/>
          <p:cNvSpPr/>
          <p:nvPr/>
        </p:nvSpPr>
        <p:spPr>
          <a:xfrm>
            <a:off x="5897562" y="3605212"/>
            <a:ext cx="266700" cy="369887"/>
          </a:xfrm>
          <a:prstGeom prst="upArrow">
            <a:avLst>
              <a:gd fmla="val 7796"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6" name="Google Shape;406;p23"/>
          <p:cNvSpPr/>
          <p:nvPr/>
        </p:nvSpPr>
        <p:spPr>
          <a:xfrm>
            <a:off x="6608762" y="3605212"/>
            <a:ext cx="266700" cy="1001712"/>
          </a:xfrm>
          <a:prstGeom prst="upArrow">
            <a:avLst>
              <a:gd fmla="val 2876"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7" name="Google Shape;407;p23"/>
          <p:cNvSpPr/>
          <p:nvPr/>
        </p:nvSpPr>
        <p:spPr>
          <a:xfrm>
            <a:off x="7334250" y="3605212"/>
            <a:ext cx="266700" cy="1501775"/>
          </a:xfrm>
          <a:prstGeom prst="upArrow">
            <a:avLst>
              <a:gd fmla="val 1917"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08" name="Google Shape;408;p23"/>
          <p:cNvSpPr txBox="1"/>
          <p:nvPr/>
        </p:nvSpPr>
        <p:spPr>
          <a:xfrm>
            <a:off x="3352800" y="4889500"/>
            <a:ext cx="1371600" cy="584200"/>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600"/>
              <a:buFont typeface="Calibri"/>
              <a:buNone/>
            </a:pPr>
            <a:r>
              <a:rPr b="0" i="0" lang="en-US" sz="1600" u="none">
                <a:solidFill>
                  <a:schemeClr val="lt1"/>
                </a:solidFill>
                <a:latin typeface="Calibri"/>
                <a:ea typeface="Calibri"/>
                <a:cs typeface="Calibri"/>
                <a:sym typeface="Calibri"/>
              </a:rPr>
              <a:t>Pattern repeats</a:t>
            </a:r>
            <a:endParaRPr/>
          </a:p>
        </p:txBody>
      </p:sp>
      <p:sp>
        <p:nvSpPr>
          <p:cNvPr id="409" name="Google Shape;409;p23"/>
          <p:cNvSpPr/>
          <p:nvPr/>
        </p:nvSpPr>
        <p:spPr>
          <a:xfrm rot="-1980000">
            <a:off x="3143250" y="3578225"/>
            <a:ext cx="266700" cy="1382712"/>
          </a:xfrm>
          <a:prstGeom prst="upArrow">
            <a:avLst>
              <a:gd fmla="val 2082"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10" name="Google Shape;410;p23"/>
          <p:cNvSpPr/>
          <p:nvPr/>
        </p:nvSpPr>
        <p:spPr>
          <a:xfrm rot="-360000">
            <a:off x="3622675" y="3608387"/>
            <a:ext cx="266700" cy="1271587"/>
          </a:xfrm>
          <a:prstGeom prst="upArrow">
            <a:avLst>
              <a:gd fmla="val 2268"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11" name="Google Shape;411;p23"/>
          <p:cNvSpPr/>
          <p:nvPr/>
        </p:nvSpPr>
        <p:spPr>
          <a:xfrm rot="1260000">
            <a:off x="4413250" y="3621087"/>
            <a:ext cx="266700" cy="1270000"/>
          </a:xfrm>
          <a:prstGeom prst="upArrow">
            <a:avLst>
              <a:gd fmla="val 2268" name="adj1"/>
              <a:gd fmla="val 50000" name="adj2"/>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412" name="Google Shape;412;p23"/>
          <p:cNvSpPr txBox="1"/>
          <p:nvPr/>
        </p:nvSpPr>
        <p:spPr>
          <a:xfrm>
            <a:off x="1219200" y="3335337"/>
            <a:ext cx="4800600" cy="3397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IPR Timeline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4"/>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18" name="Google Shape;418;p24"/>
          <p:cNvSpPr txBox="1"/>
          <p:nvPr/>
        </p:nvSpPr>
        <p:spPr>
          <a:xfrm>
            <a:off x="457200" y="457200"/>
            <a:ext cx="8229600" cy="1143000"/>
          </a:xfrm>
          <a:prstGeom prst="rect">
            <a:avLst/>
          </a:prstGeom>
          <a:noFill/>
          <a:ln>
            <a:noFill/>
          </a:ln>
        </p:spPr>
        <p:txBody>
          <a:bodyPr anchorCtr="0" anchor="t" bIns="45700" lIns="91425" spcFirstLastPara="1" rIns="91425" wrap="square" tIns="45700">
            <a:normAutofit/>
          </a:bodyPr>
          <a:lstStyle/>
          <a:p>
            <a:pPr indent="0" lvl="0" marL="0" marR="0" rtl="0" algn="l">
              <a:lnSpc>
                <a:spcPct val="111111"/>
              </a:lnSpc>
              <a:spcBef>
                <a:spcPts val="0"/>
              </a:spcBef>
              <a:spcAft>
                <a:spcPts val="0"/>
              </a:spcAft>
              <a:buClr>
                <a:schemeClr val="lt1"/>
              </a:buClr>
              <a:buSzPts val="3600"/>
              <a:buFont typeface="Calibri"/>
              <a:buNone/>
            </a:pPr>
            <a:r>
              <a:rPr b="1" i="0" lang="en-US" sz="3600" u="none">
                <a:solidFill>
                  <a:schemeClr val="lt1"/>
                </a:solidFill>
                <a:latin typeface="Calibri"/>
                <a:ea typeface="Calibri"/>
                <a:cs typeface="Calibri"/>
                <a:sym typeface="Calibri"/>
              </a:rPr>
              <a:t>Objection Strategies at the IPR Deposition</a:t>
            </a:r>
            <a:br>
              <a:rPr b="1" i="0" lang="en-US" sz="3600" u="none">
                <a:solidFill>
                  <a:schemeClr val="lt1"/>
                </a:solidFill>
                <a:latin typeface="Calibri"/>
                <a:ea typeface="Calibri"/>
                <a:cs typeface="Calibri"/>
                <a:sym typeface="Calibri"/>
              </a:rPr>
            </a:br>
            <a:r>
              <a:rPr b="1" i="0" lang="en-US" sz="3000" u="none">
                <a:solidFill>
                  <a:srgbClr val="F1D394"/>
                </a:solidFill>
                <a:latin typeface="Calibri"/>
                <a:ea typeface="Calibri"/>
                <a:cs typeface="Calibri"/>
                <a:sym typeface="Calibri"/>
              </a:rPr>
              <a:t>Taking the deposition</a:t>
            </a:r>
            <a:endParaRPr/>
          </a:p>
        </p:txBody>
      </p:sp>
      <p:sp>
        <p:nvSpPr>
          <p:cNvPr id="419" name="Google Shape;419;p24"/>
          <p:cNvSpPr txBox="1"/>
          <p:nvPr/>
        </p:nvSpPr>
        <p:spPr>
          <a:xfrm>
            <a:off x="533400" y="1828800"/>
            <a:ext cx="769620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Rule 42.64:  Objection: motion to exclude: motion in limine</a:t>
            </a:r>
            <a:endParaRPr/>
          </a:p>
        </p:txBody>
      </p:sp>
      <p:sp>
        <p:nvSpPr>
          <p:cNvPr id="420" name="Google Shape;420;p24"/>
          <p:cNvSpPr txBox="1"/>
          <p:nvPr/>
        </p:nvSpPr>
        <p:spPr>
          <a:xfrm>
            <a:off x="762000" y="3276600"/>
            <a:ext cx="7467600" cy="2000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1D394"/>
              </a:buClr>
              <a:buSzPts val="2800"/>
              <a:buFont typeface="Calibri"/>
              <a:buNone/>
            </a:pPr>
            <a:r>
              <a:rPr b="1" i="0" lang="en-US" sz="2800" u="none">
                <a:solidFill>
                  <a:srgbClr val="F1D394"/>
                </a:solidFill>
                <a:latin typeface="Calibri"/>
                <a:ea typeface="Calibri"/>
                <a:cs typeface="Calibri"/>
                <a:sym typeface="Calibri"/>
              </a:rPr>
              <a:t>(a)  Deposition evidence</a:t>
            </a:r>
            <a:r>
              <a:rPr b="0" i="0" lang="en-US" sz="2400" u="none">
                <a:solidFill>
                  <a:schemeClr val="lt1"/>
                </a:solidFill>
                <a:latin typeface="Calibri"/>
                <a:ea typeface="Calibri"/>
                <a:cs typeface="Calibri"/>
                <a:sym typeface="Calibri"/>
              </a:rPr>
              <a:t>.  An objection to the admissibility of deposition evidence must be made during the deposition.  Evidence to cure the objection must be provided during the deposition, unless the parties to the deposition stipulate otherwise on the deposition record.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5"/>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Objection Strategies at the IPR Deposition</a:t>
            </a:r>
            <a:br>
              <a:rPr b="1" i="0" lang="en-US" sz="4000" u="none">
                <a:solidFill>
                  <a:schemeClr val="lt1"/>
                </a:solidFill>
                <a:latin typeface="Calibri"/>
                <a:ea typeface="Calibri"/>
                <a:cs typeface="Calibri"/>
                <a:sym typeface="Calibri"/>
              </a:rPr>
            </a:br>
            <a:r>
              <a:rPr b="1" i="0" lang="en-US" sz="3200" u="none">
                <a:solidFill>
                  <a:srgbClr val="F1D394"/>
                </a:solidFill>
                <a:latin typeface="Calibri"/>
                <a:ea typeface="Calibri"/>
                <a:cs typeface="Calibri"/>
                <a:sym typeface="Calibri"/>
              </a:rPr>
              <a:t>Taking the deposition</a:t>
            </a:r>
            <a:endParaRPr/>
          </a:p>
        </p:txBody>
      </p:sp>
      <p:sp>
        <p:nvSpPr>
          <p:cNvPr id="426" name="Google Shape;426;p25"/>
          <p:cNvSpPr txBox="1"/>
          <p:nvPr>
            <p:ph idx="1" type="body"/>
          </p:nvPr>
        </p:nvSpPr>
        <p:spPr>
          <a:xfrm>
            <a:off x="457200" y="2087562"/>
            <a:ext cx="8229600" cy="3581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Stick with the default rule:  require defending counsel to make objections in real time on the record or waive the objections. </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Advantages: (1) you get notice and opportunity to fix problems in the deposition, since there won’t be a second chance later; (2) maybe opposing counsel will overlook an objection.</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Disadvantages:  No objections 🡪 no opportunity for opposing counsel to protect witness?</a:t>
            </a:r>
            <a:endParaRPr/>
          </a:p>
        </p:txBody>
      </p:sp>
      <p:sp>
        <p:nvSpPr>
          <p:cNvPr id="427" name="Google Shape;427;p25"/>
          <p:cNvSpPr txBox="1"/>
          <p:nvPr/>
        </p:nvSpPr>
        <p:spPr>
          <a:xfrm>
            <a:off x="6553200" y="640080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Objection Strategies at the IPR Deposition</a:t>
            </a:r>
            <a:br>
              <a:rPr b="1" i="0" lang="en-US" sz="4000" u="none">
                <a:solidFill>
                  <a:schemeClr val="lt1"/>
                </a:solidFill>
                <a:latin typeface="Calibri"/>
                <a:ea typeface="Calibri"/>
                <a:cs typeface="Calibri"/>
                <a:sym typeface="Calibri"/>
              </a:rPr>
            </a:br>
            <a:r>
              <a:rPr b="1" i="0" lang="en-US" sz="3200" u="none">
                <a:solidFill>
                  <a:srgbClr val="F1D394"/>
                </a:solidFill>
                <a:latin typeface="Calibri"/>
                <a:ea typeface="Calibri"/>
                <a:cs typeface="Calibri"/>
                <a:sym typeface="Calibri"/>
              </a:rPr>
              <a:t>Defending the deposition</a:t>
            </a:r>
            <a:endParaRPr/>
          </a:p>
        </p:txBody>
      </p:sp>
      <p:sp>
        <p:nvSpPr>
          <p:cNvPr id="433" name="Google Shape;433;p26"/>
          <p:cNvSpPr txBox="1"/>
          <p:nvPr>
            <p:ph idx="1" type="body"/>
          </p:nvPr>
        </p:nvSpPr>
        <p:spPr>
          <a:xfrm>
            <a:off x="457200" y="1676400"/>
            <a:ext cx="8458200" cy="48006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Consider whether to agree to reserve objections* until later. </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Advantages:  (1) Gives you time with the transcript to consider your objections;    (2) Doesn’t put the questioner on notice to fix problems.  </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Disadvantages:  (1) Possible missed opportunities to limit scope of testimony or alert witness to problems with questions; (2) If you’re not listening for possible objections, are you really listening?  </a:t>
            </a:r>
            <a:endParaRPr/>
          </a:p>
          <a:p>
            <a:pPr indent="-342900" lvl="0" marL="342900" marR="0" rtl="0" algn="l">
              <a:lnSpc>
                <a:spcPct val="90000"/>
              </a:lnSpc>
              <a:spcBef>
                <a:spcPts val="48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Unless needed to preserve an important objection, think twice about objections that tell questioner how to improve the cross.</a:t>
            </a:r>
            <a:endParaRPr/>
          </a:p>
          <a:p>
            <a:pPr indent="-342900" lvl="0" marL="342900" marR="0" rtl="0" algn="l">
              <a:lnSpc>
                <a:spcPct val="90000"/>
              </a:lnSpc>
              <a:spcBef>
                <a:spcPts val="48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Protect privilege.</a:t>
            </a:r>
            <a:endParaRPr/>
          </a:p>
          <a:p>
            <a:pPr indent="-342900" lvl="0" marL="342900" marR="0" rtl="0" algn="l">
              <a:lnSpc>
                <a:spcPct val="90000"/>
              </a:lnSpc>
              <a:spcBef>
                <a:spcPts val="48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Consider opportunities to limit scope.</a:t>
            </a:r>
            <a:endParaRPr/>
          </a:p>
        </p:txBody>
      </p:sp>
      <p:sp>
        <p:nvSpPr>
          <p:cNvPr id="434" name="Google Shape;434;p26"/>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35" name="Google Shape;435;p26"/>
          <p:cNvSpPr txBox="1"/>
          <p:nvPr/>
        </p:nvSpPr>
        <p:spPr>
          <a:xfrm>
            <a:off x="6107112" y="6345237"/>
            <a:ext cx="21336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Calibri"/>
              <a:buNone/>
            </a:pPr>
            <a:r>
              <a:rPr b="0" i="0" lang="en-US" sz="2000" u="none">
                <a:solidFill>
                  <a:schemeClr val="lt1"/>
                </a:solidFill>
                <a:latin typeface="Calibri"/>
                <a:ea typeface="Calibri"/>
                <a:cs typeface="Calibri"/>
                <a:sym typeface="Calibri"/>
              </a:rPr>
              <a:t>*Except privilege!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7"/>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41" name="Google Shape;441;p27"/>
          <p:cNvSpPr txBox="1"/>
          <p:nvPr/>
        </p:nvSpPr>
        <p:spPr>
          <a:xfrm>
            <a:off x="533400" y="430212"/>
            <a:ext cx="7620000" cy="1538287"/>
          </a:xfrm>
          <a:prstGeom prst="rect">
            <a:avLst/>
          </a:prstGeom>
          <a:noFill/>
          <a:ln>
            <a:noFill/>
          </a:ln>
        </p:spPr>
        <p:txBody>
          <a:bodyPr anchorCtr="0" anchor="t" bIns="45700" lIns="91425" spcFirstLastPara="1" rIns="91425" wrap="square" tIns="45700">
            <a:spAutoFit/>
          </a:bodyPr>
          <a:lstStyle/>
          <a:p>
            <a:pPr indent="0" lvl="0" marL="0" marR="0" rtl="0" algn="l">
              <a:lnSpc>
                <a:spcPct val="104999"/>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BTW: In both IPR and District Court depositions, coaching is </a:t>
            </a:r>
            <a:r>
              <a:rPr b="1" i="1" lang="en-US" sz="4000" u="none">
                <a:solidFill>
                  <a:schemeClr val="lt1"/>
                </a:solidFill>
                <a:latin typeface="Calibri"/>
                <a:ea typeface="Calibri"/>
                <a:cs typeface="Calibri"/>
                <a:sym typeface="Calibri"/>
              </a:rPr>
              <a:t>verboten</a:t>
            </a:r>
            <a:endParaRPr/>
          </a:p>
          <a:p>
            <a:pPr indent="0" lvl="0" marL="0" marR="0" rtl="0" algn="l">
              <a:lnSpc>
                <a:spcPct val="100000"/>
              </a:lnSpc>
              <a:spcBef>
                <a:spcPts val="0"/>
              </a:spcBef>
              <a:spcAft>
                <a:spcPts val="0"/>
              </a:spcAft>
              <a:buClr>
                <a:srgbClr val="F1D394"/>
              </a:buClr>
              <a:buSzPts val="2400"/>
              <a:buFont typeface="Calibri"/>
              <a:buNone/>
            </a:pPr>
            <a:r>
              <a:rPr b="1" i="0" lang="en-US" sz="2400" u="none">
                <a:solidFill>
                  <a:srgbClr val="F1D394"/>
                </a:solidFill>
                <a:latin typeface="Calibri"/>
                <a:ea typeface="Calibri"/>
                <a:cs typeface="Calibri"/>
                <a:sym typeface="Calibri"/>
              </a:rPr>
              <a:t>IPR trial guidelines proscribe witness coaching.   </a:t>
            </a:r>
            <a:endParaRPr/>
          </a:p>
        </p:txBody>
      </p:sp>
      <p:sp>
        <p:nvSpPr>
          <p:cNvPr id="442" name="Google Shape;442;p27"/>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443" name="Google Shape;443;p27"/>
          <p:cNvSpPr txBox="1"/>
          <p:nvPr/>
        </p:nvSpPr>
        <p:spPr>
          <a:xfrm>
            <a:off x="155575" y="-31765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ASEhUSEhIVFRUWFhUWFRUVFRUWFhgXFRgWFhUVFRYYHiggGBolHRYWITEhJSkrLi4uFx8zODMtNygtLysBCgoKDg0OGxAQGy8lHyUuLy0tLy0tLS8tLS0tLS0tLS0tLTAtLS0rKy0tLS0tLS0tLS0tLS0tLS0tLS0tLS0tLf/AABEIALcBFAMBEQACEQEDEQH/xAAcAAACAgMBAQAAAAAAAAAAAAAAAQIGAwQFBwj/xABIEAACAQMCAgYFCAcFBwUAAAABAgMABBESIQUxBhMiQVFhBzJxgaEUI0Jyc5GxsjNSgqLBwtEkYoOS8BVDU2Ojs+EWJTQ18f/EABsBAQACAwEBAAAAAAAAAAAAAAABBQIDBAYH/8QAPREAAgECAwQIBAUEAgICAwAAAAECAxEEITEFEkFRE2FxgZGxwfAiMqHRBhRC4fEjUoKyFTNiojRyFiQl/9oADAMBAAIRAxEAPwDx4LW40j0VAH1dCRiOgH1VASEdQB9XS4AigIkUJIGgImgFpoAIoCJFQSLFARIoAxQCNQAxQBigFigIkUJERQESKAjihNxVBIqgBQBQBQBQDqSANCRVACgO0Iq2mkl1VCbDEdQLEtFCbD01BNhaaCxGhBEigIlaAjpqQQK0BA0AgKgkeKAi1AQagIioAGgHihI8UAsUAiKARFARNARIoCJFARxQkVQSFQAoBipA6kgjUMkKgBQFr6itlzXYDFQB1NQSRMdAQMdCRGOoBAx0BHRUkCK0BErQGNloC1dGOAwyRapU1GRuwcsCqJsSMEblsjfOy1wYnESjNRiz0Wy9mUqtB1aqvfT374GbjHRe19WEvGyjGS2sMR+sDuu+233VqWOknnmjrl+Hqc6d4Np/T34FMubV42KOulh3fxB7xVjCcZq8WeYr0KlCe5UVmYCayNJ0eD9H7y7z8mgeTTszDSFB7gWYgZ8s1kot6GmrXp0vndjvy+jG/QZd7ZT4NKwO/wCxis+ikcf/AClG9rPw/crXGuDyWrhHeNiRnMbFhtjbJA33HKsJRaOuhiI1k3G+XM0VrE6CWKACKgkRFARxQCIoSIrS5BAihJEihBEigFihIqAdCAqQKsSQoAoC+mCsjEg0VCbCMVBYgYqARQUBDq6gEWioDG0VSCJioQYWSgHBZvIdKDJxnmBt7zWE5xgrydjdRw9WvLdpxu9S38NvJYQA9vIojjUerkYGBsc75Jzt45qqqQbm5Jpns8LXpxoQpSjKLSs8rrlqrmIyiQkhvDvwQa5WmnmXkJRcfhZVuO3DPKQfoZUct9+Zq5wlNQpp88zwO2sVKvimmrKPwr795zGWukqC3dDeK3ccEscM2hAxbSjKsruychnHZwg3z31tho0VOPjFVYyu02rcbW9sy20074aTAJ54yxHmzHn/APlbFcr5KmnaLZx+l47Sb79rO+eYX+la6vAstmt3l3epXwK1FoTAqCRGgIkVBIUBHFALFCRGgI4qANY6ActQSYCKyTMWiNSQFSBViSFAFAegCSsiA1VBJHVQESRQESRQETUAiaAgRUgiRQGJhQgufQ/oeZrc3PZOSyAMxTZcbqcYO/ie6uLEqdT4Y6IvtlVqODaqzvvNdqSu1muu1zrx8NsrfKTpMJww2EigDIBXdSQc5FcO7COU07no3icXiPjoyi4Ncn362MPGOGxrGsqyKxfVhRliMcyfIZG/mK1yjure1MsPiJzm6bja3HRe+ooj9GJliaQsnZBKqDlmA5ny5HH3VZxxtOUklx+h5SWxMRCMm9Y8ru9vempn4l0Mnjs47xe2DjrVXDFA26nbc42B2OM5zjOOmlN1LtLLmV2LpwwzjTnK03rFnS6A9HtdtPdPp05Aj7Jdj1erWV3A3Lad+8HlXbQg2mzze1cSlUjSWvHlnzOn0c6MXTSfKZ/mVfCww7sRkdyZA1EAnfAA763RgtZ+BxVcQopQo8NZW16kbHTHo3bBHELxG4wcgxjLMc5USYwH32z3jurGai45KwoYmcKsekm2uNnpn9es8m0kHBBBGxB2II5g+dcJ6nXQmFoSBFQSRxQEaEiNQBUBEigAUBMUJMUtQDFQCIrJMxsRqQKoAUAUBcutrIgfW0AdbUAOsoSBkFAR6ygEZKAOsqAQLVIMbPUAsXRzjlxCmmKV1wTsG7O++6nY7nvFVmLcoVN5O1z2ewaFDFYRwqxT3W112eeuvML/AIlLK7SyMWcnUTtv7htXG25O71Z6WFGnQpbtNWS4dRs2fEJFVgMEOCpzvsR3efOoU3G65mmvg6VWUJS/S1JdvWFtbZUlgNPIjJDMRyB8FrC9jKrLOy/b+TftOlCPFHaFRCYt2XIw7HfUu22c5x516XB1YOnGOnWfHfxJhMRDGVKkpb13fs5J9isuw7PB+OrFH1bRgAFiCmAO0SxDDuJJO9WKluZWPJ1KLqPev49RKDicsk8tw3YSOALChwTqZjrcMNjyG4pCW98VshWiqcYwTvJvXqtkvM419cZgkiCAtKyKrnnnKk6fIYznyatFWlvS3r9RZYfEKFHod1c78ez0PNeKTK88rr6rSOQfEZOG9/P31yyd5No9Fh4ONKMZapIwA1ibhGhJE0AqgCoBGhIsUAqAeaAhIKAx4rEkRFSLEWFZJmLRChA8UA9NRcmxY+srMwDrKAXWUAdZUEi62gM0MEzgskcjgcyiOwHfuVGBWuVWEHaUku1pGSi3ojAJqzIGJqAOtoCJkoSeg9HbCKJUWUZBIaXGDnxA921U9Wp0lS70PbYTCSw2H3afzvO/X9ka3EoELs6KFDEnSMYGd8Adwrmnmy7w85KCjN3aWvM0LJNOVfsjuOe/O3Oks2bZNRimd3htj12pFcDC5zzIByFOPDIP3V14HBPEz1+Fa/ZHlPxJ+IYbKpJxV6kvlXBdb9FxZybno9FbMS0RmfdtcrErnvIRNIP7Wa9F+XjBWsfLp7Xr4h5vdvrbV979DJwqSZ30YVgQW7l048PLcAVMITWUfD7GipKlu3lrp2nWjOlmHIkHYg+8geP45PPFZpq/JmmUbq+qNW8sHdHCdkkaEBO4U9l38nIJ9w89s3TclkIV4U5pvO2b6+o8xkjKsVYYKkgjwI2NVjVnZnsYSU4qS0eYgagyDNCSJNARDUAUA8VBIEUuLESKAVSQI0IMZFQZCqAMChNiQQVFxuhppcmwYpcWOtmt5zizUEiLUBKGJ5GCRqzsdlVFLMe/ZRudhWE5xhFym0kuLyRKTbsjck4FeqVVraZNbKil43RdTHCguwAGT4mtH53D2bU07Jt2absurU2qjO6VtT1v0b8JvbSGSO4cps7RDrA0aArnrMLnHbya8rjsRh8ZiY9E1azu3dXdnbwy8DuhBwotSte/f2FMt+gazkt/tixkdiWbQ+tizHLHGVJJJJ5V6xTjBKKVlovbOHcbzIcR6AdQMmS7m+w4dKy48es6zFS6krfCr95Kgr/EcGQWEJ+ehv8A6rmG3yfA5Rzj2VMXUbzt3N/YSVNLK/fYF45Y5Ai4dGWOwM11cS7nYZVDGD91ZNO12zGC3pKKWbyO/eR4wsapHjujXQCTzx349pP9aOU3N3bufR8Bg4Yemorv/jgdTgtnISrSJlDuRlizJuGICKxA2O/iPKkY2eZOLrQs1B2fdZPvaXccjpVxSSzYLGB84muOUaXXGog4V1Iblgg7jPIV1YWhvPfvl74nntr7QXR9C45vnwafK3rxOFw/ppdRMzhYCzKFJ6iOPkcgkQhAzeZzVtSk6TvE8ZjMJTxaSqXy5G3P6QbmRdEsMDryODcRMR4ao5RUTqVZfrf0MaWz8JTtamnbi73HwHpVaxOxFoUZgASkryZAydxKcj3Gs8NVdJtyz+ho2ngvzEIqnaNrstFp0ohkGltSL2fBmYtyCqNyfKuyOLT6jz09nz3kln2HajhLkRDEJyw1kqz+wqzBBgZyMk1pxeJdGk6nLq9/XI6sFhaVWuqMrvNq6evV/GZT+mXQ+1tSJp72ZuuOzpbwSAtjO6rOrchzC42qkw204YuTUU7rN+9D135VUIKNrJZWzK6vDuGnlxJx9exkH5JGrs3pf2+X3MbLmH+xrMnCcUgJJwA1veKcnkMCJqbz5eRKinxLFwDoDdpLHcJPbqsbq2uWK6RMA74+UW4RjjOPPFc+InGVOUHldGyMLNPU3vTtI/XWqlsr1b42A7QYZbIGeRUY5bVU7A+Wd2m8s07rO/cZ1+B5fmvQnOSFQSToTYWmlxYhilyLCK1NyLECtSQRUVizImFrEkdCQNARqSDe1V0HMPXUEkC1AWD0fn/3CDy6w/8ASeqrbX/wqnd/sjswK/rrv8j23puf7HESdhcW7Ek7YWRWJ+FeTwX/AFRS1aqL/wBbHbhqM6uI3YK718MzFPfRy2V0UYMFtbgEj7M7fCtGEoTp4qKkrXd/qbsbRnRdpK13c+bOYr6OUJntrySLeOR4z/cdk/KaxcIvVGSm1ozq23TPicfq31zjwaV3H3OSKjo48h0kjai6c8SdgpaOcnkr2tvKT/08msXTjbX6/czjUlfL34Frs+kU7KvXWFsrHukteqzjmVxpyKp60lTk0rNdi9D3WzYrFUN91KkZLVbz9b5HpHR54pY426uJMaSwXrVxhUjOkqxwVYY35K6nIyc9FGUZxTVvr2cOXk0UmOVSlUlHek9dd3m5Z3XFeLTVslbgekDhtuxKmxWcqyygC7+T4M+tZSGJ05DQqNI558q3J9HNpWV8/Hv6jkrRlVw0akpN2vHTgrWz1d1LiUx+AWxH/wBJef4N6sv3BVbNZ9M+a8Sv3FyfvvNGXgtgN24ZxqP/ACEfvQ1mpyelvH9jFqPJ+H7mXhFlwgPtHxJCTo+dNr3jUcAoD3AftCtm5Kpa9tef7HLiK8KSzvpfJL1ZZ+jPR7hRkeVGun6kk/OPFgMDgEaV5g7j2VvpYeUXdbr739inr4uhKO61NX5bvHvNyy4xwsSpGFmL6lALNHjVkac4HecDAHfXLtCrJ4aopWtZ6N304XWpv2bSoPEQ3N+98rqNvpwOf6VrnhaS2y3UdzK6wZVIZEiXQztjWWUnJIPKqbYal0N11a883l4nocTK8nvc36FEPSjh6foOEQA/rXM09x+7lV+FXe7J8TmuiEnpA4gAVgeO1Q/QtYIoB/mVdXxqOjXEneZy7VbriFxHC0zSSyMEVp5HYAnvLHJA9lY1akKEHUlotbBXlkex+kjoVNdm1kV49EWI5sEhsSSJvH2cEjLc8e+vJbLx1PCxnG976W0vaTz0Ouquklc0ekvoq4fBa3E8ctyGhikkUM8bKSilgGGgHBx3EVvwu3qtasobqs2l4u3M1ygrHjQkr1VjRcyCSosZXHroTcReliLiL0sLkS9BcFajCHqoLizQkM1AFUg2Q1dJyD1VBJAmhJ2eikhEpIJGw5fWFV+0PkXael/DMVKvUv8A2+qLzcXLNbAHJ35k5+iv9aqt2KSsj1VOmo4hte82WXojbdZYXMZcJ1sc6GQjsICpXU3kMk+6q6d3jY2tkk8//tmef2//ANy6kiiR+jiAAEXy3Oea2htif8006/lNereIzsrd55hUOZKboeIwer4PfXG2zSXMeB5hLZMn/NU9I5LKS8yNy2qOT8nv4T2OChOeOssp5z7cz6gfuqI03dOVRvwS8iZTysoJeP3NPiXSjjAXTJNcQr+rGnyZfZiJUGPKtu5Bmu8zB0VmMkz9YzsSmdRfJ2I3OeZ3+Jrix0YxpqySVz0f4aqy/MSWece7J8fHLvPSuiHGGSRV9YPsRz33GSMciDg47jnmBVbQvTnlpy9++8v9qYOM4OWlvL+c119TZ0/ShGZ7SRipjQQlcyaCzNGwuEGlCcbRsuc/SqyU30kZWy0zPMulH8rUp713ffyvbLJ621dj5/qwKE27fitxH+jnlT6sjr+BrDooP9K8DLflzO5a8Unl6l5pZJtBPryu7AhiwHaJIGyHAGKhSjCVrdZw4qM5X68vf1PTPRtZ5sbmUY1ySsuG2xoQED75DviuvCPeTfMpMfaKXV707yo8B4gycUW16qFgZRl5I1dwVBbXGx3j8seVVG1/gw1WS5NeOR6LY0F8M+fux1PTFxiKK9SKSytp/wCzxHXL14kGWfshopUwPd3muTYabwvh/rE7az+L3zZSxxzhh9bhKj6l3cL+ctVxaXP6Gm6J2j8NuHCR8OvdR5Lb3Sysf2WtyfjWL31xRKsy8dDeh8EV7byGK7gkUmREuJLUkhQc5jXEgG45qKr9oKrVw86cY3bXC7fkZ3p0/jlKy0zsvU9Z4hDmI7gfORMfYsisRt3kAivMbP2RiZx3HFxbfFNfpkuXNkVsbRpRdRu6S4WZy+kzLPY3ccbAs8MijIIGSCNzirTAfhnF0KilU3fmi8nyd+RwPbuEkm4t5Zacz5YzXpzrJq1QSmTzUGQZoBUAUAZoAzUAeaWJHmoAFqWJuS6+ug5rB1woTYOuFAdvoo2ZG9g/Gq7aHyrtPVfhZf1qj/8AH1LqQeo94/KtVb0R6tW6f3zZYuDD/wBn4gf+Rcf9tq4FntCHYv8AZHmPxG/6yXUeDZFeyPJZk45iu6kqfEEj8KhqL1RKbWhvQccvFICXNwDyAWaQH3YNa3TprNpGanN5JssthxbpIMdW/ESO7Imcfe4IrknicFHWpFf5fubVGty+h3+F9IONIHN4zDAGhZoIcnPM9pMkcq5q2JpTS6CV+dnf7nodhYFVnKVZckrNrt0t1Fi4fxaVggeG2bB1Ffk0YbOAdQ0rgdw8dq53Ukl+y+xa1sJTjvbs5rh87t2Zs1elXSIsnVfJIJVYhWRmnjBAGW3jcd5Xu/CttKraWdl3fujhq7Jq1Kf9KTb43a08P2KXJLaL+k6PSL5pc3ij3agwqwVeN7dJH33nmJ0ZQk1KDy98hWo4JOxRrK8tyBliLpCqgeJkirdHpJaW8f2Zz1alOmrtPwz8zbt+G8EZdKHiA7Wdvksp7tyBpONqi1RvJJ9j/g55VaDzk2u1fyehdE4rJOHTGK5mEfWOGeaEqysETI0Bt9scq3UN+EJXj5fcrcZSoTlG1S3c3fwKj0O4Jw5eKLInEeulDysIPk0seSwYfpH221Z88VS7ZqXwU75LLz9T0GCglu7rvZeh0PS3Y8K+WrLe3U6v1EY+TQQhnIBfDda50LnfY77Z7xWeyIuOGSXV/rEipZvP3myiP0j4bD/8ThaMRsJb2V5yR4mFdMYP31aWZhdGje9NuIyLoE5hj7o7ZVt4wPDTCFyB55qNyLd2hvM7HojLG+ds5PUud+Zy8efxNdOH+YpttP8A/XXb6M9vsV+YYjfsofi9d7ea7/Q8zCD6Oo+uPnIxRp/Z5W/uMfzf0pOVmjLDU3KMn1rzPlyqo92SBoCWagkM0As0FwzSwDNLC4ZpYXANSxKY9VRYXI6qmxFyVbTAKAVAWDocO2/sX+NV20NInrPwsvjq9i8y8zSAW/MZ1fyrVY9EenhF9P3erLHwaJ24LeKqszPDOFUAlmJBAAA3JNVLqxhtBNvJbufL4onl/wAQfFiMuXoeWWHo44rLj+zGMHvlZU+9SdXwr0FXbmCp/rv2Z/t9TzscNNli4d6Hpz+nuUTyjUvt7WK4qvq/iWmsqUG+12+5vjg+cvAvPRPoJBw9mliMkjlcEvpIxz7IVRj76osftarjEoTSSWeX8nTRpwp3SepdYYgwBIxkcs1VwVzXObi7JnA6S9EvlDdYj4YAdg+q2nkM93M+NWmDxU6K3Grpv37uWeA2t0EdySy5rVHKtejF0vOLOcgjVHy7sHJq5jiaeTd/B/Y76m08PLSf0ZsJweRRgwtnfPaXHlgY7t/vqVjsMtW/B/Y1PGU5PKa8H9+J1OEwGMBHDtklg2BhdRJ0NgknHLPwFUO0506lXfpSvdZ++w4sTU6R78LLhbnbjw15eZROnSTXzrDA0eUZgFyVyCw9bmCeyu+3I1b7JrRwVOU5p2la77PQ5cZsyVeEZqWmdn2HU9GPRKezEs0yYmbsLuCBHsSQQebH8vnXoMLtrAZylPPsf2PKbQwOLuo0kmud0vUsvSuwupYCkSNqII55z8RiuyptfCqDs3np8LOKGysTKUd6Ky1vLV8+oqXQros0Msck9iUmUtm41Sb5yBka9GcHT6vx3rx218ZKdOShN7jt8NvW1+vU9fhaMaVPO189Gb3TjoXa3d681wtwF0IuuDHNVGMhlYY7u7lXTPaVXCycI24a9i60Z08LCrSTT+Lt6ysTejbhXddXcf2kaN+AFbFtyv8A2J9j/cf8ZU9s0X9Flsf0fFEPk8BX46zWf/5BUWtB+K+xrez6q4Ha6FdA5LG4M3ymGZSmgCMnVlnQ5II5YU9/hVnsra8cVWcFCUWlfPTVL1KLb2FlDDre/u9Gem8Oi/szfZqfuLmvQyl8cffBHn8PSvhqrfJf7SNeRQLO4PhC5/7n9KVX8S98EZ7Oppwl/j/tL7HylXAerCgHmgDNAFAKgCgCgCgCgCgM1bDWKhIjQks3RSFBG7sWBLadgCMKAeW361VePleSj3ntPwxStRnVWrdvBX9S59EI4jOTtJhGIWSNSAcrg7k7/wBaotoyapLdds+HeW20HPo8pWz4N/seltfOH0bEFtO488chVClnZHl1Qg4b/VcIr7LBdCnOe9u4E+PlWuNKL4CVC0b38icd+hOOqGQCefcNz3VCpR4X8f2MZUJpfMZ4uIxHPYIwMnkdsgeXjToYWvn5+q8jXLD1F+onFewnlqGMDGNsnYbU6CD4vw/kxlRqrWxM3ETf70j7/wClY9DC2vn9jHo6kf0meKePG0mfaQKzjTS0m132NUoT/tM8cg7nz+0DXVQcoTUlUeXDev3PPQ1yi+K+hmkbV/4FduJqrER3Zq3Yrfc1xW6cn/07Z6tXVLqzq1EdrJ7weYNc0oxtu9K0uX7WOv8AOVtLm6loO5zjw2/iK0x2fSl+v34mp1XxRlFsP1j+7/St/wDxNFayfc1+5h0vV5jmGF05JGR4eNbsQnSwfQReTktf4Ii7yv1CvbJJNnzjPIHH4b124vC05V5Sk8xRrSp5xMcXDYV5L8WP4mtH5KjLLP6+hnLE1ZavyI3PD4FVnMSkKCx28Bmsp7N3YOaWnNv7iOIqNpbzOdDFC8aSRxhCzHl+qCwP4A137CgoVW/1cdbWuuZWbcnKdOMHK63l5M37BMW5+oB8D/WvWt/FEo8PG2Eqdn3fqcziL6eG3beFrMfuSU1lW+de+CI2Ur0G11f7SPlKuM9EFAFAFAFAFAFAFAFAFAFAZ8VsNYsUAiKElk6P/oSB3OSfLIGM/dVTjf8AsXYe5/Dkl+UcU8955dyLl0LjIncEY+aP5kqk2k/6S7fRlhjk+iT6/Rnoc36cfaj81UcfmZ5+P/T/AI+hjgPzg9j/AJWpDQzn8j7vNBbes31G/gKRWQqfKu1Bbn9J9QfnWseAn+nt9GOyPa/xYf5jU8u8ir8v+MvQdue2fqP+GKiKy98mKi+BdqHbttJ+wPv1H+FHlEiazj3+hKybOPbN8Ixioa8iKq1/x8yVs514ztoc/cNqiMU175EVIrcv1ozW10+ojW2AjHmeY5VlGUrXu/E11KUN29lqjLBfyFiNRwFZu48sePtpGc3F3b8/MwnQgo3txsTg4lIWK5GyluQ7sf1opzkm7/RfYwnhoKN+uxOLiTE4wPVLd/dWCcnn559ZEsNFK/XY7VudShjzIzV7hIdLCNWo227t+LXDs43K6p8MnFcDYq6uo/Clkajm9JJittJjbICZHMdYwTI8+1XNiarVOyM6azvyTfgmzh8IsbeBRoDluTyO+pmG+2OQGT3CrfAU6Tiqkb3djzWOx8pSUJr5XwLBZjMLBfZuM92OVWU/hmrk4T48JLc+q6raGoYxoMZAKtswI2IOQQR4bnat2ruV6vCm4J+h8k3RGtsDA1NgDkBk7CuKWrPVU77ivyMVYmY6AKAVAFAFAFAFAFAFAbWmthqFpoAKUJLl6PuNNapNiNm1NHnSygjSHxscZ5nvqh2zhVXlC7ta+vcWez6m6pZXPSejnFkug5ZJE04G4jzvk81Jzy8a8ziqDoNJu9+V/Wxa06rkrxVu077mMyB9TDt6sFfPOMg1ypxv7+4SqKG7ZaW1/YhFCgYN1i8mHJge0pA7vOpVktfP7EynJxtuvhy59o4LUgsdSHKEDtrzJHialKyay8UROqmlk9eTHDZSDX2ScqoGMHPaB7qdHK2Sv2Z8uQlWheOfuwrW2dWGpWHzsZ3BHIPRwlG28mu3tQqVISi7NfK/Qx2y9pvs2/ECsY/KzOo/hXahW69mQ/3o/wAHqH8i98xP5o9j9CdiNh/jn91RU+/oyKzzf+PmwtR22+zb+AqIfKxU+RdqHajtt9mfzKKhP4GKnyrt9GStfWf7M/FlpF/AzGp8q7fRjtfXf7M/FlpH5GKnyrt9GStfXb7NviVFRD5GY1PkXavUs9r6i/VFeiwWVCn2LzZTVPnfaZyasJyV2zUc7jdv1sZjzjJU580dXH5ce+qXaeLdGcE/ld7/AHNtNZPsa8VYrlo7BijKQQTkH2/GvT4CpDo4Wa0R5PH4ealKVmWnhg+aNW9d/GdGzItYVogLYnyrnq4+lS43fUKez6tTXJdZQenXQnhcVhcSi1iSVInZGTWuGA2OA2+/jtXl8LiK8asI1Kjd3x4+P7HpJJO7isj55r05zBQBQBQBQBQBQBQCoB0Bv6K2moNFAGioB0OGXkkSnQcZO+QpzjlzHmar8XSjOa3i/wBmxj0DduJY+BXomLCTCkAFSFxtnB3Xv3FVWKpdGk4aHTUgtVkd82sitpWdw2dOBLIN+WNziq/fi43cVbsRqs+DMiTXY2Wdj5ao25c+YJrFwocYeZO9U5mxHxC+HeG9sefykVreHw74W7/uZb9Qyjj1yvrRof8AOn45rB4Ok9JP6P7E9LPijZh6WSDnGw+rJ/UCo/JNK0Z+/Exc4vWJuR9M/HrR7dLD8TWLwtb++/e/UxtR/tNiPpbCdiR56oT8SFrW8PX5L/1J3afN+LNmHpFan6UI2P0ivrc9s+VYSp1v7Po/Rk7if6/LgZ7biNuzMFUZ0gZWTIIO+3PwrGVowzja/X90zOVKpup718+RtRGHc9sErp+idsg+XhWvepbts14P7GuSq5LLJ34/uOKOIFjrO66d18we4nwrH4N1pS8V9myJSqNJbujvqENuoLHrF3XSPWH0ge8eVSlHda3ln29XUJVJNJbryd+HIlBakFjqU5TSMMOeoH+FQ42g1deK5oidVNJWet9OosEOyr7BV/hnajT7F6lVPOTCadVGWYDw8T5AcyfZWyVRQjeTshGLlojj8Y4wY9JELuDnkUB7vosR8cVS46rSxm6oStu3zd7O9uV+R1UMPKV7HPj6UoPWinT9lW/IzVyQw1am706i8WvNI2yw0+KOrw7pBFIpK9YT3DqZFOfaygD2k4q3wW0K1GM44mfBbuj456dRz1MLJWdvqO6v2VS8jCJACTvlsDfc8h7BnyNc6xuIxU+jwkG32X/hdbNc3Sox3qjXfkv3PGen3pPiuIZbW0jJSQaXmkyCRkHsLz7ubfdVts3YdWFWOIxMviWi18X6LxMaldNWR5XXqTmHipIHiguI0YFUEioAoB0AUAYoDsFa2mkgRQkRFAbFqFIIJx35xmuLEpqSZf7InGVOUHwd/H+Dr9H1XrGw2ex4H9ZarcZfcXb6M7qu7bJ8S4zf/JH2381U6/6X2ehy8TXtv0g+pL+Rqzn8nevNBajszvJ9l/OlKmke30YjxMtpcyBZMOwx1eME7etyqJpXj3kp5Gaxu3Y4c6u2B2sNtoc438wKwrRSWXL1RMWRt7jV1gZUOlAw7IG+tF5jHcTScbJW5+jCY4pEKMxjGzhdiw2Kk+J8KNNSSvwF1a9iUMcLrq0sOwzesD6rhMcvPNRJyi7ddvpcndi0YorC3YuQzZChjqQEYyF2IbxNbHVmkkTZNW5GxBYrg9XcAaQCQDKmAdh3Y+NRJrLetn3+hik+F/feZ0iuhnROTjniZX9mzE1qlCl+qK99hNnzJLdX6/SZvrRoR+6BWDoUH+m3e/Um0hLx68XmIj+w6n8x/CsXg6D0v4p+g+PkegWV1PJGhYrHlR6naP8AmYYH3e+uOttCdKMaVNaK132s4J0oxk75mzHCo3HPvYklj7WO9VVSrOq7zdzFt6HE6U38cIDyHs+qoHNmOTpHnhfhXZgqMqvww11/c3060aNJzZS4ekErNnSmCdhhth4ZzvXtKOwMPKKTcr87r7Moav4hxMG2kuy37lz4bflbcuFAJbT4jYZzj312Q/CmFct2UpNOzenB6XsVeJ/E2InR6TcipXstbaXvYrnSe9Y287sSSIZSM/UPLwr0lHCUMJQcKEVFW4evFvrZ52FerisVB1ZNveWvDNaLRdx4BVWe8GKkEqkgeRQghUGQVAFQBQBQBQBQHV11tNIi9AR1UBs2G5Ps/rXJi9EXmxFec+71LfwiyXAKL2iDnGc4+bP+vbVLip/Cr8y/xlKMYXS4r1O5Ivz4bu63OfLVzqsT/pNdRVbuZgtl+c/Zk/I1Zzfwd68yEsx2q7yfZ/zpSbyj2+jEVqFuvZl9sf8APUTece/0C0J8NG/7Z+ET1FbTu9UTEjajeX7Mf9xKmf6e30ZC4hB+if7UfBP/ADSX/Yuz1H6TLZfo/wDBb4zisanz/wCS/wBTNaEbL/ffZr+daVP0dr8iI6ErLlN9WMfvE/wqKmsO/wAiY6MnaerN/hj4sf4VFT5od/oStB2bELMfsh8WP8Kiovih3+hktDYsLl8S5ZjjqwMknGS2fwrGrFXj3mUT0i3GFUf3V/AV57EfP75FbPOT7X5mYVoWpqKf6UFHyaJjnszg4HM5SRfwJq62HL+u1zj6owrRc6UoR1dvMrN1w7qXCGRCcIxxnbVyVsDZvLzFfQ9m4qlioKdO9r2zVtOXUeO2hQqYeThO17Xy7+rqLFPdiK1QHO7Mdu/VhR8UaryOUm+xFNUi5U4w63LuyXoyrekm46uwBViDIwRt+7VICvsKp8TWvFTfRvtsd2yKEHiIt52TffeyPHKqj1480AZqQBoBVACgHUgVQAoAoAoDa11tNNh66ANdAbnDG3P+vGuTFaIvNifPLu9Tvyynq13xg937NV6WZ6ubvB9xZpr6X/ZM0vWNrULh8nUMyKNm59+KqY04f8jCDWT4cNGU20WoRlu5aeSKBH0qvV/32frJG35lr0T2fhn+jz+551Yusv1G7F03uRzjhPjlHGe/6LitL2TQfPx+9zasfVXLwOnYdMnkPVrZNIzY7MUjZOOW2hj3+PfWieyYLPfa7bfsbI46Ty3TtNx63gXM4ML5J6rUksmSpXcIRp2P0tNck9l1JP4ZX7rcbm9YyC+ZWI8P47ZurMsjKGAQ60YEHKt9HVWmtgq0ZJNJ2zyfdxsduHh09Pfhpe3f7Z07ONZIyInV+3qODjGwGMNg1odKrvX3Xobp4SpBZolbxYXSCGPVaeyQ3OXrBy7sb1rmpb12nrfTqsapRcfheooIGUS6gRlUAyPBsmsZyTcbdZiouwrRMLL5mP8AnpUd5R7/AEJisgth2JfrRD4SUn80ex+hK0C29Sb68Q+ElTP5o9j9CVoZOHDaT68I+ElY1tY9j9DOB6dH3e78K81WbcncrJGpxfjENqheTUcfQjRpJD7FX8TgedbcLga+JlamsubyXj7ZreR4j0+9IV3d/NLC1vCrZGoHrWOCAWY7LseS8vE17bZexKOG+KUt6X08OPf4HNOtJfLkR6FuTEoJ9aTJJ5k6x/SvU4eKyseV2o71ZdhduMy5ihHmp/j/ABqwloilhm32FZ9KM+bSBf8AmZ/dc/zVzYp/Au0uNjx/rt/+PqjzCq89IFAFAFAFAOpAqAKgBQBQBQGTNbTGw81BFg1UFjocI3J9n9a5cVoi72JG85W6vUsqW5bQpIGT3bnYZ5e6quU91OR6jEN06bk+osXE7Rk4TdRDLNmIAAbnVLGdgPbVZh6iqbRpT01/1ZQ7RqdJTlJLl6HnZ4FKmOvKW4xn544fHlEAX+Fer6ZP5Vf3zPP9E/1ZBP8AIYxhOtnf9ZgIoh7FBLt7yvsqLVJcbE/Aus1jxWYAqjmNTsVj7AI8Djdh7c1MaMU76vmw6knkaNbDA6/Cierblzz5g7VxYj50ei2U2sNNdf2Lt0Rc62GDyB5Z3BBA7+dcOkj0knenmcPptwSXrlcBQGB2aSND67kbMwztjl4Gu3CztFpnl9u0r1Y1I6WS71r5o5UEPE4xiM3AH/KkYj9w1ul0UvmS70Uy6RaG0vSDi0QAZpcf8yIOfvkU1oeFwknnFeXkbFXxEdGzKvTa8UEMsTb4OY8ZI8dBUVqnsrDvS67/AL3JjtCr1PuLjx7iXyWPJiVvVLBZCuWUYOMqfE+NTW2DCKUozffZ/Y4cJ+IalSpuTpruv+5v9DLiK8iaRNUelsyK2G3jXUdLDmMN4CvN7Rpzw1RQlnfS3X/B6ajiYyp9JbjbvK90n9LlxLlLNeoT/iNgyn2c1Tv5ZPmKsMH+HKUHv4h7z5L5fu/p2FPPE3yiedSXcjOZGdy5OS5YlifEtzNejjCMI7sVZckczbbub1lxG+dgkcs7H9UO5GPEjOMe2olGGrSJUpcC49HZnZY2dgx1bsMYOC57tj3V3YRLdVlY81tVt1pX6vQsHFpv0A8ME+4LXbJ6FVSWcu4qPpFucpbp5MT7go/ia48U8ki82RD4py6l6lIrjLwKAKAKAKAKAKAKAKAKAKAlWwgM0AUBYOgy5ugMZ7J2961W7UdqHeduz21Vy5F79I8wtobaREXIlJwRjPYYHlv315/Y0XXq1Iybtb1RY4+tKKjK97Pj2GGHj7tw6a8AKnsqyI5Tm6x5DjtA4rohh40sdCjrq0+Kyb7DVKs5YZz96nnzXVkxy0Ey53JWdWOfHDR7/fXpFGa4/QqrxfAyxW1jIcI90D9jHIB5nS4OPdUOU45toKMZZK5lHBbTUA1+ignB+akLD2qNh72FQqs3pH33olwitWb0/CoANNqbZz/xJrlC5+rG2hV94b21g5P9V+7+TOMLu0czIOAXZ5xlx4oVce7QSK5ZO2iL+hKlGKg3l15Fy6J8F6soZeyXIDahnSuR6w5j/XhWqKvLMtqmIgqTVNpu18n5FI9IPENcojX9HqkkAG4w0jhAPIKBj212YaKzkuZ5/bVWW9Tpt3tFN9v3KlXUUZniu5V9WR19jEfhUNJk3aM8ciurB2w7MDqOTn2nx51sVmrHNNTU1JK6sy29IkknWPG7FR55JAz8a6a6ckimwc405yuWPoEwhs7ssiroimLBSwziLmSScE47sDyrxW2qb/OUoPi4/wCx7LAVVUwbkufoebQ/I3IURXCkkBQrpKSTsAF0KfjXpXvJar33nD8LOzP0bs7cqbu5kjJ3+T9WvXgY2MhRnEQ3+kNX92taqTl8q7zJwitWaM7a1MUFxAkfMxqZIy3hreRRrPkTjwAqYpxzabfcQ89GWLg8ZjjjU42QnskMOXMMNjz7qtaHypnlMbnVn2liez67ta8YOkbZ7h5+dcG0drwwlVU3FvK+T62vQ69mbHni6UqilbO2nUn6nn/TyX+0mLn1QAz46grcu7mB7qini1iqcaiVl+5aUMC8I5Qbuyt1kdAUAUAUAUAUAUAUAUAUAUA62EBQBUAkjkHIJBHIjY/fUNJ6krIc0zMcsxY+LEk/GsYwjFWirEtt6l84RHr4NLGXRNTKdUjaVAEoJJPPuxsOeKoqq/8A6cZdT/1LKOeDa96lX12cPIG5fxbVHCD9UYd/eV9lXXxvqK/4V1mrf8Vll2YqqjlHGqxoP2VAB9pyayjCKd+JDm3kaVZmJs8PlVXy/LBHs861VouUbI7cBWp0q29U08ixcLePrU7SgZ2JOwP0S3lnGa4JRlY9TSq0rpxZdZONMqyorPggqrEkKgJyrE8squR2M6ue9Yb1jJ0Oks5JfTP+evQonGek9yZW0t83sEEiRSEqAFBYsp7Rxk+ZNd1OnCUdDymM34VXfK+atpY2IXmdQzWtk4IByYyhwd8nqyuK3rCtq6v4lTPaNKMnF69hq3ElpnDWag4zmG5kA+51aodGayUvI3QxEJK+6zZbg1kQGQ3AyMgDqn5+0rWboVbZNM5/ztG9pJo3LeyhVQouGwM6Q8cgKg81JTUMe+slKpFWcfqc840qkt6MrX5os3A7dFs7tXkARoZdUi5fAKkFgNsnHdtyry205OWOpO2ko69p6TAU93AtXT1eWhQj0iSBSlhGYcghrh8NcsDz0sNoR5Jv5mvQdHfOefkcO/b5TgojyNgBndjyGWZifiTWxtJZmOpvvZRw/p21P/wUI2+0cbL9UZPsrXvOXy6czKyWp6t0ajQ2tsTEoBTOnGQNTE7Z/wBe2vLYnF4iniKihUas+bLWngsPVpRlOmn2pM4UnTa3heSJ45MpNJjRpKkBjjYkaeWO/lXW9m166jVc7tpa3vpzzNcMTSoXpxjZJvS1ig8bv/lE8k2MB2yAdyByGfcKvMNR6GlGnyK+tU35uXM0a3msKAKAKAKAKAKAKAKAKAKAma2kEagBUAKgkKgFosOkkUVo0CmYSEdl00rpOdWNQOSufLkSKrZYWq8SqqatxWefDT3mdqr01R6Ozucr/wBQXXfIG+skbfmU137keRyb7EONy57SQN7beD8QgNNxDeYzxhTztbY/sOv5HFRudb8RvdRms+J2oYa7RR4lJJBjzAfVWNSEnGyZ0YWrGFVOWS52vbrsWM8MtcawJlP0u1GwGeWMgE1w9JdHqngKkZ70ZLPqf3MDPbKNPXyAEg4eM6SRkAkIx5ZPd3mkYuWhrqYiVBrpIp8Nf2NR+jbXDFo5o2O2AA64HIDtKK306u4t1Iq8XhpVm607q+mlrctb/QXErHiUa4kjUL5MmMd3Js4rs/Npqx5z/joQlfici2UNr6wAaV/vHc7DkfOtkHGSbZhV3qbio8X1G/ZyzBQqkKBspOC3kM8vhWyMp2yyX1OSpCnKTbzfHkbUcp1drfOR4dojY7e2s3fmalGNskdj5Sy8MuQ3PGjA5byha81io7+04X92ienwlo4DL3mUvhnCmlV5CwSKPHWSHfGeQCjdifu8SKt5TtlxORRuZJuKBAUtVMakYaQkdc47wWHqr/dX3k1iqd3eefkTvWyicutpgbtvxa5jXRHPKiDOFWR1XfnsDitM8PSm7yim+tIzjUnFWTa7zTYk7nc1uSsYCoAoAoAoAoAoAoAoAoAoAoCSoTQH/9k=" id="444" name="Google Shape;444;p27"/>
          <p:cNvSpPr txBox="1"/>
          <p:nvPr/>
        </p:nvSpPr>
        <p:spPr>
          <a:xfrm>
            <a:off x="307975" y="-3024187"/>
            <a:ext cx="9982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pic>
        <p:nvPicPr>
          <p:cNvPr descr="https://upload.wikimedia.org/wikipedia/commons/8/8e/Quentin_Massys_-_Portrait_of_a_Man_-_National_Gallery_of_Scotland.jpg" id="445" name="Google Shape;445;p27"/>
          <p:cNvPicPr preferRelativeResize="0"/>
          <p:nvPr/>
        </p:nvPicPr>
        <p:blipFill rotWithShape="1">
          <a:blip r:embed="rId3">
            <a:alphaModFix/>
          </a:blip>
          <a:srcRect b="0" l="0" r="0" t="0"/>
          <a:stretch/>
        </p:blipFill>
        <p:spPr>
          <a:xfrm>
            <a:off x="890587" y="2971800"/>
            <a:ext cx="2514600" cy="3103562"/>
          </a:xfrm>
          <a:prstGeom prst="rect">
            <a:avLst/>
          </a:prstGeom>
          <a:noFill/>
          <a:ln>
            <a:noFill/>
          </a:ln>
        </p:spPr>
      </p:pic>
      <p:sp>
        <p:nvSpPr>
          <p:cNvPr id="446" name="Google Shape;446;p27"/>
          <p:cNvSpPr/>
          <p:nvPr/>
        </p:nvSpPr>
        <p:spPr>
          <a:xfrm>
            <a:off x="4038600" y="2133600"/>
            <a:ext cx="4419600" cy="2971800"/>
          </a:xfrm>
          <a:prstGeom prst="wedgeRectCallout">
            <a:avLst>
              <a:gd fmla="val -7107" name="adj1"/>
              <a:gd fmla="val 14305" name="adj2"/>
            </a:avLst>
          </a:prstGeom>
          <a:solidFill>
            <a:schemeClr val="accent1"/>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I strenuously OBJECT on the grounds that the question is VAGUE AND INDEFINITE, but I’ll allow the witness to answer if, after pausing to think over her answer and re-read the patent from beginning to end, particularly focusing on column 3, lines 20-27, she responds that, in fact, boiling the solvent without first washing the reactor flask is ENTIRELY PROPER and in no way undermines the quality of the captured vapors.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8"/>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52" name="Google Shape;452;p28"/>
          <p:cNvSpPr txBox="1"/>
          <p:nvPr/>
        </p:nvSpPr>
        <p:spPr>
          <a:xfrm>
            <a:off x="609600" y="430212"/>
            <a:ext cx="7772400" cy="768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IPR Deposition Preparation</a:t>
            </a:r>
            <a:endParaRPr/>
          </a:p>
        </p:txBody>
      </p:sp>
      <p:sp>
        <p:nvSpPr>
          <p:cNvPr id="453" name="Google Shape;453;p28"/>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54" name="Google Shape;454;p28"/>
          <p:cNvSpPr txBox="1"/>
          <p:nvPr/>
        </p:nvSpPr>
        <p:spPr>
          <a:xfrm>
            <a:off x="609600" y="1371600"/>
            <a:ext cx="5410200" cy="12001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Preparing to take the deposition</a:t>
            </a:r>
            <a:endParaRPr/>
          </a:p>
          <a:p>
            <a:pPr indent="-457200" lvl="0" marL="45720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Preparing to defend the deposition</a:t>
            </a:r>
            <a:endParaRPr/>
          </a:p>
          <a:p>
            <a:pPr indent="-457200" lvl="0" marL="45720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Preparing the witness</a:t>
            </a:r>
            <a:endParaRPr/>
          </a:p>
        </p:txBody>
      </p:sp>
      <p:sp>
        <p:nvSpPr>
          <p:cNvPr id="455" name="Google Shape;455;p28"/>
          <p:cNvSpPr txBox="1"/>
          <p:nvPr/>
        </p:nvSpPr>
        <p:spPr>
          <a:xfrm>
            <a:off x="909637" y="3059112"/>
            <a:ext cx="7162800" cy="2908300"/>
          </a:xfrm>
          <a:prstGeom prst="rect">
            <a:avLst/>
          </a:prstGeom>
          <a:solidFill>
            <a:srgbClr val="0070C0"/>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Absolutely crucial</a:t>
            </a:r>
            <a:endParaRPr/>
          </a:p>
          <a:p>
            <a:pPr indent="-285750" lvl="0" marL="285750" marR="0" rtl="0" algn="l">
              <a:lnSpc>
                <a:spcPct val="100000"/>
              </a:lnSpc>
              <a:spcBef>
                <a:spcPts val="60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Best argument/evidence in world may be ruined if witness is not properly prepared</a:t>
            </a:r>
            <a:endParaRPr/>
          </a:p>
          <a:p>
            <a:pPr indent="-285750" lvl="0" marL="285750" marR="0" rtl="0" algn="l">
              <a:lnSpc>
                <a:spcPct val="100000"/>
              </a:lnSpc>
              <a:spcBef>
                <a:spcPts val="60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But, opposing counsel can conduct a poor cross examination and still win</a:t>
            </a:r>
            <a:endParaRPr/>
          </a:p>
          <a:p>
            <a:pPr indent="-285750" lvl="0" marL="285750" marR="0" rtl="0" algn="l">
              <a:lnSpc>
                <a:spcPct val="100000"/>
              </a:lnSpc>
              <a:spcBef>
                <a:spcPts val="60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Most intellectually challenging part of the IPR proceeding.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9"/>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62" name="Google Shape;462;p29"/>
          <p:cNvSpPr txBox="1"/>
          <p:nvPr/>
        </p:nvSpPr>
        <p:spPr>
          <a:xfrm>
            <a:off x="381000" y="239712"/>
            <a:ext cx="8001000" cy="16303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Preparing to </a:t>
            </a:r>
            <a:r>
              <a:rPr b="1" i="1" lang="en-US" sz="4000" u="none">
                <a:solidFill>
                  <a:schemeClr val="lt1"/>
                </a:solidFill>
                <a:latin typeface="Calibri"/>
                <a:ea typeface="Calibri"/>
                <a:cs typeface="Calibri"/>
                <a:sym typeface="Calibri"/>
              </a:rPr>
              <a:t>take </a:t>
            </a:r>
            <a:r>
              <a:rPr b="1" i="0" lang="en-US" sz="4000" u="none">
                <a:solidFill>
                  <a:schemeClr val="lt1"/>
                </a:solidFill>
                <a:latin typeface="Calibri"/>
                <a:ea typeface="Calibri"/>
                <a:cs typeface="Calibri"/>
                <a:sym typeface="Calibri"/>
              </a:rPr>
              <a:t>an IPR deposition</a:t>
            </a:r>
            <a:endParaRPr/>
          </a:p>
          <a:p>
            <a:pPr indent="0" lvl="0" marL="0" marR="0" rtl="0" algn="l">
              <a:lnSpc>
                <a:spcPct val="100000"/>
              </a:lnSpc>
              <a:spcBef>
                <a:spcPts val="0"/>
              </a:spcBef>
              <a:spcAft>
                <a:spcPts val="0"/>
              </a:spcAft>
              <a:buClr>
                <a:srgbClr val="F1D394"/>
              </a:buClr>
              <a:buSzPts val="3200"/>
              <a:buFont typeface="Calibri"/>
              <a:buNone/>
            </a:pPr>
            <a:r>
              <a:rPr b="1" i="0" lang="en-US" sz="3200" u="none">
                <a:solidFill>
                  <a:srgbClr val="F1D394"/>
                </a:solidFill>
                <a:latin typeface="Calibri"/>
                <a:ea typeface="Calibri"/>
                <a:cs typeface="Calibri"/>
                <a:sym typeface="Calibri"/>
              </a:rPr>
              <a:t>Basic principles</a:t>
            </a:r>
            <a:endParaRPr/>
          </a:p>
          <a:p>
            <a:pPr indent="0" lvl="0" marL="0" marR="0" rtl="0" algn="l">
              <a:lnSpc>
                <a:spcPct val="100000"/>
              </a:lnSpc>
              <a:spcBef>
                <a:spcPts val="0"/>
              </a:spcBef>
              <a:spcAft>
                <a:spcPts val="0"/>
              </a:spcAft>
              <a:buClr>
                <a:schemeClr val="lt1"/>
              </a:buClr>
              <a:buSzPts val="2800"/>
              <a:buFont typeface="Calibri"/>
              <a:buNone/>
            </a:pPr>
            <a:r>
              <a:rPr b="1" i="0" lang="en-US" sz="2800" u="none">
                <a:solidFill>
                  <a:schemeClr val="lt1"/>
                </a:solidFill>
                <a:latin typeface="Calibri"/>
                <a:ea typeface="Calibri"/>
                <a:cs typeface="Calibri"/>
                <a:sym typeface="Calibri"/>
              </a:rPr>
              <a:t> </a:t>
            </a:r>
            <a:endParaRPr/>
          </a:p>
        </p:txBody>
      </p:sp>
      <p:sp>
        <p:nvSpPr>
          <p:cNvPr id="463" name="Google Shape;463;p29"/>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64" name="Google Shape;464;p29"/>
          <p:cNvSpPr txBox="1"/>
          <p:nvPr/>
        </p:nvSpPr>
        <p:spPr>
          <a:xfrm>
            <a:off x="609600" y="1449387"/>
            <a:ext cx="7772400" cy="483235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2200"/>
              <a:buFont typeface="Arial"/>
              <a:buChar char="•"/>
            </a:pPr>
            <a:r>
              <a:rPr b="0" i="0" lang="en-US" sz="2200" u="none">
                <a:solidFill>
                  <a:schemeClr val="lt1"/>
                </a:solidFill>
                <a:latin typeface="Calibri"/>
                <a:ea typeface="Calibri"/>
                <a:cs typeface="Calibri"/>
                <a:sym typeface="Calibri"/>
              </a:rPr>
              <a:t>Analyze opponent’s brief and evidence that was just filed.</a:t>
            </a:r>
            <a:endParaRPr/>
          </a:p>
          <a:p>
            <a:pPr indent="-285750" lvl="0" marL="285750" marR="0" rtl="0" algn="l">
              <a:lnSpc>
                <a:spcPct val="100000"/>
              </a:lnSpc>
              <a:spcBef>
                <a:spcPts val="0"/>
              </a:spcBef>
              <a:spcAft>
                <a:spcPts val="0"/>
              </a:spcAft>
              <a:buClr>
                <a:schemeClr val="lt1"/>
              </a:buClr>
              <a:buSzPts val="2200"/>
              <a:buFont typeface="Arial"/>
              <a:buChar char="•"/>
            </a:pPr>
            <a:r>
              <a:rPr b="0" i="0" lang="en-US" sz="2200" u="none">
                <a:solidFill>
                  <a:schemeClr val="lt1"/>
                </a:solidFill>
                <a:latin typeface="Calibri"/>
                <a:ea typeface="Calibri"/>
                <a:cs typeface="Calibri"/>
                <a:sym typeface="Calibri"/>
              </a:rPr>
              <a:t>Analyze sample cross exams via IPR portal resources</a:t>
            </a:r>
            <a:endParaRPr/>
          </a:p>
          <a:p>
            <a:pPr indent="-285750" lvl="0" marL="285750" marR="0" rtl="0" algn="l">
              <a:lnSpc>
                <a:spcPct val="100000"/>
              </a:lnSpc>
              <a:spcBef>
                <a:spcPts val="0"/>
              </a:spcBef>
              <a:spcAft>
                <a:spcPts val="0"/>
              </a:spcAft>
              <a:buClr>
                <a:schemeClr val="lt1"/>
              </a:buClr>
              <a:buSzPts val="2200"/>
              <a:buFont typeface="Arial"/>
              <a:buChar char="•"/>
            </a:pPr>
            <a:r>
              <a:rPr b="0" i="0" lang="en-US" sz="2200" u="none">
                <a:solidFill>
                  <a:schemeClr val="lt1"/>
                </a:solidFill>
                <a:latin typeface="Calibri"/>
                <a:ea typeface="Calibri"/>
                <a:cs typeface="Calibri"/>
                <a:sym typeface="Calibri"/>
              </a:rPr>
              <a:t>Develop an outline of your opposition/reply brief (theme, policy, equity, facts, law, learn your judges’ evidence recipes)</a:t>
            </a:r>
            <a:endParaRPr/>
          </a:p>
          <a:p>
            <a:pPr indent="-285750" lvl="0" marL="285750" marR="0" rtl="0" algn="l">
              <a:lnSpc>
                <a:spcPct val="100000"/>
              </a:lnSpc>
              <a:spcBef>
                <a:spcPts val="0"/>
              </a:spcBef>
              <a:spcAft>
                <a:spcPts val="0"/>
              </a:spcAft>
              <a:buClr>
                <a:schemeClr val="lt1"/>
              </a:buClr>
              <a:buSzPts val="2200"/>
              <a:buFont typeface="Arial"/>
              <a:buChar char="•"/>
            </a:pPr>
            <a:r>
              <a:rPr b="0" i="0" lang="en-US" sz="2200" u="none">
                <a:solidFill>
                  <a:schemeClr val="lt1"/>
                </a:solidFill>
                <a:latin typeface="Calibri"/>
                <a:ea typeface="Calibri"/>
                <a:cs typeface="Calibri"/>
                <a:sym typeface="Calibri"/>
              </a:rPr>
              <a:t>Plan the evidence needed for your brief</a:t>
            </a:r>
            <a:endParaRPr/>
          </a:p>
          <a:p>
            <a:pPr indent="-285750" lvl="0" marL="285750" marR="0" rtl="0" algn="l">
              <a:lnSpc>
                <a:spcPct val="100000"/>
              </a:lnSpc>
              <a:spcBef>
                <a:spcPts val="0"/>
              </a:spcBef>
              <a:spcAft>
                <a:spcPts val="0"/>
              </a:spcAft>
              <a:buClr>
                <a:schemeClr val="lt1"/>
              </a:buClr>
              <a:buSzPts val="2200"/>
              <a:buFont typeface="Arial"/>
              <a:buChar char="•"/>
            </a:pPr>
            <a:r>
              <a:rPr b="0" i="0" lang="en-US" sz="2200" u="none">
                <a:solidFill>
                  <a:schemeClr val="lt1"/>
                </a:solidFill>
                <a:latin typeface="Calibri"/>
                <a:ea typeface="Calibri"/>
                <a:cs typeface="Calibri"/>
                <a:sym typeface="Calibri"/>
              </a:rPr>
              <a:t>Plan your attacks on the witness, e.g.:</a:t>
            </a:r>
            <a:endParaRPr b="0" i="0" sz="2200" u="none">
              <a:solidFill>
                <a:schemeClr val="lt1"/>
              </a:solidFill>
              <a:latin typeface="Calibri"/>
              <a:ea typeface="Calibri"/>
              <a:cs typeface="Calibri"/>
              <a:sym typeface="Calibri"/>
            </a:endParaRPr>
          </a:p>
          <a:p>
            <a:pPr indent="-285750" lvl="1" marL="742950" marR="0" rtl="0" algn="l">
              <a:lnSpc>
                <a:spcPct val="100000"/>
              </a:lnSpc>
              <a:spcBef>
                <a:spcPts val="0"/>
              </a:spcBef>
              <a:spcAft>
                <a:spcPts val="0"/>
              </a:spcAft>
              <a:buClr>
                <a:schemeClr val="lt1"/>
              </a:buClr>
              <a:buSzPts val="2200"/>
              <a:buFont typeface="Arial"/>
              <a:buChar char="•"/>
            </a:pPr>
            <a:r>
              <a:rPr b="0" i="0" lang="en-US" sz="2200" u="none" cap="none" strike="noStrike">
                <a:solidFill>
                  <a:schemeClr val="lt1"/>
                </a:solidFill>
                <a:latin typeface="Calibri"/>
                <a:ea typeface="Calibri"/>
                <a:cs typeface="Calibri"/>
                <a:sym typeface="Calibri"/>
              </a:rPr>
              <a:t>Undermine facts</a:t>
            </a:r>
            <a:endParaRPr/>
          </a:p>
          <a:p>
            <a:pPr indent="-285750" lvl="1" marL="742950" marR="0" rtl="0" algn="l">
              <a:lnSpc>
                <a:spcPct val="100000"/>
              </a:lnSpc>
              <a:spcBef>
                <a:spcPts val="0"/>
              </a:spcBef>
              <a:spcAft>
                <a:spcPts val="0"/>
              </a:spcAft>
              <a:buClr>
                <a:schemeClr val="lt1"/>
              </a:buClr>
              <a:buSzPts val="2200"/>
              <a:buFont typeface="Arial"/>
              <a:buChar char="•"/>
            </a:pPr>
            <a:r>
              <a:rPr b="0" i="0" lang="en-US" sz="2200" u="none" cap="none" strike="noStrike">
                <a:solidFill>
                  <a:schemeClr val="lt1"/>
                </a:solidFill>
                <a:latin typeface="Calibri"/>
                <a:ea typeface="Calibri"/>
                <a:cs typeface="Calibri"/>
                <a:sym typeface="Calibri"/>
              </a:rPr>
              <a:t>Establish facts</a:t>
            </a:r>
            <a:endParaRPr/>
          </a:p>
          <a:p>
            <a:pPr indent="-285750" lvl="1" marL="742950" marR="0" rtl="0" algn="l">
              <a:lnSpc>
                <a:spcPct val="100000"/>
              </a:lnSpc>
              <a:spcBef>
                <a:spcPts val="0"/>
              </a:spcBef>
              <a:spcAft>
                <a:spcPts val="0"/>
              </a:spcAft>
              <a:buClr>
                <a:schemeClr val="lt1"/>
              </a:buClr>
              <a:buSzPts val="2200"/>
              <a:buFont typeface="Arial"/>
              <a:buChar char="•"/>
            </a:pPr>
            <a:r>
              <a:rPr b="0" i="0" lang="en-US" sz="2200" u="none" cap="none" strike="noStrike">
                <a:solidFill>
                  <a:schemeClr val="lt1"/>
                </a:solidFill>
                <a:latin typeface="Calibri"/>
                <a:ea typeface="Calibri"/>
                <a:cs typeface="Calibri"/>
                <a:sym typeface="Calibri"/>
              </a:rPr>
              <a:t>Lay groundwork to exclude evidence (e.g., lack of first-hand knowledge, hearsay)</a:t>
            </a:r>
            <a:endParaRPr b="0" i="0" sz="22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2200"/>
              <a:buFont typeface="Arial"/>
              <a:buChar char="•"/>
            </a:pPr>
            <a:r>
              <a:rPr b="0" i="0" lang="en-US" sz="2200" u="none">
                <a:solidFill>
                  <a:schemeClr val="lt1"/>
                </a:solidFill>
                <a:latin typeface="Calibri"/>
                <a:ea typeface="Calibri"/>
                <a:cs typeface="Calibri"/>
                <a:sym typeface="Calibri"/>
              </a:rPr>
              <a:t>Think about how you’ll make the written record as to visual or non-verbal evidence</a:t>
            </a:r>
            <a:endParaRPr/>
          </a:p>
          <a:p>
            <a:pPr indent="-285750" lvl="0" marL="285750" marR="0" rtl="0" algn="l">
              <a:lnSpc>
                <a:spcPct val="100000"/>
              </a:lnSpc>
              <a:spcBef>
                <a:spcPts val="0"/>
              </a:spcBef>
              <a:spcAft>
                <a:spcPts val="0"/>
              </a:spcAft>
              <a:buClr>
                <a:schemeClr val="lt1"/>
              </a:buClr>
              <a:buSzPts val="2200"/>
              <a:buFont typeface="Arial"/>
              <a:buChar char="•"/>
            </a:pPr>
            <a:r>
              <a:rPr b="0" i="0" lang="en-US" sz="2200" u="none">
                <a:solidFill>
                  <a:schemeClr val="lt1"/>
                </a:solidFill>
                <a:latin typeface="Calibri"/>
                <a:ea typeface="Calibri"/>
                <a:cs typeface="Calibri"/>
                <a:sym typeface="Calibri"/>
              </a:rPr>
              <a:t>Prepare cross-exam strategies/outline/plan</a:t>
            </a:r>
            <a:endParaRPr b="0" i="0" sz="2200" u="non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2200"/>
              <a:buFont typeface="Arial"/>
              <a:buChar char="•"/>
            </a:pPr>
            <a:r>
              <a:rPr b="0" i="0" lang="en-US" sz="2200" u="none">
                <a:solidFill>
                  <a:schemeClr val="lt1"/>
                </a:solidFill>
                <a:latin typeface="Calibri"/>
                <a:ea typeface="Calibri"/>
                <a:cs typeface="Calibri"/>
                <a:sym typeface="Calibri"/>
              </a:rPr>
              <a:t>Advise court reporter of tighter deadlines than is conventional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nvSpPr>
        <p:spPr>
          <a:xfrm>
            <a:off x="838200" y="457200"/>
            <a:ext cx="7239000" cy="218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Calibri"/>
              <a:buNone/>
            </a:pPr>
            <a:r>
              <a:t/>
            </a:r>
            <a:endParaRPr b="1" i="0" sz="2800" u="none" cap="none" strike="noStrike">
              <a:solidFill>
                <a:srgbClr val="F1D394"/>
              </a:solidFill>
              <a:latin typeface="Calibri"/>
              <a:ea typeface="Calibri"/>
              <a:cs typeface="Calibri"/>
              <a:sym typeface="Calibri"/>
            </a:endParaRPr>
          </a:p>
          <a:p>
            <a:pPr indent="0" lvl="0" marL="0" marR="0" rtl="0" algn="l">
              <a:lnSpc>
                <a:spcPct val="100000"/>
              </a:lnSpc>
              <a:spcBef>
                <a:spcPts val="0"/>
              </a:spcBef>
              <a:spcAft>
                <a:spcPts val="0"/>
              </a:spcAft>
              <a:buClr>
                <a:srgbClr val="F1D394"/>
              </a:buClr>
              <a:buSzPts val="4000"/>
              <a:buFont typeface="Calibri"/>
              <a:buNone/>
            </a:pPr>
            <a:r>
              <a:rPr b="1" i="0" lang="en-US" sz="4000" u="none" cap="none" strike="noStrike">
                <a:solidFill>
                  <a:srgbClr val="F1D394"/>
                </a:solidFill>
                <a:latin typeface="Calibri"/>
                <a:ea typeface="Calibri"/>
                <a:cs typeface="Calibri"/>
                <a:sym typeface="Calibri"/>
              </a:rPr>
              <a:t>Can you tell which one of these is the IPR deposition?</a:t>
            </a:r>
            <a:endParaRPr/>
          </a:p>
          <a:p>
            <a:pPr indent="0" lvl="0" marL="0" marR="0" rtl="0" algn="l">
              <a:lnSpc>
                <a:spcPct val="10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 </a:t>
            </a:r>
            <a:endParaRPr/>
          </a:p>
        </p:txBody>
      </p:sp>
      <p:sp>
        <p:nvSpPr>
          <p:cNvPr id="111" name="Google Shape;111;p3"/>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a:p>
        </p:txBody>
      </p:sp>
      <p:pic>
        <p:nvPicPr>
          <p:cNvPr descr="https://c2.staticflickr.com/6/5289/5355919491_a339cf62e9_b.jpg" id="112" name="Google Shape;112;p3"/>
          <p:cNvPicPr preferRelativeResize="0"/>
          <p:nvPr/>
        </p:nvPicPr>
        <p:blipFill rotWithShape="1">
          <a:blip r:embed="rId3">
            <a:alphaModFix/>
          </a:blip>
          <a:srcRect b="0" l="0" r="0" t="0"/>
          <a:stretch/>
        </p:blipFill>
        <p:spPr>
          <a:xfrm>
            <a:off x="609600" y="3105150"/>
            <a:ext cx="3463925" cy="2000250"/>
          </a:xfrm>
          <a:prstGeom prst="rect">
            <a:avLst/>
          </a:prstGeom>
          <a:noFill/>
          <a:ln cap="flat" cmpd="sng" w="31750">
            <a:solidFill>
              <a:schemeClr val="lt1"/>
            </a:solidFill>
            <a:prstDash val="solid"/>
            <a:miter lim="800000"/>
            <a:headEnd len="sm" w="sm" type="none"/>
            <a:tailEnd len="sm" w="sm" type="none"/>
          </a:ln>
        </p:spPr>
      </p:pic>
      <p:pic>
        <p:nvPicPr>
          <p:cNvPr descr="https://c2.staticflickr.com/6/5289/5355919491_a339cf62e9_b.jpg" id="113" name="Google Shape;113;p3"/>
          <p:cNvPicPr preferRelativeResize="0"/>
          <p:nvPr/>
        </p:nvPicPr>
        <p:blipFill rotWithShape="1">
          <a:blip r:embed="rId3">
            <a:alphaModFix/>
          </a:blip>
          <a:srcRect b="0" l="0" r="0" t="0"/>
          <a:stretch/>
        </p:blipFill>
        <p:spPr>
          <a:xfrm>
            <a:off x="4495800" y="3055937"/>
            <a:ext cx="3551237" cy="2049462"/>
          </a:xfrm>
          <a:prstGeom prst="rect">
            <a:avLst/>
          </a:prstGeom>
          <a:noFill/>
          <a:ln cap="flat" cmpd="sng" w="31750">
            <a:solidFill>
              <a:schemeClr val="lt1"/>
            </a:solidFill>
            <a:prstDash val="solid"/>
            <a:miter lim="800000"/>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0"/>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70" name="Google Shape;470;p30"/>
          <p:cNvSpPr txBox="1"/>
          <p:nvPr/>
        </p:nvSpPr>
        <p:spPr>
          <a:xfrm>
            <a:off x="609600" y="430212"/>
            <a:ext cx="7848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Preparing to </a:t>
            </a:r>
            <a:r>
              <a:rPr b="1" i="1" lang="en-US" sz="4000" u="none">
                <a:solidFill>
                  <a:schemeClr val="lt1"/>
                </a:solidFill>
                <a:latin typeface="Calibri"/>
                <a:ea typeface="Calibri"/>
                <a:cs typeface="Calibri"/>
                <a:sym typeface="Calibri"/>
              </a:rPr>
              <a:t>take</a:t>
            </a:r>
            <a:r>
              <a:rPr b="1" i="0" lang="en-US" sz="4000" u="none">
                <a:solidFill>
                  <a:schemeClr val="lt1"/>
                </a:solidFill>
                <a:latin typeface="Calibri"/>
                <a:ea typeface="Calibri"/>
                <a:cs typeface="Calibri"/>
                <a:sym typeface="Calibri"/>
              </a:rPr>
              <a:t> an IPR deposition</a:t>
            </a:r>
            <a:endParaRPr/>
          </a:p>
          <a:p>
            <a:pPr indent="0" lvl="0" marL="0" marR="0" rtl="0" algn="l">
              <a:lnSpc>
                <a:spcPct val="100000"/>
              </a:lnSpc>
              <a:spcBef>
                <a:spcPts val="0"/>
              </a:spcBef>
              <a:spcAft>
                <a:spcPts val="0"/>
              </a:spcAft>
              <a:buClr>
                <a:srgbClr val="F1D394"/>
              </a:buClr>
              <a:buSzPts val="3200"/>
              <a:buFont typeface="Calibri"/>
              <a:buNone/>
            </a:pPr>
            <a:r>
              <a:rPr b="1" i="0" lang="en-US" sz="3200" u="none">
                <a:solidFill>
                  <a:srgbClr val="F1D394"/>
                </a:solidFill>
                <a:latin typeface="Calibri"/>
                <a:ea typeface="Calibri"/>
                <a:cs typeface="Calibri"/>
                <a:sym typeface="Calibri"/>
              </a:rPr>
              <a:t>Resources to have with you at the deposition</a:t>
            </a:r>
            <a:endParaRPr/>
          </a:p>
        </p:txBody>
      </p:sp>
      <p:sp>
        <p:nvSpPr>
          <p:cNvPr id="471" name="Google Shape;471;p30"/>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72" name="Google Shape;472;p30"/>
          <p:cNvSpPr txBox="1"/>
          <p:nvPr/>
        </p:nvSpPr>
        <p:spPr>
          <a:xfrm>
            <a:off x="990600" y="2438400"/>
            <a:ext cx="7467600" cy="2246312"/>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Exhibit books</a:t>
            </a:r>
            <a:endParaRPr/>
          </a:p>
          <a:p>
            <a:pPr indent="-285750" lvl="1" marL="742950" marR="0" rtl="0" algn="l">
              <a:lnSpc>
                <a:spcPct val="100000"/>
              </a:lnSpc>
              <a:spcBef>
                <a:spcPts val="6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Reserved exhibits</a:t>
            </a:r>
            <a:endParaRPr/>
          </a:p>
          <a:p>
            <a:pPr indent="-285750" lvl="1" marL="742950" marR="0" rtl="0" algn="l">
              <a:lnSpc>
                <a:spcPct val="100000"/>
              </a:lnSpc>
              <a:spcBef>
                <a:spcPts val="6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Developed exhibits</a:t>
            </a:r>
            <a:endParaRPr/>
          </a:p>
          <a:p>
            <a:pPr indent="-285750" lvl="1" marL="742950" marR="0" rtl="0" algn="l">
              <a:lnSpc>
                <a:spcPct val="100000"/>
              </a:lnSpc>
              <a:spcBef>
                <a:spcPts val="6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“Trial” notebook/cross outline</a:t>
            </a:r>
            <a:endParaRPr/>
          </a:p>
          <a:p>
            <a:pPr indent="-285750" lvl="1" marL="742950" marR="0" rtl="0" algn="l">
              <a:lnSpc>
                <a:spcPct val="100000"/>
              </a:lnSpc>
              <a:spcBef>
                <a:spcPts val="6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USPTO Phone numbers (judge to resolve disputes)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1"/>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78" name="Google Shape;478;p31"/>
          <p:cNvSpPr txBox="1"/>
          <p:nvPr/>
        </p:nvSpPr>
        <p:spPr>
          <a:xfrm>
            <a:off x="538162" y="152400"/>
            <a:ext cx="8153400" cy="1662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Preparing to </a:t>
            </a:r>
            <a:r>
              <a:rPr b="1" i="1" lang="en-US" sz="4000" u="none">
                <a:solidFill>
                  <a:schemeClr val="lt1"/>
                </a:solidFill>
                <a:latin typeface="Calibri"/>
                <a:ea typeface="Calibri"/>
                <a:cs typeface="Calibri"/>
                <a:sym typeface="Calibri"/>
              </a:rPr>
              <a:t>defend</a:t>
            </a:r>
            <a:r>
              <a:rPr b="1" i="0" lang="en-US" sz="4000" u="none">
                <a:solidFill>
                  <a:schemeClr val="lt1"/>
                </a:solidFill>
                <a:latin typeface="Calibri"/>
                <a:ea typeface="Calibri"/>
                <a:cs typeface="Calibri"/>
                <a:sym typeface="Calibri"/>
              </a:rPr>
              <a:t> an IPR deposition</a:t>
            </a:r>
            <a:endParaRPr/>
          </a:p>
          <a:p>
            <a:pPr indent="0" lvl="0" marL="0" marR="0" rtl="0" algn="l">
              <a:lnSpc>
                <a:spcPct val="125000"/>
              </a:lnSpc>
              <a:spcBef>
                <a:spcPts val="0"/>
              </a:spcBef>
              <a:spcAft>
                <a:spcPts val="0"/>
              </a:spcAft>
              <a:buClr>
                <a:srgbClr val="F1D394"/>
              </a:buClr>
              <a:buSzPts val="3200"/>
              <a:buFont typeface="Calibri"/>
              <a:buNone/>
            </a:pPr>
            <a:r>
              <a:rPr b="1" i="0" lang="en-US" sz="3200" u="none">
                <a:solidFill>
                  <a:srgbClr val="F1D394"/>
                </a:solidFill>
                <a:latin typeface="Calibri"/>
                <a:ea typeface="Calibri"/>
                <a:cs typeface="Calibri"/>
                <a:sym typeface="Calibri"/>
              </a:rPr>
              <a:t>Basic principles</a:t>
            </a:r>
            <a:endParaRPr/>
          </a:p>
        </p:txBody>
      </p:sp>
      <p:sp>
        <p:nvSpPr>
          <p:cNvPr id="479" name="Google Shape;479;p31"/>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80" name="Google Shape;480;p31"/>
          <p:cNvSpPr txBox="1"/>
          <p:nvPr/>
        </p:nvSpPr>
        <p:spPr>
          <a:xfrm>
            <a:off x="538162" y="1814512"/>
            <a:ext cx="7996237" cy="452437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Preparing the witness for cross begins when you start working on his or her declaration (i.e., the direct testimony)</a:t>
            </a:r>
            <a:endParaRPr/>
          </a:p>
          <a:p>
            <a:pPr indent="-285750" lvl="0" marL="28575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Review witness’s prior testimony or writings before engaging the witness, and again while preparing the direct testimony</a:t>
            </a:r>
            <a:endParaRPr/>
          </a:p>
          <a:p>
            <a:pPr indent="-285750" lvl="0" marL="28575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Prepare yourself and the witness on the issues and facts and predicted attack strategies used by opponent</a:t>
            </a:r>
            <a:endParaRPr/>
          </a:p>
          <a:p>
            <a:pPr indent="-285750" lvl="0" marL="28575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Instruct witness early and often about how to protect privilege </a:t>
            </a:r>
            <a:endParaRPr/>
          </a:p>
          <a:p>
            <a:pPr indent="-285750" lvl="0" marL="28575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Carefully pick the documents you will use for preparation – assume they will be discoverable</a:t>
            </a:r>
            <a:endParaRPr b="0" i="0" sz="2400" u="non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Allow plenty of time for witness prep</a:t>
            </a:r>
            <a:endParaRPr/>
          </a:p>
          <a:p>
            <a:pPr indent="-285750" lvl="0" marL="28575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Calibri"/>
                <a:ea typeface="Calibri"/>
                <a:cs typeface="Calibri"/>
                <a:sym typeface="Calibri"/>
              </a:rPr>
              <a:t>Plan for re-direct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2"/>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86" name="Google Shape;486;p32"/>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87" name="Google Shape;487;p32"/>
          <p:cNvSpPr txBox="1"/>
          <p:nvPr/>
        </p:nvSpPr>
        <p:spPr>
          <a:xfrm>
            <a:off x="228600" y="1814512"/>
            <a:ext cx="8610600" cy="5048700"/>
          </a:xfrm>
          <a:prstGeom prst="rect">
            <a:avLst/>
          </a:prstGeom>
          <a:noFill/>
          <a:ln>
            <a:noFill/>
          </a:ln>
        </p:spPr>
        <p:txBody>
          <a:bodyPr anchorCtr="0" anchor="t" bIns="45700" lIns="91425" spcFirstLastPara="1" rIns="91425" wrap="square" tIns="45700">
            <a:spAutoFit/>
          </a:bodyPr>
          <a:lstStyle/>
          <a:p>
            <a:pPr indent="-279400" lvl="1" marL="742950" marR="0" rtl="0" algn="l">
              <a:lnSpc>
                <a:spcPct val="108333"/>
              </a:lnSpc>
              <a:spcBef>
                <a:spcPts val="0"/>
              </a:spcBef>
              <a:spcAft>
                <a:spcPts val="0"/>
              </a:spcAft>
              <a:buClr>
                <a:schemeClr val="lt1"/>
              </a:buClr>
              <a:buSzPts val="2300"/>
              <a:buFont typeface="Arial"/>
              <a:buChar char="•"/>
            </a:pPr>
            <a:r>
              <a:rPr b="0" i="0" lang="en-US" sz="2300" u="none" cap="none" strike="noStrike">
                <a:solidFill>
                  <a:schemeClr val="lt1"/>
                </a:solidFill>
                <a:latin typeface="Calibri"/>
                <a:ea typeface="Calibri"/>
                <a:cs typeface="Calibri"/>
                <a:sym typeface="Calibri"/>
              </a:rPr>
              <a:t>Direct testimony should be carefully crafted</a:t>
            </a:r>
            <a:endParaRPr sz="1300"/>
          </a:p>
          <a:p>
            <a:pPr indent="-279400" lvl="2" marL="1200150" marR="0" rtl="0" algn="l">
              <a:lnSpc>
                <a:spcPct val="108333"/>
              </a:lnSpc>
              <a:spcBef>
                <a:spcPts val="0"/>
              </a:spcBef>
              <a:spcAft>
                <a:spcPts val="0"/>
              </a:spcAft>
              <a:buClr>
                <a:schemeClr val="lt1"/>
              </a:buClr>
              <a:buSzPts val="2300"/>
              <a:buFont typeface="Arial"/>
              <a:buChar char="•"/>
            </a:pPr>
            <a:r>
              <a:rPr b="0" i="0" lang="en-US" sz="2300" u="none" cap="none" strike="noStrike">
                <a:solidFill>
                  <a:schemeClr val="lt1"/>
                </a:solidFill>
                <a:latin typeface="Calibri"/>
                <a:ea typeface="Calibri"/>
                <a:cs typeface="Calibri"/>
                <a:sym typeface="Calibri"/>
              </a:rPr>
              <a:t>Witness should be comfortable “owning” each statement</a:t>
            </a:r>
            <a:endParaRPr b="0" i="0" sz="2300" u="none" cap="none" strike="noStrike">
              <a:solidFill>
                <a:schemeClr val="lt1"/>
              </a:solidFill>
              <a:latin typeface="Calibri"/>
              <a:ea typeface="Calibri"/>
              <a:cs typeface="Calibri"/>
              <a:sym typeface="Calibri"/>
            </a:endParaRPr>
          </a:p>
          <a:p>
            <a:pPr indent="-279400" lvl="2" marL="1200150" marR="0" rtl="0" algn="l">
              <a:lnSpc>
                <a:spcPct val="108333"/>
              </a:lnSpc>
              <a:spcBef>
                <a:spcPts val="0"/>
              </a:spcBef>
              <a:spcAft>
                <a:spcPts val="0"/>
              </a:spcAft>
              <a:buClr>
                <a:schemeClr val="lt1"/>
              </a:buClr>
              <a:buSzPts val="2300"/>
              <a:buFont typeface="Arial"/>
              <a:buChar char="•"/>
            </a:pPr>
            <a:r>
              <a:rPr b="0" i="0" lang="en-US" sz="2300" u="none" cap="none" strike="noStrike">
                <a:solidFill>
                  <a:schemeClr val="lt1"/>
                </a:solidFill>
                <a:latin typeface="Calibri"/>
                <a:ea typeface="Calibri"/>
                <a:cs typeface="Calibri"/>
                <a:sym typeface="Calibri"/>
              </a:rPr>
              <a:t>Have a plan in advance for laying foundation and establishing admissibility of the direct testimony.</a:t>
            </a:r>
            <a:endParaRPr b="0" i="0" sz="2300" u="none" cap="none" strike="noStrike">
              <a:solidFill>
                <a:schemeClr val="lt1"/>
              </a:solidFill>
              <a:latin typeface="Calibri"/>
              <a:ea typeface="Calibri"/>
              <a:cs typeface="Calibri"/>
              <a:sym typeface="Calibri"/>
            </a:endParaRPr>
          </a:p>
          <a:p>
            <a:pPr indent="-279400" lvl="2" marL="1200150" marR="0" rtl="0" algn="l">
              <a:lnSpc>
                <a:spcPct val="108333"/>
              </a:lnSpc>
              <a:spcBef>
                <a:spcPts val="0"/>
              </a:spcBef>
              <a:spcAft>
                <a:spcPts val="0"/>
              </a:spcAft>
              <a:buClr>
                <a:schemeClr val="lt1"/>
              </a:buClr>
              <a:buSzPts val="2300"/>
              <a:buFont typeface="Arial"/>
              <a:buChar char="•"/>
            </a:pPr>
            <a:r>
              <a:rPr b="0" i="0" lang="en-US" sz="2300" u="none" cap="none" strike="noStrike">
                <a:solidFill>
                  <a:schemeClr val="lt1"/>
                </a:solidFill>
                <a:latin typeface="Calibri"/>
                <a:ea typeface="Calibri"/>
                <a:cs typeface="Calibri"/>
                <a:sym typeface="Calibri"/>
              </a:rPr>
              <a:t>Each statement should be based on first-hand knowledge or be otherwise admissible</a:t>
            </a:r>
            <a:endParaRPr sz="1300"/>
          </a:p>
          <a:p>
            <a:pPr indent="-279400" lvl="2" marL="1200150" marR="0" rtl="0" algn="l">
              <a:lnSpc>
                <a:spcPct val="108333"/>
              </a:lnSpc>
              <a:spcBef>
                <a:spcPts val="0"/>
              </a:spcBef>
              <a:spcAft>
                <a:spcPts val="0"/>
              </a:spcAft>
              <a:buClr>
                <a:schemeClr val="lt1"/>
              </a:buClr>
              <a:buSzPts val="2300"/>
              <a:buFont typeface="Arial"/>
              <a:buChar char="•"/>
            </a:pPr>
            <a:r>
              <a:rPr b="0" i="0" lang="en-US" sz="2300" u="none" cap="none" strike="noStrike">
                <a:solidFill>
                  <a:schemeClr val="lt1"/>
                </a:solidFill>
                <a:latin typeface="Calibri"/>
                <a:ea typeface="Calibri"/>
                <a:cs typeface="Calibri"/>
                <a:sym typeface="Calibri"/>
              </a:rPr>
              <a:t>APJ’s love to read the backstory of your witness, so include it.</a:t>
            </a:r>
            <a:endParaRPr sz="1300"/>
          </a:p>
          <a:p>
            <a:pPr indent="-279400" lvl="1" marL="742950" marR="0" rtl="0" algn="l">
              <a:lnSpc>
                <a:spcPct val="108333"/>
              </a:lnSpc>
              <a:spcBef>
                <a:spcPts val="0"/>
              </a:spcBef>
              <a:spcAft>
                <a:spcPts val="0"/>
              </a:spcAft>
              <a:buClr>
                <a:schemeClr val="lt1"/>
              </a:buClr>
              <a:buSzPts val="2300"/>
              <a:buFont typeface="Arial"/>
              <a:buChar char="•"/>
            </a:pPr>
            <a:r>
              <a:rPr b="0" i="0" lang="en-US" sz="2300" u="none" cap="none" strike="noStrike">
                <a:solidFill>
                  <a:schemeClr val="lt1"/>
                </a:solidFill>
                <a:latin typeface="Calibri"/>
                <a:ea typeface="Calibri"/>
                <a:cs typeface="Calibri"/>
                <a:sym typeface="Calibri"/>
              </a:rPr>
              <a:t>You know the cross is coming, so test each statement with your own cross-exam to make sure each is accurate and defensible</a:t>
            </a:r>
            <a:endParaRPr sz="1300"/>
          </a:p>
          <a:p>
            <a:pPr indent="-279400" lvl="1" marL="742950" marR="0" rtl="0" algn="l">
              <a:lnSpc>
                <a:spcPct val="108333"/>
              </a:lnSpc>
              <a:spcBef>
                <a:spcPts val="0"/>
              </a:spcBef>
              <a:spcAft>
                <a:spcPts val="0"/>
              </a:spcAft>
              <a:buClr>
                <a:schemeClr val="lt1"/>
              </a:buClr>
              <a:buSzPts val="2300"/>
              <a:buFont typeface="Arial"/>
              <a:buChar char="•"/>
            </a:pPr>
            <a:r>
              <a:rPr b="0" i="0" lang="en-US" sz="2300" u="none" cap="none" strike="noStrike">
                <a:solidFill>
                  <a:schemeClr val="lt1"/>
                </a:solidFill>
                <a:latin typeface="Calibri"/>
                <a:ea typeface="Calibri"/>
                <a:cs typeface="Calibri"/>
                <a:sym typeface="Calibri"/>
              </a:rPr>
              <a:t>Start now to lay the foundation with your witness about how to behave during deposition – while the deposition is far off and jitters haven’t yet set in </a:t>
            </a:r>
            <a:endParaRPr sz="1300"/>
          </a:p>
        </p:txBody>
      </p:sp>
      <p:sp>
        <p:nvSpPr>
          <p:cNvPr id="488" name="Google Shape;488;p32"/>
          <p:cNvSpPr txBox="1"/>
          <p:nvPr/>
        </p:nvSpPr>
        <p:spPr>
          <a:xfrm>
            <a:off x="609600" y="152400"/>
            <a:ext cx="7696200" cy="1662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Preparing to </a:t>
            </a:r>
            <a:r>
              <a:rPr b="1" i="1" lang="en-US" sz="4000" u="none">
                <a:solidFill>
                  <a:schemeClr val="lt1"/>
                </a:solidFill>
                <a:latin typeface="Calibri"/>
                <a:ea typeface="Calibri"/>
                <a:cs typeface="Calibri"/>
                <a:sym typeface="Calibri"/>
              </a:rPr>
              <a:t>defend </a:t>
            </a:r>
            <a:r>
              <a:rPr b="1" i="0" lang="en-US" sz="4000" u="none">
                <a:solidFill>
                  <a:schemeClr val="lt1"/>
                </a:solidFill>
                <a:latin typeface="Calibri"/>
                <a:ea typeface="Calibri"/>
                <a:cs typeface="Calibri"/>
                <a:sym typeface="Calibri"/>
              </a:rPr>
              <a:t>an IPR deposition</a:t>
            </a:r>
            <a:endParaRPr/>
          </a:p>
          <a:p>
            <a:pPr indent="0" lvl="0" marL="0" marR="0" rtl="0" algn="l">
              <a:lnSpc>
                <a:spcPct val="125000"/>
              </a:lnSpc>
              <a:spcBef>
                <a:spcPts val="0"/>
              </a:spcBef>
              <a:spcAft>
                <a:spcPts val="0"/>
              </a:spcAft>
              <a:buClr>
                <a:srgbClr val="F1D394"/>
              </a:buClr>
              <a:buSzPts val="3200"/>
              <a:buFont typeface="Calibri"/>
              <a:buNone/>
            </a:pPr>
            <a:r>
              <a:rPr b="1" i="0" lang="en-US" sz="3200" u="none">
                <a:solidFill>
                  <a:srgbClr val="F1D394"/>
                </a:solidFill>
                <a:latin typeface="Calibri"/>
                <a:ea typeface="Calibri"/>
                <a:cs typeface="Calibri"/>
                <a:sym typeface="Calibri"/>
              </a:rPr>
              <a:t>Starting with preparation of the declaration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3"/>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95" name="Google Shape;495;p33"/>
          <p:cNvSpPr txBox="1"/>
          <p:nvPr/>
        </p:nvSpPr>
        <p:spPr>
          <a:xfrm>
            <a:off x="457200" y="76200"/>
            <a:ext cx="7696200" cy="1554162"/>
          </a:xfrm>
          <a:prstGeom prst="rect">
            <a:avLst/>
          </a:prstGeom>
          <a:noFill/>
          <a:ln>
            <a:noFill/>
          </a:ln>
        </p:spPr>
        <p:txBody>
          <a:bodyPr anchorCtr="0" anchor="t" bIns="45700" lIns="91425" spcFirstLastPara="1" rIns="91425" wrap="square" tIns="45700">
            <a:spAutoFit/>
          </a:bodyPr>
          <a:lstStyle/>
          <a:p>
            <a:pPr indent="0" lvl="0" marL="0" marR="0" rtl="0" algn="l">
              <a:lnSpc>
                <a:spcPct val="95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Preparing to </a:t>
            </a:r>
            <a:r>
              <a:rPr b="1" i="1" lang="en-US" sz="4000" u="none">
                <a:solidFill>
                  <a:schemeClr val="lt1"/>
                </a:solidFill>
                <a:latin typeface="Calibri"/>
                <a:ea typeface="Calibri"/>
                <a:cs typeface="Calibri"/>
                <a:sym typeface="Calibri"/>
              </a:rPr>
              <a:t>defend </a:t>
            </a:r>
            <a:r>
              <a:rPr b="1" i="0" lang="en-US" sz="4000" u="none">
                <a:solidFill>
                  <a:schemeClr val="lt1"/>
                </a:solidFill>
                <a:latin typeface="Calibri"/>
                <a:ea typeface="Calibri"/>
                <a:cs typeface="Calibri"/>
                <a:sym typeface="Calibri"/>
              </a:rPr>
              <a:t>an IPR deposition</a:t>
            </a:r>
            <a:endParaRPr/>
          </a:p>
          <a:p>
            <a:pPr indent="0" lvl="0" marL="0" marR="0" rtl="0" algn="l">
              <a:lnSpc>
                <a:spcPct val="118750"/>
              </a:lnSpc>
              <a:spcBef>
                <a:spcPts val="0"/>
              </a:spcBef>
              <a:spcAft>
                <a:spcPts val="0"/>
              </a:spcAft>
              <a:buClr>
                <a:srgbClr val="F1D394"/>
              </a:buClr>
              <a:buSzPts val="3200"/>
              <a:buFont typeface="Calibri"/>
              <a:buNone/>
            </a:pPr>
            <a:r>
              <a:rPr b="1" i="0" lang="en-US" sz="3200" u="none">
                <a:solidFill>
                  <a:srgbClr val="F1D394"/>
                </a:solidFill>
                <a:latin typeface="Calibri"/>
                <a:ea typeface="Calibri"/>
                <a:cs typeface="Calibri"/>
                <a:sym typeface="Calibri"/>
              </a:rPr>
              <a:t>Preparing for opposing counsel’s cross</a:t>
            </a:r>
            <a:endParaRPr/>
          </a:p>
        </p:txBody>
      </p:sp>
      <p:sp>
        <p:nvSpPr>
          <p:cNvPr id="496" name="Google Shape;496;p33"/>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497" name="Google Shape;497;p33"/>
          <p:cNvSpPr txBox="1"/>
          <p:nvPr/>
        </p:nvSpPr>
        <p:spPr>
          <a:xfrm>
            <a:off x="228600" y="1644650"/>
            <a:ext cx="8458200" cy="5094287"/>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Identify the issues and facts to defend</a:t>
            </a:r>
            <a:endParaRPr b="0" i="0" sz="2400" u="none" cap="none" strike="noStrike">
              <a:solidFill>
                <a:schemeClr val="lt1"/>
              </a:solidFill>
              <a:latin typeface="Calibri"/>
              <a:ea typeface="Calibri"/>
              <a:cs typeface="Calibri"/>
              <a:sym typeface="Calibri"/>
            </a:endParaRPr>
          </a:p>
          <a:p>
            <a:pPr indent="-285750" lvl="1" marL="7429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Anticipate how your opponent is likely to attack</a:t>
            </a:r>
            <a:endParaRPr/>
          </a:p>
          <a:p>
            <a:pPr indent="-285750" lvl="2" marL="12001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TIP:  Use prior cross exams on IPR web portal as a resource</a:t>
            </a:r>
            <a:endParaRPr b="0" i="0" sz="2400" u="none" cap="none" strike="noStrike">
              <a:solidFill>
                <a:schemeClr val="lt1"/>
              </a:solidFill>
              <a:latin typeface="Calibri"/>
              <a:ea typeface="Calibri"/>
              <a:cs typeface="Calibri"/>
              <a:sym typeface="Calibri"/>
            </a:endParaRPr>
          </a:p>
          <a:p>
            <a:pPr indent="-285750" lvl="1" marL="7429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Gather documents to use for preparation (direct testimony, cited exhibits)</a:t>
            </a:r>
            <a:endParaRPr/>
          </a:p>
          <a:p>
            <a:pPr indent="-285750" lvl="1" marL="7429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Finalize your preparation plan</a:t>
            </a:r>
            <a:endParaRPr/>
          </a:p>
          <a:p>
            <a:pPr indent="-285750" lvl="2" marL="12001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how to defend the facts and issues</a:t>
            </a:r>
            <a:endParaRPr/>
          </a:p>
          <a:p>
            <a:pPr indent="-285750" lvl="2" marL="12001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how to behave at the deposition</a:t>
            </a:r>
            <a:endParaRPr/>
          </a:p>
          <a:p>
            <a:pPr indent="-285750" lvl="2" marL="12001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how to protect privilege</a:t>
            </a:r>
            <a:endParaRPr/>
          </a:p>
          <a:p>
            <a:pPr indent="-285750" lvl="1" marL="742950" marR="0" rtl="0" algn="l">
              <a:lnSpc>
                <a:spcPct val="108333"/>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Allow 1-3 days for witness prep, ideally with 1-2 days between prep and deposition so witness will be rested but prep will still be fresh</a:t>
            </a:r>
            <a:endParaRPr b="0" i="0" sz="2400" u="none" cap="none" strike="noStrike">
              <a:solidFill>
                <a:schemeClr val="lt1"/>
              </a:solidFill>
              <a:latin typeface="Calibri"/>
              <a:ea typeface="Calibri"/>
              <a:cs typeface="Calibri"/>
              <a:sym typeface="Calibri"/>
            </a:endParaRPr>
          </a:p>
          <a:p>
            <a:pPr indent="-285750" lvl="1" marL="742950" marR="0" rtl="0" algn="l">
              <a:lnSpc>
                <a:spcPct val="108333"/>
              </a:lnSpc>
              <a:spcBef>
                <a:spcPts val="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Anticipate the cross on key issues and plan your re-direct – this </a:t>
            </a:r>
            <a:r>
              <a:rPr b="1" i="1" lang="en-US" sz="2400" u="none" cap="none" strike="noStrike">
                <a:solidFill>
                  <a:schemeClr val="lt1"/>
                </a:solidFill>
                <a:latin typeface="Calibri"/>
                <a:ea typeface="Calibri"/>
                <a:cs typeface="Calibri"/>
                <a:sym typeface="Calibri"/>
              </a:rPr>
              <a:t>is</a:t>
            </a:r>
            <a:r>
              <a:rPr b="1" i="0" lang="en-US" sz="2400" u="none" cap="none" strike="noStrike">
                <a:solidFill>
                  <a:schemeClr val="lt1"/>
                </a:solidFill>
                <a:latin typeface="Calibri"/>
                <a:ea typeface="Calibri"/>
                <a:cs typeface="Calibri"/>
                <a:sym typeface="Calibri"/>
              </a:rPr>
              <a:t> the trial, so you can’t “save it for later”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4"/>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503" name="Google Shape;503;p34"/>
          <p:cNvSpPr txBox="1"/>
          <p:nvPr/>
        </p:nvSpPr>
        <p:spPr>
          <a:xfrm>
            <a:off x="457200" y="228600"/>
            <a:ext cx="80010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Some IPR Deposition Takeaways </a:t>
            </a:r>
            <a:endParaRPr/>
          </a:p>
        </p:txBody>
      </p:sp>
      <p:sp>
        <p:nvSpPr>
          <p:cNvPr id="504" name="Google Shape;504;p34"/>
          <p:cNvSpPr txBox="1"/>
          <p:nvPr/>
        </p:nvSpPr>
        <p:spPr>
          <a:xfrm>
            <a:off x="914400" y="1143000"/>
            <a:ext cx="7391400" cy="50974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An IPR deposition is essentially a trial cross examination – taken after the other side has filed its direct testimony via declarations.</a:t>
            </a:r>
            <a:endParaRPr/>
          </a:p>
          <a:p>
            <a:pPr indent="-342900" lvl="0" marL="342900" marR="0" rtl="0" algn="l">
              <a:lnSpc>
                <a:spcPct val="100000"/>
              </a:lnSpc>
              <a:spcBef>
                <a:spcPts val="60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An IPR deposition is taken live, but presented to the judge in transcript form – plan accordingly.</a:t>
            </a:r>
            <a:endParaRPr/>
          </a:p>
          <a:p>
            <a:pPr indent="-342900" lvl="0" marL="342900" marR="0" rtl="0" algn="l">
              <a:lnSpc>
                <a:spcPct val="100000"/>
              </a:lnSpc>
              <a:spcBef>
                <a:spcPts val="60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THIS IS THE TRIAL – so you can’t save objections, more devastating cross, re-direct, or re-cross for some future more opportune moment.</a:t>
            </a:r>
            <a:endParaRPr/>
          </a:p>
          <a:p>
            <a:pPr indent="-342900" lvl="0" marL="342900" marR="0" rtl="0" algn="l">
              <a:lnSpc>
                <a:spcPct val="100000"/>
              </a:lnSpc>
              <a:spcBef>
                <a:spcPts val="60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Plan for the cross examination as you prepare the direct testimony (i.e., declaration).  The best briefing in the world is for naught if your witness goes down in flames when cross-examined.</a:t>
            </a:r>
            <a:endParaRPr/>
          </a:p>
          <a:p>
            <a:pPr indent="-342900" lvl="0" marL="342900" marR="0" rtl="0" algn="l">
              <a:lnSpc>
                <a:spcPct val="100000"/>
              </a:lnSpc>
              <a:spcBef>
                <a:spcPts val="60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As in any adversarial proceeding, thorough preparation is key.</a:t>
            </a:r>
            <a:endParaRPr/>
          </a:p>
          <a:p>
            <a:pPr indent="-342900" lvl="0" marL="342900" marR="0" rtl="0" algn="l">
              <a:lnSpc>
                <a:spcPct val="100000"/>
              </a:lnSpc>
              <a:spcBef>
                <a:spcPts val="60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IPR database is a priceless preparation tool.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5"/>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descr="data:image/jpeg;base64,/9j/4AAQSkZJRgABAQAAAQABAAD/2wCEAAkGBxITEhUQEhIVFhUVFRcWFRUYFxcXFRcVFxUWFhUVFRUYHSggGBolHRUVITEhJSkrLi4uFx8zODMtNygtLisBCgoKDg0OGhAQGyslHyUrKy0tLS0tLS0tLS0tLS0tLS0tLS0tLS0tLS0tLS0tLS0tLS0tLS0tLS0tLS0tLS0tLf/AABEIAMIBAwMBIgACEQEDEQH/xAAcAAABBQEBAQAAAAAAAAAAAAADAAIEBQYBBwj/xABMEAABAwEEBQgFBwkHBAMAAAABAAIDEQQSITEFBkFRkRMiUmFxgaHRMlOSscEHFBVCQ2LwIzNUcoKTorLhFiQlc7PS8UTCw+I1dKP/xAAZAQADAQEBAAAAAAAAAAAAAAAAAQIDBAX/xAAsEQACAgEEAgAEBgMBAAAAAAAAAQIRAxITIVExQRQicYEEMqHB4fBCYZEj/9oADAMBAAIRAxEAPwB7E4sOxxHcPigxzsON4cfgitnZ0m8QgCU1+Awxpid52lOBUX5yzpt4hOba4+kEUFkxrk4FQ/nkfSHintt8fS8D5IoLJrU8fjzUEW+PpeB8kRukY954FFMLLBpT60x7j8D+N6gM0jHvPAojdJR9fBOmK0WTClPEHUByr7x/woMekWdfBG+kWkZHqw27NqNLC0SmWBnWi/M2imeJps3E7upR26TZudwHmiHSbMMHZjYO/buRpYWg7o2tOIfTpAAjvpiOCLyUdL4dUYioIIyJ2dgQo9Js3O8PNRdJPEhF03SCCXAYuHRPVxRTC0XosormUQQYgAnHsyp/woB0g0gYvbQAGlMTvqustLK+nLxHf8E9LC0WzIOspz7PWgJPX2BQLPbYwa3pD24jgpUWkWZ48Dls/HWimFosGtTur8BQxpJm88Cnx2+Pfj2HySphaJrWJ3UP+FF+kI9/g7yTmW6PpeB8kUwtEtrV0nYo3z9nSHinC2R9IcUUwtEgNSqo/wA8j6bR+0F355F02e0EgsJKHUN0i9sriOzBOYTQVz29qB89j6bfaHmuG3R9NvtDzRQWSaLhUC06WhYLz5WgdoPADErKaX15Jq2ztp992fc3Z38FSi2JySNvd6ykvHZtKSuJc6RxJzN4rqrQRrM6Gp1F1IlWSdATwEwPG8LokbvHEIGEDU9rUITN6Q4hOFoZ0m8QkMkNCcAgC0s6beIThao+m3inaFTJLQiNCii2R9McURtsZ0gi0FMlsRoyobbYzpeBRG2tm/wPknqXYaX0TgiBQm2xm88D5IrbY3efZd5I1LsWl9E1qOxQWWtnX7LvJHba2dfsu8kal2GmXRNYisChNtjOv2XeSMy2s3n2XeSepdhpl0TWBGYFDZbGdfsu8kZltZvPsu8kal2LTLolNCI1RRbo+l4HyT222PpeBS1LsNL6JITmqO22x9MJzbZH028UNoKYZIlD+dx9NvELjrTH02+0E0yWmKRyiSvKM+0M6bfaCjPlb0m8QqJI0zlXTlWEzhvHFQZgN6PQFXaHKrfJjRWlqCqJsHKJGsSQAkkJm711K0FMd9Gw+rbwXRo6H1bOATxa460vtrWgF4VruRwsDcALBF6tnshEbY4/Vs9keSKE4IAY2zs6DfZHkitib0W8AuBPakMcGt6I4BPFNw4JoCaQUAHa4IzZFXklc5QoCi1bKitlVPyxVRp+G0OAfBK9pDTVgeWh26myufghukNRtmzbKitkXi403avXS+2URum7V66X945Y766N/hpdntrXo7Xrw9unLV6+X945Fbp21+ul/eOS+IXQfDPs91Y7AKRGcF4O3WG2evl/euRWax20fbzfvHI+IXQfDPs94aUZq8Ki1kt3r5v3h8lutRoLbPdtM9okEQcaMMhJkphjTJt7jd3FVHMpOkiZ4HFW2b8JwCaE9q2MDgYNw4J3JDcOAXQnBAA+Qb0W8Ammys6DfZHkpACRCBEJ9hj9Wz2R5KNLoyE/ZR+y3yVo4ILwigspZtDwepZ7IUKbQsHqWcFfyNUaVqKQWzMWnQkHqm+Kqn6FhDgeTGB6/dVa20MVTK3FAxkcAAAAHBJSmtSTEeG6M/Px/wCd8Wr0YLK2TVh7ZGyco03X3qUPVhXuWpChFMeE8IaeExDgntQwntQMK1ccUmlMJQAC0zBjS45DE0VY/TsQGTuA81NtzQ5paTS9hXtwHvVQ/QYI9PwQBYWLSLZQS2uFK160Z82B7CoWj7EIg4VrWngiSuwPYUhmIslpMRODHXgWc5oOYIBFctmWPWuBnZwTA285oFa45V6DtyPEK40pl7wuGUaimeipW2hRspiCOH9UZoO8cP6os0YABArUfEivgi2WJpdd2Ee5jisnZYHkSdo4f1XeR7MOo+aT6c4U+qce44otpYLt6lTU+FEKwCwz3QWVFTddlkG3hv8AvjgvXvk7mLrBETvkHCV4+C8RjdSWm+M/zN/qvafk0/8Aj4v1pf8AWkXVgjT+37nL+Ilcfv8AsaqSS6C7cq1uscVPRk4N/wBysZI7wLd4oqoatM9Y/gF1nGWOjdKMmqGBwu0rUAZ1yoTuVgFW6K0W2AuIcTeAGNNld3arFpGW3PuQA8LqQXaIEMchuCMUNyBEeQKNIFLegSBMCttIVRMMVc2pU8+aTKCBJIFJAjGroTaroKBke2aUhiN2SQNNK0Ncsd3YUD+0dl9cODvJZ/XNgM7P8o+BdRZiWPEiu3rWMslOjohhUkmejHWayet/gk/2qx0fbWTNvxmra0rQjHDYQN68je3rXo2ow/u5/wAw/wArE4zbYZMaijRAoUhwREN60MCo0hZxM3k3uc1pIxbgag1A40UuuCe9ia5IYNxQJjgexHcgS5HsQMyehLO18gD8G1aOUwNxzqgFwOBYcjuqhXHDAg1BocdoNFO1RryjS306ijSeZKML0LtxIxB7Uy1ht94bW6Hm7XO7foK9dKLjyv5UelGKqwcl4UrjhhllU/GqfZ2uJN3A4/yknwqnvyb+r/3ORLCOcfx9QrnvkdAHtfQ1GzeFyS/QbRU0xHVX4KbL6J7D7lEkPNb2n4IxuwkQYCeWNdjT8PNe5/JkP8Oi/Wm/15F4nY2c+V12uAFd1bhr4U717d8mI/w6H9aX/XkXoY/X0OHL4f1NW0LpXQE6i3o5yK6Q5AKLo3RkjLVNO6dzmytbSIgXWXQBzTXeHe0rUNTg3b+PxgkKx4TqIbcamuGI7wSDtT2piOFDciOQ3IAj2iQNBccgKlVY0zA6oD8sPRcPEhTtJ/m3/qlK0aOhEBPzeN5DAbtxlXGgNMRmfikUkqMxpbWWyxuLXyUP6jz4gEKlj1js8r7sb6mlaXXtw7XAb15ZrXCG2mUNFBfNABQDqAXsNhs7BoiEAMbSyWaQm62pe9rrznHMk3Qlya6I+DotrekOISWTslnYWgkNJxxp1lJTqL2V2FXQVW/TVm/SIv3jPNdGmrN+kRfvG+as56KLXI/lmf5Z97lmZczjtV7rXbI5JGGN7XgMIJa4EA1OdFQOOa5Z/nZ34l8iGP7V6JqO7+7n/MP8jF53SpAwxIHFbbVLSEMULmSSsa4SHBzgDS60VAOzAq8fkjMuDWSSUFaE9QzTWSXgDQiuw5hQDpyzfpEXtt81x2n7KPt4vbC2OXS+ia9DcqibWqzAkB1esUp3YpWTWCKV1xgcT2CgG84otBTLJyBaHgCpNBRPdaWdIdlcVXzacgGN8Oocm4kn3ItAkzLaKlLXA/VwDh1elUEZEXSQdhUrSlsvTSP6Ty7AUzdWtNlVCsNGkNcW0qL22tKYdhFR3lPt8t+WR+HOkc7A1GL64HcuLIk0erF/LRIlmwH6vxKp5rTKxxaZMRSt11RWmIqNoqQesFTpHc3u+JUS3wl0kj2t5rpHuaMqNc4lopswIwT/AA6ircjl/EuXGkJo+3yFxaXEi66oOP1Sp88+A7T8FV2CBwdiKYEV7QVdT6Pju3vnDSQK3Q1xJOGAJp4qskU5fLX6Bhk1H5r/AFG6Ono+WuILBeGWyoPaKDtyXo2o+s0kcMFkjjY4F928XOrWSQl2QpgXHuG1eZ2N4A5zSC8C/wBxdQcCMVstTdKWWF8b3kgtlc4NIoxjHNc1rQS4lwaaGpqcSujHpXl+jnyan4T8nt4TlQQ642FwqLSzvDvJGGtdh/SWfxeSvXHsz259MugnBUo1psX6Szx8l1utFjx/vLPHDwRrj2G3Pp/8LVtadVXfzFPiB7tipm60WTL5xHmdrtpP3URutFj22hnde8kal2TtTu6ZbuQ3KqdrRY/0hn8XkhP1qsX6Qz+LyRqXY9ufTJek3fk3/qlT3fmm9jPe1ZLTOtNkMMgZO1zi03QA7E7Bkq1+uNpMAYGwl7uTDCbwbUuaG38TXrooeSKdWaxwzkuEeR6zurIT9+T+Zesi0f4VBHfAu2SyuAqBi5j64nH6oXjGkJr1Sem/3grZWHTkjrE2FzuayOO4KgUF2lKUxyCHNKJUIXkf+g9klAYBnnj3lJUkdsFM3cB5pLHWjqoy0tljutex4cTW9G7BzeGY60O1RxihYTiMQRkdtDtCXNoHF2ygz/AyUKa1DYMeO1XpZhroLexSZUmgxKDRxxIp4LSaOsEbomOLQSW1J7ypcVZe5SKF1RdIOYqKVBGORr2J4ZgXOIrurzj10CvbZYYw2oaKhUNhFRM7dGKH9puHgqik0ZvI7Q2qYaJlUqootstNDWdjr95oNHClQDn2hWsMQZW5za50AFe2gVbq+fT7WqzDlyZZSUuGbY0tIOZxH1j4KugZeLtpr78SrO0u5gwG0CmZpQm9j94UNN+eyusLqPcTvHuRctL5HFK/AS4E8RdXgkTl2hG5UUArlX3krK2bUgfJ9XgitiG48F1sgRmyhLVIVIEIRuPBO5EbjwRhKF3lR18FLlIOAEcYOQ/ANCiiNuA2nq3JWaQCtdt7xNU4nEHdX3IbaGkjQ2djaNFBSg9wUsxN6I4BQYXUDTswr4UT7dM5rSW9uz3rqFdEvk20yHBdc1uAoOAWZZpWbNj3Noag0Br2VGWHipdh1ktDHVe7lWlpFHxx4V+sCADXPNUox7Mnll6iWPz+IV5taGmzZhuU+NrHMbK0C668KECoLaV94WahmsvJlro7QX4kP5ZlAT9wRVIrsvV61N0RpZkcQjmF+rqtu3gGspQilfSJFa44U7tXtuPBhGeVSuXgmyAbgo0hG4K20NBFa38mzlBQXnOIF1oxxJrXZTLzVXpdsbXlkReQ2oJeAKuBIN0D6uSwbV0dSlZEncKbK/1Wv01o6KGzCRpdVnJOFTXHlGdXWVhrRJgrTWXTVrdZXxT2ZrAQwCaOS83B7SKtIqK0Az2q4RuzOU2mjz62SHHE5lXtil/JAEuwayhBpTm5dazdqdie0q7s0zmsFC4C60VBoMsutOd6UTj/ADs6+R9cDh15+9JX+iYGPia5zGkm9iQKnnELqFGVeiXON+zIs0OKUca49iktsrG5N/HaoLNKS7wf2Wrp0o/a1h7j8Cokpv8AyKjGMfQzSbMDTcp+j9KxsjjY4moaK80+9V01rvZsaOwu+JQHBpzafaWkFSpk5E5O0aR1sjeKXs8sN2aG/RnNBE7aSNFatpk5zS0440u+IVBEGtIcA7Cv1t4puUmKdgAa4SEDLnD4hDXTJjFryi1sGho74vujc04EA484OFQdlCK17F216tuqHNDC1xcGUdQ0a8MF7ZXFuPXVV0dos4zZIf2gO3I7RgizWyE0DGysaMm1DqE0JNSa40HBLkuiVZNGyMBusArjnXJofv3FXo0SDiHHwWT5ePpS8G9XX1KRFpEB1TLKRX0cB3VqocL8jtpcF+dCSObjRrbzg1wN4nBtQRhTYe9RmauuBNHBxJyumvZmUoNZIWgBzJ3AY05VwxpQmg24BNtOtj3Etje+NlAGsbRpoGgUdI3nOJIJqd6HG1wgi2gOioopRIHOulrXOYaGhIFQ04be5Rw09EKNDaWhzjT0qVONRne6sa+CnSSM2HDrz71lOPRrFjGg7hxTxXcOP9FwSNpWoUC0vLj1fgKVC2U2WjK5UHFPaTuVJTHNWtitQcCHEVG2vpDeKqpY+OBWSKnd7kE2y7K0ECh2EAgjvzTm21hwBx2VBpVQzbue1xANxxIBAIxqKcDmiEebYmzemGyyvbFZ5KPdVvJuDiCQCRiBQYDHYhW/QMrIi57QAALxqXAddBUkdgWdsusUUbmyNs1JQcHNle1oFKYNN7HHep0mu7nMdG6Ilrm3SDMTh7GBwW7jjfPsyUsq4XgnaO1bjloG22AHdzg72XhpV7F8nVRzrVwi7d7+tYI6WhP/AEv/AOz/ACUyxaz8lhHC5o3CeYDgCApSh7/cTWT1+xuo/k7i2zyHsDR5paM1DaR/eTg2oYY34kE1595mdScfBYt+t7z9jXtltHweoz9Ol3/TRHtdaD/5ValjI0ZezTss0sEs3zV7Gx3nxc8gvLY6VzFM3UB602WNjSL7oi6R4BdUGgrV78cALocVmRpU7LNZ/ZkPvkT/AKTccDBBt+yac8/SqsXouzZa6osbNYo3XXOni5zWuukVLS4PIYesXWj9sLTSaMhmcbN86L2iIvc5sTqVcQ2Jt2uIIEhz2BYxltk2Mib2RQg8bquDrTbi25y1ARQ3Wxtw3VawKoTgv7/JMoTf9/ggW75PG4kOPBw76EqDadATxDmOqKUwddJ7QTTxVrZNE2mbFkbpOsMLhxpRWR1U0hT81JTdVvuvLVz1LwyVDS+Wv79zPWG2GNgY6GUkVqQ3DEk4cV1SZ7LIxxY++1wzaQQR2gpKd6vQ9pPmylgsjneiKDfkOKnRaEj+uA7uwUiOduxw7qIgtA3rWGKMTCWWTMvrFoERN5WOt2tHNzu1wBB3Vw70bV/VkSM5WUmh9FoNMN5PkrDWKVr7O8HEgVb2g/8AKlWG3NjY1vUCeCdLUPXLQFj1Xsw+z4ud5qm0/oCJkkTY+YJC4EklwFKUNCetXR003rVfareJp7OBUXX54fWoMK13InWkWOUtXkzFt0aWF4BvXDjgQac3nEbBzhtUey2VzzQUFAcTWmArTAZ+a1dvi/Kyi+SHtALqA1JdCKGgA2eCBq/Zuawc3F0l6oOTbo2HasUdGrgqtHaFkmBMd05fWaMwDtPX4FXFm1SvOhcXERSOjaTUX6yEeiLtABXbVH1cYLjwY434tHP+6y4fqnoqzsVihabPKB+UMkFTX7za4DDvzVOPF/6ZG47r6BLV8mbKfkrQ4H77Q4cW0WL09oCayvDZQKE817cWHqrQEHqIXt5cshr6wvs0lKc0scduDSK0Ow/1CxwtybTLnKqPMWN94V5am1sVnfhUyStJoASGkBtSBjQFU4Zire0k/MYQNk8o8GlaJ3f0Kkqr6krV3VmS0i/UMjBpeIqXEZho29teK1Nn1Dsw9J0jj1kAcAFM1VLhZIQaDmAim44gnrxx61cX1vDHFI5cmWbZR/2HsnRd7bvNQrZ8nkZBMUjg7YH0c2vaBUduK1gkKIHlU4RfolZZr2eGaXsz4HPY6rXsNDj7juofFBs8fo1+PWdiudfmv+dTX3AmrSKCguloujtAoFWQMwB7fiuf8q+51Rep/YtNXtByWqTk46AAVc85NG80zO4bVv7J8n8AHPc95243R3BuPioXyXtuxzPr6T2tphTmioO+vOK3ItY6lpjxxatmWbNLVSfBRx6k2b1fiT7ysbrlomOzz8mxtBybXU6yXeS9P+kBvC821+tYdaia/ZsHvTywjp8GeOctXkzL2LQ6K1Rtc8HzmJsZYSQGucWucG4EtFKUqCMSMlnnOrhXOnvBx35Bb3RsVjFmi5QuvhnpXrwBNThHICz+FYY8UW+TeeWSiZPRIZJIyMkXnVGN6gIbeJN0EgU20QtORASuax7SGvoSw3muutbUtduq4qZoK2xQva50bZKCQlr2hzeeIxiCdlzDtVfpadskhkDaXpSaYmlQytCST3E96NC02g1u6YGLSRvXQ0D714UHavR/k30ZBaXGWQNIa1rmxE5l2Zc3aBwqQvLrLJR35sAVz5x8ScF6x8ltobHZXE0FXNx6rjT8VWPHHUuBTm9LpnpoIAoKADIDADsVHrxaSywWl7XFrhEbpBIcDUAEEY5oUmsMDc5WD9oLP64afhnsslnjkBc+6MK5B7S7HsBXVKSrycsYu/ACy6kWuRjJPpN3PY1xBha4gloJF6/jTKq6nu01o39EYevkGYpKLh2XWTr9DwcIjbQ4ZPcO8rrrM8ZxvHcfJBIpnUdoWVM6LTDSWyQihe4jaK5ozNJyjC8MMMWjLYoJSCYuCzGlpNoYf2V1ulXVvXW16sFXCq7juStj0xLSXTLyMRtBzOw1Si0jdYGXTmTWu+6aeCqy5Ev4BJ9jSS4JwtxGADh2EItl0ldmZLRxDXtdd6gQaeCrWuTryTkxqETfu1+jd6UUvYLtPfioel9cYZYJIRHIC9paCQ2gJyrRyxd5Mkcqi64RLgvJPop8rv7nH/8AYk/kYq+qmOePmbeq0v8A5GrKC8mkvRotGa3sjijiMTyWMDSRdoSBTDFSv7cM9TJxasM1ye2SmKrdkiXhibb+3LfUP4tTXa9jZA72h5LJ2q3ukpeIwrSgpnSvuUVz0bsw2YdBtZLebS98obdLqC7WvogDOnUh2ZvNCiPmACkwSc0IldfccUk+OjQaE086zsLAy9eN6t67sApkdymSa2yH7On7f/qs1G5FJU7klwDxxbtlpNpx7s2n94f9qgSyXvqjifJMaepOB6jwSeSQbcegD2ULaCnOG/erJszqAYUGWFVXTE1aKfWHhiprGHq4hK2vA9KfAaJ5GRA7guuxzPgPJMEfWOKII/vDxS1SHpQOXI9ik6NA5Nlcea33BR546tIDxWm5WFihFAGskdQAYAnIU3JpNoVpMMwjojgFJa9Eg0fK70bK/tdUe+isItC2o5Rxs7S0+6qNqT9D3Yr2Uj5cc0lovoC07ZYx1UPkkr2ZdGe/HswL9IQDOVnca+5cFvs5+1Z3mnvWKCcF02YLGjbsihflybuy6Vx2hoj9mO7D3LFhTrHpWaI815p0XYt4bO5LUh7T9M0Z0BF0T7TvNMOrjPvjvHxCjt1wOAdCK7w6ngQoVu1knfg08mNzc+9x+FE/lEozLM6tt2Of4FMdq0djz7P9Vnja5DnI/wBt3mui2Setk9t3mpuJahLsvjq3IPtB7JHxXP7OS9JvAqqh0rOMpX97iferSxa0StP5Roe3bk13HI8EvkG45F7Gu1dm+74+SBJq/aOgD2OC0bdaLLdrV9cOZdxxwz9HxWhZCDirUF6Mnkl7MB9Dz4/kjh1t81Idom0ciI+Tx5UyZjLkw3jULdizpwswQsaQPLJnnQ0LaPV+I808aEtHq/Eea9FbZhuT22UI24huyPN/oO0er8QnfQFo6A4r0r5sE4QjcjbiG9I8tm1atZFBGPaR4tBWsBo5B270m58V6cIepEaxN40xLLLyee2bVe1OFS1repzse3m1UtmqNoOb4+Lj8Fuw1PDUtqI96RiG6my7ZmDsaT8VIi1LO20cI/8A2Wxu9SrtZdK/NbO60XQ4tLQBWlbzgD4E8EbUOhb0+ypj1Mj+tNIewNHvqpcWqFn2mU/tD4BZbSnykSOFLPCGb3v5zstjRgO+vYspbtO2qb85aJHdV4tb7LaDwS0wXor/ANH7PWDoKws9O6P15SP+4Itnj0aDRrrNXrewnxK8SARo2pOUV4RaxSfln0FBZowAWMYBsLWincQpbSV4Ro/S8tnxhkcw7geae1pwPeFGfrBanmS9aJKSEF4DqB1BTZkOoKo5U14Ilgafk9p0prXY4CWyTNvDNjavd2ENy76LN2v5UIhhFZ3u63ODfAVXlN5OD0nkkWsMfZ6KflQl/Ro/bd5JLzy8uKdyRWzAhApwKGE6qqiEwzSulCBT6qKNUxryn1THpA4KvRK8hAUkOq6CpotMM1PQmlFvKGWmCf8AEe9euQ26NrI7zqFzGkDEnEDcvIpVvNVaTODy6vJgNA3UAA7KCnetYtpcGGSKb5Nkxu1EDUKN4AAGQyTmyhbHKGATgh8ou8qgAlU4BCvBOEoQII0J4AQuVTg8IAKAntCCHhOEo3oAgzacjZK6Ah19oadlC1wrVtc6ZLL/ACnaTYbMyJkjSXShzmg4hoa44jZiWrT6wWQSwup+cYC+M7ngEjuORHWvJNP6SEzmc2haDU4EGtDzSMx5qW2i4pMrDkuBJ5XKrE7PY6qKxABRoykxphJcAVEYcEe1OwogOyRDwTJ8nKrocmVSBVk2FDl1cCSkdkMJwSSWrMEOC6kkpZaOFcbkkkgPZ1dC6kkNDmogSSUs0iDlW/1QFGYbY2k9t5+KSS0gYZTQsKewriS0MB7jn+Nif5riSAHD4JsRSSQA8IhK6kgBzSuXjv2FJJABXE0PZ5rw+cYj9Vv8rUklMvBWP8wIpq6kszoOtR40klMjSIy0ZhNckknHwRLywRXAkkqIChJJJSM//9k=" id="510" name="Google Shape;510;p35"/>
          <p:cNvSpPr txBox="1"/>
          <p:nvPr/>
        </p:nvSpPr>
        <p:spPr>
          <a:xfrm>
            <a:off x="155575" y="-3176587"/>
            <a:ext cx="8839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descr="data:image/jpeg;base64,/9j/4AAQSkZJRgABAQAAAQABAAD/2wCEAAkGBxITEhUQEhIVFhUVFRcWFRUYFxcXFRcVFxUWFhUVFRUYHSggGBolHRUVITEhJSkrLi4uFx8zODMtNygtLisBCgoKDg0OGhAQGyslHyUrKy0tLS0tLS0tLS0tLS0tLS0tLS0tLS0tLS0tLS0tLS0tLS0tLS0tLS0tLS0tLS0tLf/AABEIAMIBAwMBIgACEQEDEQH/xAAcAAABBQEBAQAAAAAAAAAAAAADAAIEBQYBBwj/xABMEAABAwEEBQgFBwkHBAMAAAABAAIDEQQSITEFBkFRkRMiUmFxgaHRMlOSscEHFBVCQ2LwIzNUcoKTorLhFiQlc7PS8UTCw+I1dKP/xAAZAQADAQEBAAAAAAAAAAAAAAAAAQIDBAX/xAAsEQACAgEEAgAEBgMBAAAAAAAAAQIRAxITIVExQRQicYEEMqHB4fBCYZEj/9oADAMBAAIRAxEAPwB7E4sOxxHcPigxzsON4cfgitnZ0m8QgCU1+Awxpid52lOBUX5yzpt4hOba4+kEUFkxrk4FQ/nkfSHintt8fS8D5IoLJrU8fjzUEW+PpeB8kRukY954FFMLLBpT60x7j8D+N6gM0jHvPAojdJR9fBOmK0WTClPEHUByr7x/woMekWdfBG+kWkZHqw27NqNLC0SmWBnWi/M2imeJps3E7upR26TZudwHmiHSbMMHZjYO/buRpYWg7o2tOIfTpAAjvpiOCLyUdL4dUYioIIyJ2dgQo9Js3O8PNRdJPEhF03SCCXAYuHRPVxRTC0XosormUQQYgAnHsyp/woB0g0gYvbQAGlMTvqustLK+nLxHf8E9LC0WzIOspz7PWgJPX2BQLPbYwa3pD24jgpUWkWZ48Dls/HWimFosGtTur8BQxpJm88Cnx2+Pfj2HySphaJrWJ3UP+FF+kI9/g7yTmW6PpeB8kUwtEtrV0nYo3z9nSHinC2R9IcUUwtEgNSqo/wA8j6bR+0F355F02e0EgsJKHUN0i9sriOzBOYTQVz29qB89j6bfaHmuG3R9NvtDzRQWSaLhUC06WhYLz5WgdoPADErKaX15Jq2ztp992fc3Z38FSi2JySNvd6ykvHZtKSuJc6RxJzN4rqrQRrM6Gp1F1IlWSdATwEwPG8LokbvHEIGEDU9rUITN6Q4hOFoZ0m8QkMkNCcAgC0s6beIThao+m3inaFTJLQiNCii2R9McURtsZ0gi0FMlsRoyobbYzpeBRG2tm/wPknqXYaX0TgiBQm2xm88D5IrbY3efZd5I1LsWl9E1qOxQWWtnX7LvJHba2dfsu8kal2GmXRNYisChNtjOv2XeSMy2s3n2XeSepdhpl0TWBGYFDZbGdfsu8kZltZvPsu8kal2LTLolNCI1RRbo+l4HyT222PpeBS1LsNL6JITmqO22x9MJzbZH028UNoKYZIlD+dx9NvELjrTH02+0E0yWmKRyiSvKM+0M6bfaCjPlb0m8QqJI0zlXTlWEzhvHFQZgN6PQFXaHKrfJjRWlqCqJsHKJGsSQAkkJm711K0FMd9Gw+rbwXRo6H1bOATxa460vtrWgF4VruRwsDcALBF6tnshEbY4/Vs9keSKE4IAY2zs6DfZHkitib0W8AuBPakMcGt6I4BPFNw4JoCaQUAHa4IzZFXklc5QoCi1bKitlVPyxVRp+G0OAfBK9pDTVgeWh26myufghukNRtmzbKitkXi403avXS+2URum7V66X945Y766N/hpdntrXo7Xrw9unLV6+X945Fbp21+ul/eOS+IXQfDPs91Y7AKRGcF4O3WG2evl/euRWax20fbzfvHI+IXQfDPs94aUZq8Ki1kt3r5v3h8lutRoLbPdtM9okEQcaMMhJkphjTJt7jd3FVHMpOkiZ4HFW2b8JwCaE9q2MDgYNw4J3JDcOAXQnBAA+Qb0W8Ammys6DfZHkpACRCBEJ9hj9Wz2R5KNLoyE/ZR+y3yVo4ILwigspZtDwepZ7IUKbQsHqWcFfyNUaVqKQWzMWnQkHqm+Kqn6FhDgeTGB6/dVa20MVTK3FAxkcAAAAHBJSmtSTEeG6M/Px/wCd8Wr0YLK2TVh7ZGyco03X3qUPVhXuWpChFMeE8IaeExDgntQwntQMK1ccUmlMJQAC0zBjS45DE0VY/TsQGTuA81NtzQ5paTS9hXtwHvVQ/QYI9PwQBYWLSLZQS2uFK160Z82B7CoWj7EIg4VrWngiSuwPYUhmIslpMRODHXgWc5oOYIBFctmWPWuBnZwTA285oFa45V6DtyPEK40pl7wuGUaimeipW2hRspiCOH9UZoO8cP6os0YABArUfEivgi2WJpdd2Ee5jisnZYHkSdo4f1XeR7MOo+aT6c4U+qce44otpYLt6lTU+FEKwCwz3QWVFTddlkG3hv8AvjgvXvk7mLrBETvkHCV4+C8RjdSWm+M/zN/qvafk0/8Aj4v1pf8AWkXVgjT+37nL+Ilcfv8AsaqSS6C7cq1uscVPRk4N/wBysZI7wLd4oqoatM9Y/gF1nGWOjdKMmqGBwu0rUAZ1yoTuVgFW6K0W2AuIcTeAGNNld3arFpGW3PuQA8LqQXaIEMchuCMUNyBEeQKNIFLegSBMCttIVRMMVc2pU8+aTKCBJIFJAjGroTaroKBke2aUhiN2SQNNK0Ncsd3YUD+0dl9cODvJZ/XNgM7P8o+BdRZiWPEiu3rWMslOjohhUkmejHWayet/gk/2qx0fbWTNvxmra0rQjHDYQN68je3rXo2ow/u5/wAw/wArE4zbYZMaijRAoUhwREN60MCo0hZxM3k3uc1pIxbgag1A40UuuCe9ia5IYNxQJjgexHcgS5HsQMyehLO18gD8G1aOUwNxzqgFwOBYcjuqhXHDAg1BocdoNFO1RryjS306ijSeZKML0LtxIxB7Uy1ht94bW6Hm7XO7foK9dKLjyv5UelGKqwcl4UrjhhllU/GqfZ2uJN3A4/yknwqnvyb+r/3ORLCOcfx9QrnvkdAHtfQ1GzeFyS/QbRU0xHVX4KbL6J7D7lEkPNb2n4IxuwkQYCeWNdjT8PNe5/JkP8Oi/Wm/15F4nY2c+V12uAFd1bhr4U717d8mI/w6H9aX/XkXoY/X0OHL4f1NW0LpXQE6i3o5yK6Q5AKLo3RkjLVNO6dzmytbSIgXWXQBzTXeHe0rUNTg3b+PxgkKx4TqIbcamuGI7wSDtT2piOFDciOQ3IAj2iQNBccgKlVY0zA6oD8sPRcPEhTtJ/m3/qlK0aOhEBPzeN5DAbtxlXGgNMRmfikUkqMxpbWWyxuLXyUP6jz4gEKlj1js8r7sb6mlaXXtw7XAb15ZrXCG2mUNFBfNABQDqAXsNhs7BoiEAMbSyWaQm62pe9rrznHMk3Qlya6I+DotrekOISWTslnYWgkNJxxp1lJTqL2V2FXQVW/TVm/SIv3jPNdGmrN+kRfvG+as56KLXI/lmf5Z97lmZczjtV7rXbI5JGGN7XgMIJa4EA1OdFQOOa5Z/nZ34l8iGP7V6JqO7+7n/MP8jF53SpAwxIHFbbVLSEMULmSSsa4SHBzgDS60VAOzAq8fkjMuDWSSUFaE9QzTWSXgDQiuw5hQDpyzfpEXtt81x2n7KPt4vbC2OXS+ia9DcqibWqzAkB1esUp3YpWTWCKV1xgcT2CgG84otBTLJyBaHgCpNBRPdaWdIdlcVXzacgGN8Oocm4kn3ItAkzLaKlLXA/VwDh1elUEZEXSQdhUrSlsvTSP6Ty7AUzdWtNlVCsNGkNcW0qL22tKYdhFR3lPt8t+WR+HOkc7A1GL64HcuLIk0erF/LRIlmwH6vxKp5rTKxxaZMRSt11RWmIqNoqQesFTpHc3u+JUS3wl0kj2t5rpHuaMqNc4lopswIwT/AA6ircjl/EuXGkJo+3yFxaXEi66oOP1Sp88+A7T8FV2CBwdiKYEV7QVdT6Pju3vnDSQK3Q1xJOGAJp4qskU5fLX6Bhk1H5r/AFG6Ono+WuILBeGWyoPaKDtyXo2o+s0kcMFkjjY4F928XOrWSQl2QpgXHuG1eZ2N4A5zSC8C/wBxdQcCMVstTdKWWF8b3kgtlc4NIoxjHNc1rQS4lwaaGpqcSujHpXl+jnyan4T8nt4TlQQ642FwqLSzvDvJGGtdh/SWfxeSvXHsz259MugnBUo1psX6Szx8l1utFjx/vLPHDwRrj2G3Pp/8LVtadVXfzFPiB7tipm60WTL5xHmdrtpP3URutFj22hnde8kal2TtTu6ZbuQ3KqdrRY/0hn8XkhP1qsX6Qz+LyRqXY9ufTJek3fk3/qlT3fmm9jPe1ZLTOtNkMMgZO1zi03QA7E7Bkq1+uNpMAYGwl7uTDCbwbUuaG38TXrooeSKdWaxwzkuEeR6zurIT9+T+Zesi0f4VBHfAu2SyuAqBi5j64nH6oXjGkJr1Sem/3grZWHTkjrE2FzuayOO4KgUF2lKUxyCHNKJUIXkf+g9klAYBnnj3lJUkdsFM3cB5pLHWjqoy0tljutex4cTW9G7BzeGY60O1RxihYTiMQRkdtDtCXNoHF2ygz/AyUKa1DYMeO1XpZhroLexSZUmgxKDRxxIp4LSaOsEbomOLQSW1J7ypcVZe5SKF1RdIOYqKVBGORr2J4ZgXOIrurzj10CvbZYYw2oaKhUNhFRM7dGKH9puHgqik0ZvI7Q2qYaJlUqootstNDWdjr95oNHClQDn2hWsMQZW5za50AFe2gVbq+fT7WqzDlyZZSUuGbY0tIOZxH1j4KugZeLtpr78SrO0u5gwG0CmZpQm9j94UNN+eyusLqPcTvHuRctL5HFK/AS4E8RdXgkTl2hG5UUArlX3krK2bUgfJ9XgitiG48F1sgRmyhLVIVIEIRuPBO5EbjwRhKF3lR18FLlIOAEcYOQ/ANCiiNuA2nq3JWaQCtdt7xNU4nEHdX3IbaGkjQ2djaNFBSg9wUsxN6I4BQYXUDTswr4UT7dM5rSW9uz3rqFdEvk20yHBdc1uAoOAWZZpWbNj3Noag0Br2VGWHipdh1ktDHVe7lWlpFHxx4V+sCADXPNUox7Mnll6iWPz+IV5taGmzZhuU+NrHMbK0C668KECoLaV94WahmsvJlro7QX4kP5ZlAT9wRVIrsvV61N0RpZkcQjmF+rqtu3gGspQilfSJFa44U7tXtuPBhGeVSuXgmyAbgo0hG4K20NBFa38mzlBQXnOIF1oxxJrXZTLzVXpdsbXlkReQ2oJeAKuBIN0D6uSwbV0dSlZEncKbK/1Wv01o6KGzCRpdVnJOFTXHlGdXWVhrRJgrTWXTVrdZXxT2ZrAQwCaOS83B7SKtIqK0Az2q4RuzOU2mjz62SHHE5lXtil/JAEuwayhBpTm5dazdqdie0q7s0zmsFC4C60VBoMsutOd6UTj/ADs6+R9cDh15+9JX+iYGPia5zGkm9iQKnnELqFGVeiXON+zIs0OKUca49iktsrG5N/HaoLNKS7wf2Wrp0o/a1h7j8Cokpv8AyKjGMfQzSbMDTcp+j9KxsjjY4moaK80+9V01rvZsaOwu+JQHBpzafaWkFSpk5E5O0aR1sjeKXs8sN2aG/RnNBE7aSNFatpk5zS0440u+IVBEGtIcA7Cv1t4puUmKdgAa4SEDLnD4hDXTJjFryi1sGho74vujc04EA484OFQdlCK17F216tuqHNDC1xcGUdQ0a8MF7ZXFuPXVV0dos4zZIf2gO3I7RgizWyE0DGysaMm1DqE0JNSa40HBLkuiVZNGyMBusArjnXJofv3FXo0SDiHHwWT5ePpS8G9XX1KRFpEB1TLKRX0cB3VqocL8jtpcF+dCSObjRrbzg1wN4nBtQRhTYe9RmauuBNHBxJyumvZmUoNZIWgBzJ3AY05VwxpQmg24BNtOtj3Etje+NlAGsbRpoGgUdI3nOJIJqd6HG1wgi2gOioopRIHOulrXOYaGhIFQ04be5Rw09EKNDaWhzjT0qVONRne6sa+CnSSM2HDrz71lOPRrFjGg7hxTxXcOP9FwSNpWoUC0vLj1fgKVC2U2WjK5UHFPaTuVJTHNWtitQcCHEVG2vpDeKqpY+OBWSKnd7kE2y7K0ECh2EAgjvzTm21hwBx2VBpVQzbue1xANxxIBAIxqKcDmiEebYmzemGyyvbFZ5KPdVvJuDiCQCRiBQYDHYhW/QMrIi57QAALxqXAddBUkdgWdsusUUbmyNs1JQcHNle1oFKYNN7HHep0mu7nMdG6Ilrm3SDMTh7GBwW7jjfPsyUsq4XgnaO1bjloG22AHdzg72XhpV7F8nVRzrVwi7d7+tYI6WhP/AEv/AOz/ACUyxaz8lhHC5o3CeYDgCApSh7/cTWT1+xuo/k7i2zyHsDR5paM1DaR/eTg2oYY34kE1595mdScfBYt+t7z9jXtltHweoz9Ol3/TRHtdaD/5ValjI0ZezTss0sEs3zV7Gx3nxc8gvLY6VzFM3UB602WNjSL7oi6R4BdUGgrV78cALocVmRpU7LNZ/ZkPvkT/AKTccDBBt+yac8/SqsXouzZa6osbNYo3XXOni5zWuukVLS4PIYesXWj9sLTSaMhmcbN86L2iIvc5sTqVcQ2Jt2uIIEhz2BYxltk2Mib2RQg8bquDrTbi25y1ARQ3Wxtw3VawKoTgv7/JMoTf9/ggW75PG4kOPBw76EqDadATxDmOqKUwddJ7QTTxVrZNE2mbFkbpOsMLhxpRWR1U0hT81JTdVvuvLVz1LwyVDS+Wv79zPWG2GNgY6GUkVqQ3DEk4cV1SZ7LIxxY++1wzaQQR2gpKd6vQ9pPmylgsjneiKDfkOKnRaEj+uA7uwUiOduxw7qIgtA3rWGKMTCWWTMvrFoERN5WOt2tHNzu1wBB3Vw70bV/VkSM5WUmh9FoNMN5PkrDWKVr7O8HEgVb2g/8AKlWG3NjY1vUCeCdLUPXLQFj1Xsw+z4ud5qm0/oCJkkTY+YJC4EklwFKUNCetXR003rVfareJp7OBUXX54fWoMK13InWkWOUtXkzFt0aWF4BvXDjgQac3nEbBzhtUey2VzzQUFAcTWmArTAZ+a1dvi/Kyi+SHtALqA1JdCKGgA2eCBq/Zuawc3F0l6oOTbo2HasUdGrgqtHaFkmBMd05fWaMwDtPX4FXFm1SvOhcXERSOjaTUX6yEeiLtABXbVH1cYLjwY434tHP+6y4fqnoqzsVihabPKB+UMkFTX7za4DDvzVOPF/6ZG47r6BLV8mbKfkrQ4H77Q4cW0WL09oCayvDZQKE817cWHqrQEHqIXt5cshr6wvs0lKc0scduDSK0Ow/1CxwtybTLnKqPMWN94V5am1sVnfhUyStJoASGkBtSBjQFU4Zire0k/MYQNk8o8GlaJ3f0Kkqr6krV3VmS0i/UMjBpeIqXEZho29teK1Nn1Dsw9J0jj1kAcAFM1VLhZIQaDmAim44gnrxx61cX1vDHFI5cmWbZR/2HsnRd7bvNQrZ8nkZBMUjg7YH0c2vaBUduK1gkKIHlU4RfolZZr2eGaXsz4HPY6rXsNDj7juofFBs8fo1+PWdiudfmv+dTX3AmrSKCguloujtAoFWQMwB7fiuf8q+51Rep/YtNXtByWqTk46AAVc85NG80zO4bVv7J8n8AHPc95243R3BuPioXyXtuxzPr6T2tphTmioO+vOK3ItY6lpjxxatmWbNLVSfBRx6k2b1fiT7ysbrlomOzz8mxtBybXU6yXeS9P+kBvC821+tYdaia/ZsHvTywjp8GeOctXkzL2LQ6K1Rtc8HzmJsZYSQGucWucG4EtFKUqCMSMlnnOrhXOnvBx35Bb3RsVjFmi5QuvhnpXrwBNThHICz+FYY8UW+TeeWSiZPRIZJIyMkXnVGN6gIbeJN0EgU20QtORASuax7SGvoSw3muutbUtduq4qZoK2xQva50bZKCQlr2hzeeIxiCdlzDtVfpadskhkDaXpSaYmlQytCST3E96NC02g1u6YGLSRvXQ0D714UHavR/k30ZBaXGWQNIa1rmxE5l2Zc3aBwqQvLrLJR35sAVz5x8ScF6x8ltobHZXE0FXNx6rjT8VWPHHUuBTm9LpnpoIAoKADIDADsVHrxaSywWl7XFrhEbpBIcDUAEEY5oUmsMDc5WD9oLP64afhnsslnjkBc+6MK5B7S7HsBXVKSrycsYu/ACy6kWuRjJPpN3PY1xBha4gloJF6/jTKq6nu01o39EYevkGYpKLh2XWTr9DwcIjbQ4ZPcO8rrrM8ZxvHcfJBIpnUdoWVM6LTDSWyQihe4jaK5ozNJyjC8MMMWjLYoJSCYuCzGlpNoYf2V1ulXVvXW16sFXCq7juStj0xLSXTLyMRtBzOw1Si0jdYGXTmTWu+6aeCqy5Ev4BJ9jSS4JwtxGADh2EItl0ldmZLRxDXtdd6gQaeCrWuTryTkxqETfu1+jd6UUvYLtPfioel9cYZYJIRHIC9paCQ2gJyrRyxd5Mkcqi64RLgvJPop8rv7nH/8AYk/kYq+qmOePmbeq0v8A5GrKC8mkvRotGa3sjijiMTyWMDSRdoSBTDFSv7cM9TJxasM1ye2SmKrdkiXhibb+3LfUP4tTXa9jZA72h5LJ2q3ukpeIwrSgpnSvuUVz0bsw2YdBtZLebS98obdLqC7WvogDOnUh2ZvNCiPmACkwSc0IldfccUk+OjQaE086zsLAy9eN6t67sApkdymSa2yH7On7f/qs1G5FJU7klwDxxbtlpNpx7s2n94f9qgSyXvqjifJMaepOB6jwSeSQbcegD2ULaCnOG/erJszqAYUGWFVXTE1aKfWHhiprGHq4hK2vA9KfAaJ5GRA7guuxzPgPJMEfWOKII/vDxS1SHpQOXI9ik6NA5Nlcea33BR546tIDxWm5WFihFAGskdQAYAnIU3JpNoVpMMwjojgFJa9Eg0fK70bK/tdUe+isItC2o5Rxs7S0+6qNqT9D3Yr2Uj5cc0lovoC07ZYx1UPkkr2ZdGe/HswL9IQDOVnca+5cFvs5+1Z3mnvWKCcF02YLGjbsihflybuy6Vx2hoj9mO7D3LFhTrHpWaI815p0XYt4bO5LUh7T9M0Z0BF0T7TvNMOrjPvjvHxCjt1wOAdCK7w6ngQoVu1knfg08mNzc+9x+FE/lEozLM6tt2Of4FMdq0djz7P9Vnja5DnI/wBt3mui2Setk9t3mpuJahLsvjq3IPtB7JHxXP7OS9JvAqqh0rOMpX97iferSxa0StP5Roe3bk13HI8EvkG45F7Gu1dm+74+SBJq/aOgD2OC0bdaLLdrV9cOZdxxwz9HxWhZCDirUF6Mnkl7MB9Dz4/kjh1t81Idom0ciI+Tx5UyZjLkw3jULdizpwswQsaQPLJnnQ0LaPV+I808aEtHq/Eea9FbZhuT22UI24huyPN/oO0er8QnfQFo6A4r0r5sE4QjcjbiG9I8tm1atZFBGPaR4tBWsBo5B270m58V6cIepEaxN40xLLLyee2bVe1OFS1repzse3m1UtmqNoOb4+Lj8Fuw1PDUtqI96RiG6my7ZmDsaT8VIi1LO20cI/8A2Wxu9SrtZdK/NbO60XQ4tLQBWlbzgD4E8EbUOhb0+ypj1Mj+tNIewNHvqpcWqFn2mU/tD4BZbSnykSOFLPCGb3v5zstjRgO+vYspbtO2qb85aJHdV4tb7LaDwS0wXor/ANH7PWDoKws9O6P15SP+4Itnj0aDRrrNXrewnxK8SARo2pOUV4RaxSfln0FBZowAWMYBsLWincQpbSV4Ro/S8tnxhkcw7geae1pwPeFGfrBanmS9aJKSEF4DqB1BTZkOoKo5U14Ilgafk9p0prXY4CWyTNvDNjavd2ENy76LN2v5UIhhFZ3u63ODfAVXlN5OD0nkkWsMfZ6KflQl/Ro/bd5JLzy8uKdyRWzAhApwKGE6qqiEwzSulCBT6qKNUxryn1THpA4KvRK8hAUkOq6CpotMM1PQmlFvKGWmCf8AEe9euQ26NrI7zqFzGkDEnEDcvIpVvNVaTODy6vJgNA3UAA7KCnetYtpcGGSKb5Nkxu1EDUKN4AAGQyTmyhbHKGATgh8ou8qgAlU4BCvBOEoQII0J4AQuVTg8IAKAntCCHhOEo3oAgzacjZK6Ah19oadlC1wrVtc6ZLL/ACnaTYbMyJkjSXShzmg4hoa44jZiWrT6wWQSwup+cYC+M7ngEjuORHWvJNP6SEzmc2haDU4EGtDzSMx5qW2i4pMrDkuBJ5XKrE7PY6qKxABRoykxphJcAVEYcEe1OwogOyRDwTJ8nKrocmVSBVk2FDl1cCSkdkMJwSSWrMEOC6kkpZaOFcbkkkgPZ1dC6kkNDmogSSUs0iDlW/1QFGYbY2k9t5+KSS0gYZTQsKewriS0MB7jn+Nif5riSAHD4JsRSSQA8IhK6kgBzSuXjv2FJJABXE0PZ5rw+cYj9Vv8rUklMvBWP8wIpq6kszoOtR40klMjSIy0ZhNckknHwRLywRXAkkqIChJJJSM//9k=" id="511" name="Google Shape;511;p35"/>
          <p:cNvSpPr txBox="1"/>
          <p:nvPr/>
        </p:nvSpPr>
        <p:spPr>
          <a:xfrm>
            <a:off x="307975" y="-3024187"/>
            <a:ext cx="88392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512" name="Google Shape;512;p35"/>
          <p:cNvSpPr txBox="1"/>
          <p:nvPr/>
        </p:nvSpPr>
        <p:spPr>
          <a:xfrm>
            <a:off x="533400" y="331787"/>
            <a:ext cx="83058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Thank you from your panel members!</a:t>
            </a:r>
            <a:endParaRPr/>
          </a:p>
        </p:txBody>
      </p:sp>
      <p:grpSp>
        <p:nvGrpSpPr>
          <p:cNvPr id="513" name="Google Shape;513;p35"/>
          <p:cNvGrpSpPr/>
          <p:nvPr/>
        </p:nvGrpSpPr>
        <p:grpSpPr>
          <a:xfrm>
            <a:off x="762000" y="1371600"/>
            <a:ext cx="7696200" cy="4800600"/>
            <a:chOff x="1528922" y="2133600"/>
            <a:chExt cx="5867400" cy="3771901"/>
          </a:xfrm>
        </p:grpSpPr>
        <p:pic>
          <p:nvPicPr>
            <p:cNvPr descr="https://upload.wikimedia.org/wikipedia/commons/3/3a/Wayne_County_Courthouse_%28Nebraska%29_courtroom_1.JPG" id="514" name="Google Shape;514;p35"/>
            <p:cNvPicPr preferRelativeResize="0"/>
            <p:nvPr/>
          </p:nvPicPr>
          <p:blipFill rotWithShape="1">
            <a:blip r:embed="rId3">
              <a:alphaModFix/>
            </a:blip>
            <a:srcRect b="0" l="0" r="0" t="0"/>
            <a:stretch/>
          </p:blipFill>
          <p:spPr>
            <a:xfrm>
              <a:off x="1528922" y="2133600"/>
              <a:ext cx="5867400" cy="3771901"/>
            </a:xfrm>
            <a:prstGeom prst="rect">
              <a:avLst/>
            </a:prstGeom>
            <a:noFill/>
            <a:ln>
              <a:noFill/>
            </a:ln>
          </p:spPr>
        </p:pic>
        <p:pic>
          <p:nvPicPr>
            <p:cNvPr descr="https://encrypted-tbn2.gstatic.com/images?q=tbn:ANd9GcS9mpYHhoQE9YiemtCXyOQeCvB1yNPTTkimh8JiSmxurbLGfgjG" id="515" name="Google Shape;515;p35"/>
            <p:cNvPicPr preferRelativeResize="0"/>
            <p:nvPr/>
          </p:nvPicPr>
          <p:blipFill rotWithShape="1">
            <a:blip r:embed="rId4">
              <a:alphaModFix/>
            </a:blip>
            <a:srcRect b="0" l="0" r="0" t="0"/>
            <a:stretch/>
          </p:blipFill>
          <p:spPr>
            <a:xfrm>
              <a:off x="3920944" y="2819399"/>
              <a:ext cx="806631" cy="1140691"/>
            </a:xfrm>
            <a:prstGeom prst="rect">
              <a:avLst/>
            </a:prstGeom>
            <a:noFill/>
            <a:ln cap="flat" cmpd="sng" w="31750">
              <a:solidFill>
                <a:srgbClr val="FFFF00"/>
              </a:solidFill>
              <a:prstDash val="solid"/>
              <a:miter lim="800000"/>
              <a:headEnd len="sm" w="sm" type="none"/>
              <a:tailEnd len="sm" w="sm" type="none"/>
            </a:ln>
          </p:spPr>
        </p:pic>
        <p:pic>
          <p:nvPicPr>
            <p:cNvPr descr="http://www.merchantgould.com/portalresource/lookup/poid/Z1tOl9NPl0LPoDtRkz5SozcPbDtSfzcRXn6Kez6TlDdEv0JC/photo.name=/3202.jpg" id="516" name="Google Shape;516;p35"/>
            <p:cNvPicPr preferRelativeResize="0"/>
            <p:nvPr/>
          </p:nvPicPr>
          <p:blipFill rotWithShape="1">
            <a:blip r:embed="rId5">
              <a:alphaModFix/>
            </a:blip>
            <a:srcRect b="0" l="0" r="0" t="0"/>
            <a:stretch/>
          </p:blipFill>
          <p:spPr>
            <a:xfrm>
              <a:off x="1752600" y="3605213"/>
              <a:ext cx="879529" cy="1143000"/>
            </a:xfrm>
            <a:prstGeom prst="rect">
              <a:avLst/>
            </a:prstGeom>
            <a:noFill/>
            <a:ln cap="flat" cmpd="sng" w="31750">
              <a:solidFill>
                <a:srgbClr val="FFFF00"/>
              </a:solidFill>
              <a:prstDash val="solid"/>
              <a:miter lim="800000"/>
              <a:headEnd len="sm" w="sm" type="none"/>
              <a:tailEnd len="sm" w="sm" type="none"/>
            </a:ln>
          </p:spPr>
        </p:pic>
        <p:pic>
          <p:nvPicPr>
            <p:cNvPr descr="http://www.kaganbinder.com/wp-content/uploads/2014/02/david-kagan-partner2.jpg" id="517" name="Google Shape;517;p35"/>
            <p:cNvPicPr preferRelativeResize="0"/>
            <p:nvPr/>
          </p:nvPicPr>
          <p:blipFill rotWithShape="1">
            <a:blip r:embed="rId6">
              <a:alphaModFix/>
            </a:blip>
            <a:srcRect b="0" l="0" r="0" t="0"/>
            <a:stretch/>
          </p:blipFill>
          <p:spPr>
            <a:xfrm>
              <a:off x="6096000" y="3569118"/>
              <a:ext cx="1013845" cy="1028700"/>
            </a:xfrm>
            <a:prstGeom prst="rect">
              <a:avLst/>
            </a:prstGeom>
            <a:noFill/>
            <a:ln cap="flat" cmpd="sng" w="31750">
              <a:solidFill>
                <a:srgbClr val="FFFF00"/>
              </a:solidFill>
              <a:prstDash val="solid"/>
              <a:miter lim="800000"/>
              <a:headEnd len="sm" w="sm" type="none"/>
              <a:tailEnd len="sm" w="sm" type="none"/>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http://res.freestockphotos.biz/pictures/15/15586-illustration-of-a-dancing-cartoon-blue-man-pv.png" id="118" name="Google Shape;118;p4"/>
          <p:cNvPicPr preferRelativeResize="0"/>
          <p:nvPr/>
        </p:nvPicPr>
        <p:blipFill rotWithShape="1">
          <a:blip r:embed="rId3">
            <a:alphaModFix/>
          </a:blip>
          <a:srcRect b="0" l="0" r="0" t="0"/>
          <a:stretch/>
        </p:blipFill>
        <p:spPr>
          <a:xfrm>
            <a:off x="4495800" y="2009775"/>
            <a:ext cx="2289175" cy="3733800"/>
          </a:xfrm>
          <a:prstGeom prst="rect">
            <a:avLst/>
          </a:prstGeom>
          <a:noFill/>
          <a:ln>
            <a:noFill/>
          </a:ln>
        </p:spPr>
      </p:pic>
      <p:pic>
        <p:nvPicPr>
          <p:cNvPr descr="http://res.freestockphotos.biz/pictures/15/15586-illustration-of-a-dancing-cartoon-blue-man-pv.png" id="119" name="Google Shape;119;p4"/>
          <p:cNvPicPr preferRelativeResize="0"/>
          <p:nvPr/>
        </p:nvPicPr>
        <p:blipFill rotWithShape="1">
          <a:blip r:embed="rId4">
            <a:alphaModFix/>
          </a:blip>
          <a:srcRect b="0" l="0" r="0" t="0"/>
          <a:stretch/>
        </p:blipFill>
        <p:spPr>
          <a:xfrm rot="1725967">
            <a:off x="6248400" y="1981200"/>
            <a:ext cx="2288660" cy="3733800"/>
          </a:xfrm>
          <a:prstGeom prst="rect">
            <a:avLst/>
          </a:prstGeom>
          <a:noFill/>
          <a:ln>
            <a:noFill/>
          </a:ln>
        </p:spPr>
      </p:pic>
      <p:sp>
        <p:nvSpPr>
          <p:cNvPr id="120" name="Google Shape;120;p4"/>
          <p:cNvSpPr txBox="1"/>
          <p:nvPr/>
        </p:nvSpPr>
        <p:spPr>
          <a:xfrm>
            <a:off x="838200" y="457200"/>
            <a:ext cx="723900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How and why do depositions in IPR proceedings differ from district court patent litigation?</a:t>
            </a:r>
            <a:r>
              <a:rPr b="1" i="0" lang="en-US" sz="2800" u="none" cap="none" strike="noStrike">
                <a:solidFill>
                  <a:srgbClr val="F1D394"/>
                </a:solidFill>
                <a:latin typeface="Calibri"/>
                <a:ea typeface="Calibri"/>
                <a:cs typeface="Calibri"/>
                <a:sym typeface="Calibri"/>
              </a:rPr>
              <a:t>		</a:t>
            </a:r>
            <a:endParaRPr/>
          </a:p>
        </p:txBody>
      </p:sp>
      <p:sp>
        <p:nvSpPr>
          <p:cNvPr id="121" name="Google Shape;121;p4"/>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a:p>
        </p:txBody>
      </p:sp>
      <p:sp>
        <p:nvSpPr>
          <p:cNvPr id="122" name="Google Shape;122;p4"/>
          <p:cNvSpPr txBox="1"/>
          <p:nvPr/>
        </p:nvSpPr>
        <p:spPr>
          <a:xfrm>
            <a:off x="914400" y="2743200"/>
            <a:ext cx="6324600" cy="25542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394"/>
              </a:buClr>
              <a:buSzPts val="3200"/>
              <a:buFont typeface="Arial"/>
              <a:buChar char="•"/>
            </a:pPr>
            <a:r>
              <a:rPr b="0" i="0" lang="en-US" sz="3200" u="none" cap="none" strike="noStrike">
                <a:solidFill>
                  <a:srgbClr val="F1D394"/>
                </a:solidFill>
                <a:latin typeface="Calibri"/>
                <a:ea typeface="Calibri"/>
                <a:cs typeface="Calibri"/>
                <a:sym typeface="Calibri"/>
              </a:rPr>
              <a:t>IPR Overview</a:t>
            </a:r>
            <a:endParaRPr/>
          </a:p>
          <a:p>
            <a:pPr indent="-342900" lvl="0" marL="342900" marR="0" rtl="0" algn="l">
              <a:lnSpc>
                <a:spcPct val="100000"/>
              </a:lnSpc>
              <a:spcBef>
                <a:spcPts val="0"/>
              </a:spcBef>
              <a:spcAft>
                <a:spcPts val="0"/>
              </a:spcAft>
              <a:buClr>
                <a:srgbClr val="F1D394"/>
              </a:buClr>
              <a:buSzPts val="3200"/>
              <a:buFont typeface="Arial"/>
              <a:buChar char="•"/>
            </a:pPr>
            <a:r>
              <a:rPr b="0" i="0" lang="en-US" sz="3200" u="none" cap="none" strike="noStrike">
                <a:solidFill>
                  <a:srgbClr val="F1D394"/>
                </a:solidFill>
                <a:latin typeface="Calibri"/>
                <a:ea typeface="Calibri"/>
                <a:cs typeface="Calibri"/>
                <a:sym typeface="Calibri"/>
              </a:rPr>
              <a:t>Purpose</a:t>
            </a:r>
            <a:endParaRPr/>
          </a:p>
          <a:p>
            <a:pPr indent="-342900" lvl="0" marL="342900" marR="0" rtl="0" algn="l">
              <a:lnSpc>
                <a:spcPct val="100000"/>
              </a:lnSpc>
              <a:spcBef>
                <a:spcPts val="0"/>
              </a:spcBef>
              <a:spcAft>
                <a:spcPts val="0"/>
              </a:spcAft>
              <a:buClr>
                <a:srgbClr val="F1D394"/>
              </a:buClr>
              <a:buSzPts val="3200"/>
              <a:buFont typeface="Arial"/>
              <a:buChar char="•"/>
            </a:pPr>
            <a:r>
              <a:rPr b="0" i="0" lang="en-US" sz="3200" u="none" cap="none" strike="noStrike">
                <a:solidFill>
                  <a:srgbClr val="F1D394"/>
                </a:solidFill>
                <a:latin typeface="Calibri"/>
                <a:ea typeface="Calibri"/>
                <a:cs typeface="Calibri"/>
                <a:sym typeface="Calibri"/>
              </a:rPr>
              <a:t>Scope</a:t>
            </a:r>
            <a:endParaRPr/>
          </a:p>
          <a:p>
            <a:pPr indent="-342900" lvl="0" marL="342900" marR="0" rtl="0" algn="l">
              <a:lnSpc>
                <a:spcPct val="100000"/>
              </a:lnSpc>
              <a:spcBef>
                <a:spcPts val="0"/>
              </a:spcBef>
              <a:spcAft>
                <a:spcPts val="0"/>
              </a:spcAft>
              <a:buClr>
                <a:srgbClr val="F1D394"/>
              </a:buClr>
              <a:buSzPts val="3200"/>
              <a:buFont typeface="Arial"/>
              <a:buChar char="•"/>
            </a:pPr>
            <a:r>
              <a:rPr b="0" i="0" lang="en-US" sz="3200" u="none" cap="none" strike="noStrike">
                <a:solidFill>
                  <a:srgbClr val="F1D394"/>
                </a:solidFill>
                <a:latin typeface="Calibri"/>
                <a:ea typeface="Calibri"/>
                <a:cs typeface="Calibri"/>
                <a:sym typeface="Calibri"/>
              </a:rPr>
              <a:t>Process</a:t>
            </a:r>
            <a:endParaRPr/>
          </a:p>
          <a:p>
            <a:pPr indent="-342900" lvl="0" marL="342900" marR="0" rtl="0" algn="l">
              <a:lnSpc>
                <a:spcPct val="100000"/>
              </a:lnSpc>
              <a:spcBef>
                <a:spcPts val="0"/>
              </a:spcBef>
              <a:spcAft>
                <a:spcPts val="0"/>
              </a:spcAft>
              <a:buClr>
                <a:srgbClr val="F1D394"/>
              </a:buClr>
              <a:buSzPts val="3200"/>
              <a:buFont typeface="Arial"/>
              <a:buChar char="•"/>
            </a:pPr>
            <a:r>
              <a:rPr b="0" i="0" lang="en-US" sz="3200" u="none" cap="none" strike="noStrike">
                <a:solidFill>
                  <a:srgbClr val="F1D394"/>
                </a:solidFill>
                <a:latin typeface="Calibri"/>
                <a:ea typeface="Calibri"/>
                <a:cs typeface="Calibri"/>
                <a:sym typeface="Calibri"/>
              </a:rPr>
              <a:t>Preparation</a:t>
            </a:r>
            <a:endParaRPr/>
          </a:p>
        </p:txBody>
      </p:sp>
      <p:sp>
        <p:nvSpPr>
          <p:cNvPr id="123" name="Google Shape;123;p4"/>
          <p:cNvSpPr txBox="1"/>
          <p:nvPr/>
        </p:nvSpPr>
        <p:spPr>
          <a:xfrm rot="-6060000">
            <a:off x="4914106" y="3542506"/>
            <a:ext cx="1524000"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Discovery </a:t>
            </a:r>
            <a:endParaRPr/>
          </a:p>
          <a:p>
            <a:pPr indent="0" lvl="0" marL="0" marR="0" rtl="0" algn="ctr">
              <a:lnSpc>
                <a:spcPct val="10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Dep</a:t>
            </a:r>
            <a:endParaRPr/>
          </a:p>
        </p:txBody>
      </p:sp>
      <p:sp>
        <p:nvSpPr>
          <p:cNvPr id="124" name="Google Shape;124;p4"/>
          <p:cNvSpPr txBox="1"/>
          <p:nvPr/>
        </p:nvSpPr>
        <p:spPr>
          <a:xfrm rot="-4020000">
            <a:off x="6672262" y="3532187"/>
            <a:ext cx="1524000"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IPR</a:t>
            </a:r>
            <a:endParaRPr/>
          </a:p>
          <a:p>
            <a:pPr indent="0" lvl="0" marL="0" marR="0" rtl="0" algn="ctr">
              <a:lnSpc>
                <a:spcPct val="10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Dep</a:t>
            </a:r>
            <a:endParaRPr/>
          </a:p>
        </p:txBody>
      </p:sp>
      <p:sp>
        <p:nvSpPr>
          <p:cNvPr id="125" name="Google Shape;125;p4"/>
          <p:cNvSpPr txBox="1"/>
          <p:nvPr/>
        </p:nvSpPr>
        <p:spPr>
          <a:xfrm>
            <a:off x="5283200" y="5791200"/>
            <a:ext cx="2692400"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Fraternal Twins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a:p>
        </p:txBody>
      </p:sp>
      <p:sp>
        <p:nvSpPr>
          <p:cNvPr id="131" name="Google Shape;131;p5"/>
          <p:cNvSpPr txBox="1"/>
          <p:nvPr/>
        </p:nvSpPr>
        <p:spPr>
          <a:xfrm>
            <a:off x="838200" y="319087"/>
            <a:ext cx="7239000" cy="2492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cap="none" strike="noStrike">
                <a:solidFill>
                  <a:schemeClr val="lt1"/>
                </a:solidFill>
                <a:latin typeface="Calibri"/>
                <a:ea typeface="Calibri"/>
                <a:cs typeface="Calibri"/>
                <a:sym typeface="Calibri"/>
              </a:rPr>
              <a:t>IPR Overview: </a:t>
            </a:r>
            <a:endParaRPr b="1" i="0" sz="4400" u="none" cap="none" strike="noStrike">
              <a:solidFill>
                <a:schemeClr val="lt1"/>
              </a:solidFill>
              <a:latin typeface="Calibri"/>
              <a:ea typeface="Calibri"/>
              <a:cs typeface="Calibri"/>
              <a:sym typeface="Calibri"/>
            </a:endParaRPr>
          </a:p>
          <a:p>
            <a:pPr indent="-177800" lvl="0" marL="0" marR="0" rtl="0" algn="l">
              <a:lnSpc>
                <a:spcPct val="100000"/>
              </a:lnSpc>
              <a:spcBef>
                <a:spcPts val="0"/>
              </a:spcBef>
              <a:spcAft>
                <a:spcPts val="0"/>
              </a:spcAft>
              <a:buClr>
                <a:srgbClr val="F1D394"/>
              </a:buClr>
              <a:buSzPts val="2800"/>
              <a:buFont typeface="Arial"/>
              <a:buChar char="•"/>
            </a:pPr>
            <a:r>
              <a:rPr b="1" i="0" lang="en-US" sz="2800" u="none" cap="none" strike="noStrike">
                <a:solidFill>
                  <a:srgbClr val="F1D394"/>
                </a:solidFill>
                <a:latin typeface="Calibri"/>
                <a:ea typeface="Calibri"/>
                <a:cs typeface="Calibri"/>
                <a:sym typeface="Calibri"/>
              </a:rPr>
              <a:t>Patent challenger (Petitioner) attacks patent</a:t>
            </a:r>
            <a:endParaRPr/>
          </a:p>
          <a:p>
            <a:pPr indent="-177800" lvl="0" marL="0" marR="0" rtl="0" algn="l">
              <a:lnSpc>
                <a:spcPct val="100000"/>
              </a:lnSpc>
              <a:spcBef>
                <a:spcPts val="0"/>
              </a:spcBef>
              <a:spcAft>
                <a:spcPts val="0"/>
              </a:spcAft>
              <a:buClr>
                <a:srgbClr val="F1D394"/>
              </a:buClr>
              <a:buSzPts val="2800"/>
              <a:buFont typeface="Arial"/>
              <a:buChar char="•"/>
            </a:pPr>
            <a:r>
              <a:rPr b="1" i="0" lang="en-US" sz="2800" u="none" cap="none" strike="noStrike">
                <a:solidFill>
                  <a:srgbClr val="F1D394"/>
                </a:solidFill>
                <a:latin typeface="Calibri"/>
                <a:ea typeface="Calibri"/>
                <a:cs typeface="Calibri"/>
                <a:sym typeface="Calibri"/>
              </a:rPr>
              <a:t>Patent owner defends</a:t>
            </a:r>
            <a:endParaRPr/>
          </a:p>
          <a:p>
            <a:pPr indent="-177800" lvl="0" marL="0" marR="0" rtl="0" algn="l">
              <a:lnSpc>
                <a:spcPct val="100000"/>
              </a:lnSpc>
              <a:spcBef>
                <a:spcPts val="0"/>
              </a:spcBef>
              <a:spcAft>
                <a:spcPts val="0"/>
              </a:spcAft>
              <a:buClr>
                <a:srgbClr val="F1D394"/>
              </a:buClr>
              <a:buSzPts val="2800"/>
              <a:buFont typeface="Arial"/>
              <a:buChar char="•"/>
            </a:pPr>
            <a:r>
              <a:rPr b="1" i="0" lang="en-US" sz="2800" u="none" cap="none" strike="noStrike">
                <a:solidFill>
                  <a:srgbClr val="F1D394"/>
                </a:solidFill>
                <a:latin typeface="Calibri"/>
                <a:ea typeface="Calibri"/>
                <a:cs typeface="Calibri"/>
                <a:sym typeface="Calibri"/>
              </a:rPr>
              <a:t>PTAB judges (USPTO administrative patent judges) adjudicate			</a:t>
            </a:r>
            <a:endParaRPr/>
          </a:p>
        </p:txBody>
      </p:sp>
      <p:pic>
        <p:nvPicPr>
          <p:cNvPr descr="https://upload.wikimedia.org/wikipedia/commons/9/9d/Mattia_Preti_-_St._George_Victorious_over_the_Dragon_-_WGA18398.jpg" id="132" name="Google Shape;132;p5"/>
          <p:cNvPicPr preferRelativeResize="0"/>
          <p:nvPr/>
        </p:nvPicPr>
        <p:blipFill rotWithShape="1">
          <a:blip r:embed="rId3">
            <a:alphaModFix/>
          </a:blip>
          <a:srcRect b="0" l="0" r="0" t="0"/>
          <a:stretch/>
        </p:blipFill>
        <p:spPr>
          <a:xfrm>
            <a:off x="3048000" y="2786062"/>
            <a:ext cx="2895600" cy="3802062"/>
          </a:xfrm>
          <a:prstGeom prst="rect">
            <a:avLst/>
          </a:prstGeom>
          <a:noFill/>
          <a:ln>
            <a:noFill/>
          </a:ln>
        </p:spPr>
      </p:pic>
      <p:sp>
        <p:nvSpPr>
          <p:cNvPr id="133" name="Google Shape;133;p5"/>
          <p:cNvSpPr/>
          <p:nvPr/>
        </p:nvSpPr>
        <p:spPr>
          <a:xfrm>
            <a:off x="1371600" y="3733800"/>
            <a:ext cx="1219200" cy="914400"/>
          </a:xfrm>
          <a:custGeom>
            <a:rect b="b" l="l" r="r" t="t"/>
            <a:pathLst>
              <a:path extrusionOk="0" h="120000" w="120000">
                <a:moveTo>
                  <a:pt x="0" y="0"/>
                </a:moveTo>
                <a:lnTo>
                  <a:pt x="120000" y="0"/>
                </a:lnTo>
                <a:lnTo>
                  <a:pt x="120000" y="120000"/>
                </a:lnTo>
                <a:lnTo>
                  <a:pt x="0" y="120000"/>
                </a:lnTo>
                <a:close/>
              </a:path>
              <a:path extrusionOk="0" fill="none" h="120000" w="120000">
                <a:moveTo>
                  <a:pt x="20804" y="61813"/>
                </a:moveTo>
                <a:lnTo>
                  <a:pt x="12023" y="25978"/>
                </a:lnTo>
              </a:path>
            </a:pathLst>
          </a:custGeom>
          <a:solidFill>
            <a:srgbClr val="792936"/>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Patent owner defending</a:t>
            </a:r>
            <a:endParaRPr/>
          </a:p>
        </p:txBody>
      </p:sp>
      <p:sp>
        <p:nvSpPr>
          <p:cNvPr id="134" name="Google Shape;134;p5"/>
          <p:cNvSpPr/>
          <p:nvPr/>
        </p:nvSpPr>
        <p:spPr>
          <a:xfrm>
            <a:off x="6096000" y="5105400"/>
            <a:ext cx="1447800" cy="914400"/>
          </a:xfrm>
          <a:custGeom>
            <a:rect b="b" l="l" r="r" t="t"/>
            <a:pathLst>
              <a:path extrusionOk="0" h="120000" w="120000">
                <a:moveTo>
                  <a:pt x="0" y="0"/>
                </a:moveTo>
                <a:lnTo>
                  <a:pt x="120000" y="0"/>
                </a:lnTo>
                <a:lnTo>
                  <a:pt x="120000" y="120000"/>
                </a:lnTo>
                <a:lnTo>
                  <a:pt x="0" y="120000"/>
                </a:lnTo>
                <a:close/>
              </a:path>
              <a:path extrusionOk="0" fill="none" h="120000" w="120000">
                <a:moveTo>
                  <a:pt x="-31036" y="-26306"/>
                </a:moveTo>
                <a:lnTo>
                  <a:pt x="426" y="8968"/>
                </a:lnTo>
              </a:path>
            </a:pathLst>
          </a:custGeom>
          <a:solidFill>
            <a:srgbClr val="792936"/>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Patent needing to be defended</a:t>
            </a:r>
            <a:endParaRPr/>
          </a:p>
        </p:txBody>
      </p:sp>
      <p:sp>
        <p:nvSpPr>
          <p:cNvPr id="135" name="Google Shape;135;p5"/>
          <p:cNvSpPr/>
          <p:nvPr/>
        </p:nvSpPr>
        <p:spPr>
          <a:xfrm>
            <a:off x="6781800" y="2811462"/>
            <a:ext cx="1524000" cy="914400"/>
          </a:xfrm>
          <a:custGeom>
            <a:rect b="b" l="l" r="r" t="t"/>
            <a:pathLst>
              <a:path extrusionOk="0" h="120000" w="120000">
                <a:moveTo>
                  <a:pt x="0" y="0"/>
                </a:moveTo>
                <a:lnTo>
                  <a:pt x="120000" y="0"/>
                </a:lnTo>
                <a:lnTo>
                  <a:pt x="120000" y="120000"/>
                </a:lnTo>
                <a:lnTo>
                  <a:pt x="0" y="120000"/>
                </a:lnTo>
                <a:close/>
              </a:path>
              <a:path extrusionOk="0" fill="none" h="120000" w="120000">
                <a:moveTo>
                  <a:pt x="11936" y="-31806"/>
                </a:moveTo>
                <a:lnTo>
                  <a:pt x="11170" y="-114"/>
                </a:lnTo>
              </a:path>
            </a:pathLst>
          </a:custGeom>
          <a:solidFill>
            <a:srgbClr val="792936"/>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Petitioner getting ready to attack</a:t>
            </a:r>
            <a:endParaRPr/>
          </a:p>
        </p:txBody>
      </p:sp>
      <p:sp>
        <p:nvSpPr>
          <p:cNvPr id="136" name="Google Shape;136;p5"/>
          <p:cNvSpPr/>
          <p:nvPr/>
        </p:nvSpPr>
        <p:spPr>
          <a:xfrm>
            <a:off x="685800" y="5181600"/>
            <a:ext cx="1447800" cy="914400"/>
          </a:xfrm>
          <a:custGeom>
            <a:rect b="b" l="l" r="r" t="t"/>
            <a:pathLst>
              <a:path extrusionOk="0" h="120000" w="120000">
                <a:moveTo>
                  <a:pt x="0" y="0"/>
                </a:moveTo>
                <a:lnTo>
                  <a:pt x="120000" y="0"/>
                </a:lnTo>
                <a:lnTo>
                  <a:pt x="120000" y="120000"/>
                </a:lnTo>
                <a:lnTo>
                  <a:pt x="0" y="120000"/>
                </a:lnTo>
                <a:close/>
              </a:path>
              <a:path extrusionOk="0" fill="none" h="120000" w="120000">
                <a:moveTo>
                  <a:pt x="-852" y="45866"/>
                </a:moveTo>
                <a:lnTo>
                  <a:pt x="12023" y="25978"/>
                </a:lnTo>
              </a:path>
            </a:pathLst>
          </a:custGeom>
          <a:solidFill>
            <a:srgbClr val="792936"/>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Judge adjudicating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a:p>
        </p:txBody>
      </p:sp>
      <p:sp>
        <p:nvSpPr>
          <p:cNvPr id="142" name="Google Shape;142;p6"/>
          <p:cNvSpPr txBox="1"/>
          <p:nvPr/>
        </p:nvSpPr>
        <p:spPr>
          <a:xfrm>
            <a:off x="890587" y="103187"/>
            <a:ext cx="4876800" cy="768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cap="none" strike="noStrike">
                <a:solidFill>
                  <a:schemeClr val="lt1"/>
                </a:solidFill>
                <a:latin typeface="Calibri"/>
                <a:ea typeface="Calibri"/>
                <a:cs typeface="Calibri"/>
                <a:sym typeface="Calibri"/>
              </a:rPr>
              <a:t>IPR TIMELINE</a:t>
            </a:r>
            <a:endParaRPr/>
          </a:p>
        </p:txBody>
      </p:sp>
      <p:sp>
        <p:nvSpPr>
          <p:cNvPr id="143" name="Google Shape;143;p6"/>
          <p:cNvSpPr txBox="1"/>
          <p:nvPr/>
        </p:nvSpPr>
        <p:spPr>
          <a:xfrm>
            <a:off x="890587" y="4724400"/>
            <a:ext cx="8024700" cy="1939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394"/>
              </a:buClr>
              <a:buSzPts val="2400"/>
              <a:buFont typeface="Arial"/>
              <a:buChar char="•"/>
            </a:pPr>
            <a:r>
              <a:rPr b="0" i="0" lang="en-US" sz="2400" u="none" cap="none" strike="noStrike">
                <a:solidFill>
                  <a:srgbClr val="F1D394"/>
                </a:solidFill>
                <a:latin typeface="Calibri"/>
                <a:ea typeface="Calibri"/>
                <a:cs typeface="Calibri"/>
                <a:sym typeface="Calibri"/>
              </a:rPr>
              <a:t>Every “</a:t>
            </a:r>
            <a:r>
              <a:rPr b="1" i="0" lang="en-US" sz="2400" u="none" cap="none" strike="noStrike">
                <a:solidFill>
                  <a:srgbClr val="00B0F0"/>
                </a:solidFill>
                <a:latin typeface="Calibri"/>
                <a:ea typeface="Calibri"/>
                <a:cs typeface="Calibri"/>
                <a:sym typeface="Calibri"/>
              </a:rPr>
              <a:t>blue</a:t>
            </a:r>
            <a:r>
              <a:rPr b="0" i="0" lang="en-US" sz="2400" u="none" cap="none" strike="noStrike">
                <a:solidFill>
                  <a:srgbClr val="F1D394"/>
                </a:solidFill>
                <a:latin typeface="Calibri"/>
                <a:ea typeface="Calibri"/>
                <a:cs typeface="Calibri"/>
                <a:sym typeface="Calibri"/>
              </a:rPr>
              <a:t>” round of briefing has the same pattern.</a:t>
            </a:r>
            <a:endParaRPr/>
          </a:p>
          <a:p>
            <a:pPr indent="-342900" lvl="0" marL="342900" marR="0" rtl="0" algn="l">
              <a:lnSpc>
                <a:spcPct val="100000"/>
              </a:lnSpc>
              <a:spcBef>
                <a:spcPts val="0"/>
              </a:spcBef>
              <a:spcAft>
                <a:spcPts val="0"/>
              </a:spcAft>
              <a:buClr>
                <a:srgbClr val="F1D394"/>
              </a:buClr>
              <a:buSzPts val="2400"/>
              <a:buFont typeface="Arial"/>
              <a:buChar char="•"/>
            </a:pPr>
            <a:r>
              <a:rPr b="0" i="0" lang="en-US" sz="2400" u="none" cap="none" strike="noStrike">
                <a:solidFill>
                  <a:srgbClr val="F1D394"/>
                </a:solidFill>
                <a:latin typeface="Calibri"/>
                <a:ea typeface="Calibri"/>
                <a:cs typeface="Calibri"/>
                <a:sym typeface="Calibri"/>
              </a:rPr>
              <a:t>Every “</a:t>
            </a:r>
            <a:r>
              <a:rPr b="1" i="0" lang="en-US" sz="2400" u="none" cap="none" strike="noStrike">
                <a:solidFill>
                  <a:srgbClr val="00B0F0"/>
                </a:solidFill>
                <a:latin typeface="Calibri"/>
                <a:ea typeface="Calibri"/>
                <a:cs typeface="Calibri"/>
                <a:sym typeface="Calibri"/>
              </a:rPr>
              <a:t>blue</a:t>
            </a:r>
            <a:r>
              <a:rPr b="0" i="0" lang="en-US" sz="2400" u="none" cap="none" strike="noStrike">
                <a:solidFill>
                  <a:srgbClr val="F1D394"/>
                </a:solidFill>
                <a:latin typeface="Calibri"/>
                <a:ea typeface="Calibri"/>
                <a:cs typeface="Calibri"/>
                <a:sym typeface="Calibri"/>
              </a:rPr>
              <a:t>” round of briefing allows cross examination of direct testimony </a:t>
            </a:r>
            <a:r>
              <a:rPr b="0" i="0" lang="en-US" sz="2400" u="sng" cap="none" strike="noStrike">
                <a:solidFill>
                  <a:schemeClr val="lt1"/>
                </a:solidFill>
                <a:latin typeface="Calibri"/>
                <a:ea typeface="Calibri"/>
                <a:cs typeface="Calibri"/>
                <a:sym typeface="Calibri"/>
              </a:rPr>
              <a:t>if PTAB initiates an IPR</a:t>
            </a:r>
            <a:r>
              <a:rPr b="0" i="0" lang="en-US" sz="2400" u="none" cap="none" strike="noStrike">
                <a:solidFill>
                  <a:srgbClr val="F1D394"/>
                </a:solidFill>
                <a:latin typeface="Calibri"/>
                <a:ea typeface="Calibri"/>
                <a:cs typeface="Calibri"/>
                <a:sym typeface="Calibri"/>
              </a:rPr>
              <a:t>.</a:t>
            </a:r>
            <a:endParaRPr b="0" i="0" sz="2400" u="sng" cap="none" strike="noStrike">
              <a:solidFill>
                <a:schemeClr val="lt1"/>
              </a:solidFill>
              <a:latin typeface="Calibri"/>
              <a:ea typeface="Calibri"/>
              <a:cs typeface="Calibri"/>
              <a:sym typeface="Calibri"/>
            </a:endParaRPr>
          </a:p>
          <a:p>
            <a:pPr indent="-342900" lvl="0" marL="342900" marR="0" rtl="0" algn="l">
              <a:lnSpc>
                <a:spcPct val="100000"/>
              </a:lnSpc>
              <a:spcBef>
                <a:spcPts val="0"/>
              </a:spcBef>
              <a:spcAft>
                <a:spcPts val="0"/>
              </a:spcAft>
              <a:buClr>
                <a:srgbClr val="F1D394"/>
              </a:buClr>
              <a:buSzPts val="2400"/>
              <a:buFont typeface="Arial"/>
              <a:buChar char="•"/>
            </a:pPr>
            <a:r>
              <a:rPr b="0" i="0" lang="en-US" sz="2400" u="none" cap="none" strike="noStrike">
                <a:solidFill>
                  <a:srgbClr val="F1D394"/>
                </a:solidFill>
                <a:latin typeface="Calibri"/>
                <a:ea typeface="Calibri"/>
                <a:cs typeface="Calibri"/>
                <a:sym typeface="Calibri"/>
              </a:rPr>
              <a:t>Evidence battles (objections to rulings) occur over a very long period of time. </a:t>
            </a:r>
            <a:r>
              <a:rPr b="0" i="0" lang="en-US" sz="2400" u="sng" cap="none" strike="noStrike">
                <a:solidFill>
                  <a:schemeClr val="lt1"/>
                </a:solidFill>
                <a:latin typeface="Calibri"/>
                <a:ea typeface="Calibri"/>
                <a:cs typeface="Calibri"/>
                <a:sym typeface="Calibri"/>
              </a:rPr>
              <a:t>Strange.  Strange.  Strange.</a:t>
            </a:r>
            <a:endParaRPr b="0" i="0" sz="1800" u="none">
              <a:solidFill>
                <a:srgbClr val="F1D394"/>
              </a:solidFill>
              <a:latin typeface="Calibri"/>
              <a:ea typeface="Calibri"/>
              <a:cs typeface="Calibri"/>
              <a:sym typeface="Calibri"/>
            </a:endParaRPr>
          </a:p>
        </p:txBody>
      </p:sp>
      <p:grpSp>
        <p:nvGrpSpPr>
          <p:cNvPr id="144" name="Google Shape;144;p6"/>
          <p:cNvGrpSpPr/>
          <p:nvPr/>
        </p:nvGrpSpPr>
        <p:grpSpPr>
          <a:xfrm>
            <a:off x="228600" y="395287"/>
            <a:ext cx="8610600" cy="4329112"/>
            <a:chOff x="228600" y="395037"/>
            <a:chExt cx="8610600" cy="4329363"/>
          </a:xfrm>
        </p:grpSpPr>
        <p:pic>
          <p:nvPicPr>
            <p:cNvPr descr="http://www.uspto.gov/aia_implementation/inter-partes-review-timeline.jpg" id="145" name="Google Shape;145;p6"/>
            <p:cNvPicPr preferRelativeResize="0"/>
            <p:nvPr/>
          </p:nvPicPr>
          <p:blipFill rotWithShape="1">
            <a:blip r:embed="rId3">
              <a:alphaModFix/>
            </a:blip>
            <a:srcRect b="0" l="0" r="0" t="0"/>
            <a:stretch/>
          </p:blipFill>
          <p:spPr>
            <a:xfrm>
              <a:off x="228600" y="762000"/>
              <a:ext cx="8610600" cy="3962400"/>
            </a:xfrm>
            <a:prstGeom prst="rect">
              <a:avLst/>
            </a:prstGeom>
            <a:noFill/>
            <a:ln>
              <a:noFill/>
            </a:ln>
          </p:spPr>
        </p:pic>
        <p:sp>
          <p:nvSpPr>
            <p:cNvPr id="146" name="Google Shape;146;p6"/>
            <p:cNvSpPr/>
            <p:nvPr/>
          </p:nvSpPr>
          <p:spPr>
            <a:xfrm>
              <a:off x="2705196" y="2430379"/>
              <a:ext cx="358516" cy="417095"/>
            </a:xfrm>
            <a:prstGeom prst="ellipse">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47" name="Google Shape;147;p6"/>
            <p:cNvSpPr/>
            <p:nvPr/>
          </p:nvSpPr>
          <p:spPr>
            <a:xfrm>
              <a:off x="1676400" y="2430379"/>
              <a:ext cx="358516" cy="417095"/>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48" name="Google Shape;148;p6"/>
            <p:cNvSpPr/>
            <p:nvPr/>
          </p:nvSpPr>
          <p:spPr>
            <a:xfrm>
              <a:off x="3775840" y="2842220"/>
              <a:ext cx="282316" cy="304800"/>
            </a:xfrm>
            <a:prstGeom prst="ellipse">
              <a:avLst/>
            </a:prstGeom>
            <a:solidFill>
              <a:srgbClr val="3366CC"/>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49" name="Google Shape;149;p6"/>
            <p:cNvSpPr/>
            <p:nvPr/>
          </p:nvSpPr>
          <p:spPr>
            <a:xfrm>
              <a:off x="6096000" y="395037"/>
              <a:ext cx="1524000" cy="914400"/>
            </a:xfrm>
            <a:custGeom>
              <a:rect b="b" l="l" r="r" t="t"/>
              <a:pathLst>
                <a:path extrusionOk="0" h="120000" w="120000">
                  <a:moveTo>
                    <a:pt x="0" y="0"/>
                  </a:moveTo>
                  <a:lnTo>
                    <a:pt x="120000" y="0"/>
                  </a:lnTo>
                  <a:lnTo>
                    <a:pt x="120000" y="120000"/>
                  </a:lnTo>
                  <a:lnTo>
                    <a:pt x="0" y="120000"/>
                  </a:lnTo>
                  <a:close/>
                </a:path>
                <a:path extrusionOk="0" fill="none" h="120000" w="120000">
                  <a:moveTo>
                    <a:pt x="61519" y="7043"/>
                  </a:moveTo>
                  <a:lnTo>
                    <a:pt x="27199" y="8916"/>
                  </a:lnTo>
                </a:path>
              </a:pathLst>
            </a:custGeom>
            <a:solidFill>
              <a:srgbClr val="792936"/>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Evidence briefing occurs here</a:t>
              </a:r>
              <a:endParaRPr/>
            </a:p>
          </p:txBody>
        </p:sp>
        <p:sp>
          <p:nvSpPr>
            <p:cNvPr id="150" name="Google Shape;150;p6"/>
            <p:cNvSpPr/>
            <p:nvPr/>
          </p:nvSpPr>
          <p:spPr>
            <a:xfrm>
              <a:off x="4535566" y="4070555"/>
              <a:ext cx="1981200" cy="304800"/>
            </a:xfrm>
            <a:prstGeom prst="ellipse">
              <a:avLst/>
            </a:pr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51" name="Google Shape;151;p6"/>
            <p:cNvSpPr/>
            <p:nvPr/>
          </p:nvSpPr>
          <p:spPr>
            <a:xfrm>
              <a:off x="6992474" y="2425125"/>
              <a:ext cx="394368" cy="417095"/>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52" name="Google Shape;152;p6"/>
            <p:cNvSpPr/>
            <p:nvPr/>
          </p:nvSpPr>
          <p:spPr>
            <a:xfrm>
              <a:off x="8063832" y="2425124"/>
              <a:ext cx="394368" cy="417095"/>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nvSpPr>
        <p:spPr>
          <a:xfrm>
            <a:off x="6553200" y="5975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158" name="Google Shape;158;p7"/>
          <p:cNvSpPr txBox="1"/>
          <p:nvPr/>
        </p:nvSpPr>
        <p:spPr>
          <a:xfrm>
            <a:off x="838200" y="76200"/>
            <a:ext cx="7567612" cy="1446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Each round of briefing has a similar pattern.</a:t>
            </a:r>
            <a:endParaRPr/>
          </a:p>
        </p:txBody>
      </p:sp>
      <p:sp>
        <p:nvSpPr>
          <p:cNvPr id="159" name="Google Shape;159;p7"/>
          <p:cNvSpPr txBox="1"/>
          <p:nvPr/>
        </p:nvSpPr>
        <p:spPr>
          <a:xfrm>
            <a:off x="914400" y="1600200"/>
            <a:ext cx="6324600" cy="1508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1D394"/>
              </a:buClr>
              <a:buSzPts val="2800"/>
              <a:buFont typeface="Calibri"/>
              <a:buNone/>
            </a:pPr>
            <a:r>
              <a:rPr b="0" i="0" lang="en-US" sz="2800" u="none">
                <a:solidFill>
                  <a:srgbClr val="F1D394"/>
                </a:solidFill>
                <a:latin typeface="Calibri"/>
                <a:ea typeface="Calibri"/>
                <a:cs typeface="Calibri"/>
                <a:sym typeface="Calibri"/>
              </a:rPr>
              <a:t>Let’s use Petitioner’s (patent attacker) petition as an example.</a:t>
            </a:r>
            <a:endParaRPr/>
          </a:p>
          <a:p>
            <a:pPr indent="0" lvl="0" marL="0" marR="0" rtl="0" algn="l">
              <a:lnSpc>
                <a:spcPct val="100000"/>
              </a:lnSpc>
              <a:spcBef>
                <a:spcPts val="0"/>
              </a:spcBef>
              <a:spcAft>
                <a:spcPts val="0"/>
              </a:spcAft>
              <a:buClr>
                <a:schemeClr val="lt1"/>
              </a:buClr>
              <a:buSzPts val="1800"/>
              <a:buFont typeface="Calibri"/>
              <a:buNone/>
            </a:pPr>
            <a:r>
              <a:t/>
            </a:r>
            <a:endParaRPr b="0" i="0" sz="1800" u="none">
              <a:solidFill>
                <a:srgbClr val="F1D394"/>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a:solidFill>
                <a:srgbClr val="F1D394"/>
              </a:solidFill>
              <a:latin typeface="Calibri"/>
              <a:ea typeface="Calibri"/>
              <a:cs typeface="Calibri"/>
              <a:sym typeface="Calibri"/>
            </a:endParaRPr>
          </a:p>
        </p:txBody>
      </p:sp>
      <p:sp>
        <p:nvSpPr>
          <p:cNvPr id="160" name="Google Shape;160;p7"/>
          <p:cNvSpPr/>
          <p:nvPr/>
        </p:nvSpPr>
        <p:spPr>
          <a:xfrm>
            <a:off x="533400" y="3108451"/>
            <a:ext cx="1447800" cy="1828800"/>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1" name="Google Shape;161;p7"/>
          <p:cNvSpPr/>
          <p:nvPr/>
        </p:nvSpPr>
        <p:spPr>
          <a:xfrm>
            <a:off x="2133600" y="2703461"/>
            <a:ext cx="581526" cy="777895"/>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2" name="Google Shape;162;p7"/>
          <p:cNvSpPr/>
          <p:nvPr/>
        </p:nvSpPr>
        <p:spPr>
          <a:xfrm>
            <a:off x="2133600" y="3633903"/>
            <a:ext cx="581526" cy="777895"/>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3" name="Google Shape;163;p7"/>
          <p:cNvSpPr/>
          <p:nvPr/>
        </p:nvSpPr>
        <p:spPr>
          <a:xfrm>
            <a:off x="2133600" y="4648200"/>
            <a:ext cx="581526" cy="777895"/>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4" name="Google Shape;164;p7"/>
          <p:cNvSpPr/>
          <p:nvPr/>
        </p:nvSpPr>
        <p:spPr>
          <a:xfrm>
            <a:off x="2971800" y="2743200"/>
            <a:ext cx="675773" cy="268486"/>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5" name="Google Shape;165;p7"/>
          <p:cNvSpPr/>
          <p:nvPr/>
        </p:nvSpPr>
        <p:spPr>
          <a:xfrm>
            <a:off x="2971799" y="3200473"/>
            <a:ext cx="675773" cy="268486"/>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6" name="Google Shape;166;p7"/>
          <p:cNvSpPr/>
          <p:nvPr/>
        </p:nvSpPr>
        <p:spPr>
          <a:xfrm>
            <a:off x="2971798" y="3633757"/>
            <a:ext cx="675773" cy="268486"/>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7" name="Google Shape;167;p7"/>
          <p:cNvSpPr/>
          <p:nvPr/>
        </p:nvSpPr>
        <p:spPr>
          <a:xfrm>
            <a:off x="2977816" y="4022706"/>
            <a:ext cx="675773" cy="268486"/>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8" name="Google Shape;168;p7"/>
          <p:cNvSpPr/>
          <p:nvPr/>
        </p:nvSpPr>
        <p:spPr>
          <a:xfrm>
            <a:off x="2965784" y="4383653"/>
            <a:ext cx="675773" cy="268486"/>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9" name="Google Shape;169;p7"/>
          <p:cNvSpPr/>
          <p:nvPr/>
        </p:nvSpPr>
        <p:spPr>
          <a:xfrm>
            <a:off x="2971800" y="4768661"/>
            <a:ext cx="675773" cy="268486"/>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70" name="Google Shape;170;p7"/>
          <p:cNvSpPr/>
          <p:nvPr/>
        </p:nvSpPr>
        <p:spPr>
          <a:xfrm>
            <a:off x="2983831" y="5157609"/>
            <a:ext cx="675773" cy="268486"/>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71" name="Google Shape;171;p7"/>
          <p:cNvSpPr/>
          <p:nvPr/>
        </p:nvSpPr>
        <p:spPr>
          <a:xfrm>
            <a:off x="3802062" y="2809875"/>
            <a:ext cx="820737" cy="304800"/>
          </a:xfrm>
          <a:prstGeom prst="rightArrow">
            <a:avLst>
              <a:gd fmla="val 17586" name="adj1"/>
              <a:gd fmla="val 50000" name="adj2"/>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72" name="Google Shape;172;p7"/>
          <p:cNvSpPr txBox="1"/>
          <p:nvPr/>
        </p:nvSpPr>
        <p:spPr>
          <a:xfrm>
            <a:off x="527050" y="4973637"/>
            <a:ext cx="120808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Petition</a:t>
            </a:r>
            <a:endParaRPr/>
          </a:p>
        </p:txBody>
      </p:sp>
      <p:sp>
        <p:nvSpPr>
          <p:cNvPr id="173" name="Google Shape;173;p7"/>
          <p:cNvSpPr txBox="1"/>
          <p:nvPr/>
        </p:nvSpPr>
        <p:spPr>
          <a:xfrm>
            <a:off x="1758950" y="5446712"/>
            <a:ext cx="12065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Testimony</a:t>
            </a:r>
            <a:endParaRPr/>
          </a:p>
        </p:txBody>
      </p:sp>
      <p:sp>
        <p:nvSpPr>
          <p:cNvPr id="174" name="Google Shape;174;p7"/>
          <p:cNvSpPr txBox="1"/>
          <p:nvPr/>
        </p:nvSpPr>
        <p:spPr>
          <a:xfrm>
            <a:off x="2946400" y="5464175"/>
            <a:ext cx="12065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Other Exhibits</a:t>
            </a:r>
            <a:endParaRPr/>
          </a:p>
        </p:txBody>
      </p:sp>
      <p:sp>
        <p:nvSpPr>
          <p:cNvPr id="175" name="Google Shape;175;p7"/>
          <p:cNvSpPr txBox="1"/>
          <p:nvPr/>
        </p:nvSpPr>
        <p:spPr>
          <a:xfrm>
            <a:off x="4724400" y="2679700"/>
            <a:ext cx="1524000" cy="1477962"/>
          </a:xfrm>
          <a:prstGeom prst="rect">
            <a:avLst/>
          </a:prstGeom>
          <a:solidFill>
            <a:srgbClr val="A23A2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Patent owner objects to evidence via service, not filing</a:t>
            </a:r>
            <a:endParaRPr/>
          </a:p>
        </p:txBody>
      </p:sp>
      <p:sp>
        <p:nvSpPr>
          <p:cNvPr id="176" name="Google Shape;176;p7"/>
          <p:cNvSpPr txBox="1"/>
          <p:nvPr/>
        </p:nvSpPr>
        <p:spPr>
          <a:xfrm>
            <a:off x="4602078" y="4767896"/>
            <a:ext cx="1777666" cy="1477328"/>
          </a:xfrm>
          <a:prstGeom prst="rect">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Petitioner  may serve </a:t>
            </a:r>
            <a:r>
              <a:rPr b="0" i="0" lang="en-US" sz="2000" u="sng" cap="none" strike="noStrike">
                <a:solidFill>
                  <a:srgbClr val="F1D293"/>
                </a:solidFill>
                <a:latin typeface="Calibri"/>
                <a:ea typeface="Calibri"/>
                <a:cs typeface="Calibri"/>
                <a:sym typeface="Calibri"/>
              </a:rPr>
              <a:t>but must not file</a:t>
            </a:r>
            <a:r>
              <a:rPr b="0" i="0" lang="en-US" sz="2000" u="none" cap="none" strike="noStrike">
                <a:solidFill>
                  <a:srgbClr val="F1D293"/>
                </a:solidFill>
                <a:latin typeface="Calibri"/>
                <a:ea typeface="Calibri"/>
                <a:cs typeface="Calibri"/>
                <a:sym typeface="Calibri"/>
              </a:rPr>
              <a:t> </a:t>
            </a:r>
            <a:r>
              <a:rPr b="0" i="0" lang="en-US" sz="1800" u="none" cap="none" strike="noStrike">
                <a:solidFill>
                  <a:schemeClr val="lt1"/>
                </a:solidFill>
                <a:latin typeface="Calibri"/>
                <a:ea typeface="Calibri"/>
                <a:cs typeface="Calibri"/>
                <a:sym typeface="Calibri"/>
              </a:rPr>
              <a:t>supplemental evidence</a:t>
            </a:r>
            <a:endParaRPr b="0" i="0" sz="1800" u="none" cap="none" strike="noStrike">
              <a:solidFill>
                <a:schemeClr val="lt1"/>
              </a:solidFill>
              <a:latin typeface="Calibri"/>
              <a:ea typeface="Calibri"/>
              <a:cs typeface="Calibri"/>
              <a:sym typeface="Calibri"/>
            </a:endParaRPr>
          </a:p>
        </p:txBody>
      </p:sp>
      <p:sp>
        <p:nvSpPr>
          <p:cNvPr id="177" name="Google Shape;177;p7"/>
          <p:cNvSpPr/>
          <p:nvPr/>
        </p:nvSpPr>
        <p:spPr>
          <a:xfrm rot="5700000">
            <a:off x="5081587" y="4259262"/>
            <a:ext cx="819150" cy="304800"/>
          </a:xfrm>
          <a:prstGeom prst="rightArrow">
            <a:avLst>
              <a:gd fmla="val 17586" name="adj1"/>
              <a:gd fmla="val 50000" name="adj2"/>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78" name="Google Shape;178;p7"/>
          <p:cNvSpPr txBox="1"/>
          <p:nvPr/>
        </p:nvSpPr>
        <p:spPr>
          <a:xfrm>
            <a:off x="7162800" y="4149725"/>
            <a:ext cx="1524000" cy="1477962"/>
          </a:xfrm>
          <a:prstGeom prst="rect">
            <a:avLst/>
          </a:prstGeom>
          <a:solidFill>
            <a:srgbClr val="A23A2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Patent owner cross examines Petitioner’s witnesses</a:t>
            </a:r>
            <a:endParaRPr/>
          </a:p>
        </p:txBody>
      </p:sp>
      <p:sp>
        <p:nvSpPr>
          <p:cNvPr id="179" name="Google Shape;179;p7"/>
          <p:cNvSpPr/>
          <p:nvPr/>
        </p:nvSpPr>
        <p:spPr>
          <a:xfrm>
            <a:off x="6370637" y="5005387"/>
            <a:ext cx="820737" cy="304800"/>
          </a:xfrm>
          <a:prstGeom prst="rightArrow">
            <a:avLst>
              <a:gd fmla="val 17586" name="adj1"/>
              <a:gd fmla="val 50000" name="adj2"/>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80" name="Google Shape;180;p7"/>
          <p:cNvSpPr txBox="1"/>
          <p:nvPr/>
        </p:nvSpPr>
        <p:spPr>
          <a:xfrm>
            <a:off x="7175500" y="1811337"/>
            <a:ext cx="1524000" cy="1784350"/>
          </a:xfrm>
          <a:prstGeom prst="rect">
            <a:avLst/>
          </a:prstGeom>
          <a:solidFill>
            <a:srgbClr val="A23A2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Patent owner files Response.</a:t>
            </a:r>
            <a:endParaRPr/>
          </a:p>
          <a:p>
            <a:pPr indent="0" lvl="0" marL="0" marR="0" rtl="0" algn="l">
              <a:lnSpc>
                <a:spcPct val="100000"/>
              </a:lnSpc>
              <a:spcBef>
                <a:spcPts val="0"/>
              </a:spcBef>
              <a:spcAft>
                <a:spcPts val="0"/>
              </a:spcAft>
              <a:buClr>
                <a:srgbClr val="F6E1B8"/>
              </a:buClr>
              <a:buSzPts val="2800"/>
              <a:buFont typeface="Calibri"/>
              <a:buNone/>
            </a:pPr>
            <a:r>
              <a:rPr b="0" i="0" lang="en-US" sz="2800" u="none">
                <a:solidFill>
                  <a:srgbClr val="F6E1B8"/>
                </a:solidFill>
                <a:latin typeface="Calibri"/>
                <a:ea typeface="Calibri"/>
                <a:cs typeface="Calibri"/>
                <a:sym typeface="Calibri"/>
              </a:rPr>
              <a:t>Cycle repeats.</a:t>
            </a:r>
            <a:endParaRPr/>
          </a:p>
        </p:txBody>
      </p:sp>
      <p:sp>
        <p:nvSpPr>
          <p:cNvPr id="181" name="Google Shape;181;p7"/>
          <p:cNvSpPr/>
          <p:nvPr/>
        </p:nvSpPr>
        <p:spPr>
          <a:xfrm rot="-5220000">
            <a:off x="7462043" y="3699668"/>
            <a:ext cx="639762" cy="304800"/>
          </a:xfrm>
          <a:prstGeom prst="rightArrow">
            <a:avLst>
              <a:gd fmla="val 16450" name="adj1"/>
              <a:gd fmla="val 50000" name="adj2"/>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nvGrpSpPr>
          <p:cNvPr id="182" name="Google Shape;182;p7"/>
          <p:cNvGrpSpPr/>
          <p:nvPr/>
        </p:nvGrpSpPr>
        <p:grpSpPr>
          <a:xfrm>
            <a:off x="6746875" y="5426075"/>
            <a:ext cx="2044700" cy="858837"/>
            <a:chOff x="6746639" y="5426095"/>
            <a:chExt cx="2045369" cy="858337"/>
          </a:xfrm>
        </p:grpSpPr>
        <p:sp>
          <p:nvSpPr>
            <p:cNvPr id="183" name="Google Shape;183;p7"/>
            <p:cNvSpPr/>
            <p:nvPr/>
          </p:nvSpPr>
          <p:spPr>
            <a:xfrm>
              <a:off x="6746639" y="5426095"/>
              <a:ext cx="2045369" cy="858337"/>
            </a:xfrm>
            <a:prstGeom prst="irregularSeal1">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84" name="Google Shape;184;p7"/>
            <p:cNvSpPr txBox="1"/>
            <p:nvPr/>
          </p:nvSpPr>
          <p:spPr>
            <a:xfrm>
              <a:off x="7167385" y="5659374"/>
              <a:ext cx="12025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Deposition</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8"/>
          <p:cNvGrpSpPr/>
          <p:nvPr/>
        </p:nvGrpSpPr>
        <p:grpSpPr>
          <a:xfrm>
            <a:off x="228600" y="395287"/>
            <a:ext cx="8610600" cy="4329112"/>
            <a:chOff x="228600" y="395037"/>
            <a:chExt cx="8610600" cy="4329363"/>
          </a:xfrm>
        </p:grpSpPr>
        <p:pic>
          <p:nvPicPr>
            <p:cNvPr descr="http://www.uspto.gov/aia_implementation/inter-partes-review-timeline.jpg" id="191" name="Google Shape;191;p8"/>
            <p:cNvPicPr preferRelativeResize="0"/>
            <p:nvPr/>
          </p:nvPicPr>
          <p:blipFill rotWithShape="1">
            <a:blip r:embed="rId3">
              <a:alphaModFix/>
            </a:blip>
            <a:srcRect b="0" l="0" r="0" t="0"/>
            <a:stretch/>
          </p:blipFill>
          <p:spPr>
            <a:xfrm>
              <a:off x="228600" y="762000"/>
              <a:ext cx="8610600" cy="3962400"/>
            </a:xfrm>
            <a:prstGeom prst="rect">
              <a:avLst/>
            </a:prstGeom>
            <a:noFill/>
            <a:ln>
              <a:noFill/>
            </a:ln>
          </p:spPr>
        </p:pic>
        <p:sp>
          <p:nvSpPr>
            <p:cNvPr id="192" name="Google Shape;192;p8"/>
            <p:cNvSpPr/>
            <p:nvPr/>
          </p:nvSpPr>
          <p:spPr>
            <a:xfrm>
              <a:off x="2705196" y="2430379"/>
              <a:ext cx="358516" cy="417095"/>
            </a:xfrm>
            <a:prstGeom prst="ellipse">
              <a:avLst/>
            </a:prstGeom>
            <a:solidFill>
              <a:srgbClr val="C000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93" name="Google Shape;193;p8"/>
            <p:cNvSpPr/>
            <p:nvPr/>
          </p:nvSpPr>
          <p:spPr>
            <a:xfrm>
              <a:off x="1676400" y="2430379"/>
              <a:ext cx="358516" cy="417095"/>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94" name="Google Shape;194;p8"/>
            <p:cNvSpPr/>
            <p:nvPr/>
          </p:nvSpPr>
          <p:spPr>
            <a:xfrm>
              <a:off x="3775840" y="2842220"/>
              <a:ext cx="282316" cy="304800"/>
            </a:xfrm>
            <a:prstGeom prst="ellipse">
              <a:avLst/>
            </a:prstGeom>
            <a:solidFill>
              <a:srgbClr val="3366CC"/>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95" name="Google Shape;195;p8"/>
            <p:cNvSpPr/>
            <p:nvPr/>
          </p:nvSpPr>
          <p:spPr>
            <a:xfrm>
              <a:off x="6096000" y="395037"/>
              <a:ext cx="1524000" cy="914400"/>
            </a:xfrm>
            <a:custGeom>
              <a:rect b="b" l="l" r="r" t="t"/>
              <a:pathLst>
                <a:path extrusionOk="0" h="120000" w="120000">
                  <a:moveTo>
                    <a:pt x="0" y="0"/>
                  </a:moveTo>
                  <a:lnTo>
                    <a:pt x="120000" y="0"/>
                  </a:lnTo>
                  <a:lnTo>
                    <a:pt x="120000" y="120000"/>
                  </a:lnTo>
                  <a:lnTo>
                    <a:pt x="0" y="120000"/>
                  </a:lnTo>
                  <a:close/>
                </a:path>
                <a:path extrusionOk="0" fill="none" h="120000" w="120000">
                  <a:moveTo>
                    <a:pt x="61519" y="7043"/>
                  </a:moveTo>
                  <a:lnTo>
                    <a:pt x="27199" y="8916"/>
                  </a:lnTo>
                </a:path>
              </a:pathLst>
            </a:custGeom>
            <a:solidFill>
              <a:srgbClr val="792936"/>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Evidence briefing occurs here</a:t>
              </a:r>
              <a:endParaRPr/>
            </a:p>
          </p:txBody>
        </p:sp>
        <p:sp>
          <p:nvSpPr>
            <p:cNvPr id="196" name="Google Shape;196;p8"/>
            <p:cNvSpPr/>
            <p:nvPr/>
          </p:nvSpPr>
          <p:spPr>
            <a:xfrm>
              <a:off x="4535566" y="4070555"/>
              <a:ext cx="1981200" cy="304800"/>
            </a:xfrm>
            <a:prstGeom prst="ellipse">
              <a:avLst/>
            </a:pr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97" name="Google Shape;197;p8"/>
            <p:cNvSpPr/>
            <p:nvPr/>
          </p:nvSpPr>
          <p:spPr>
            <a:xfrm>
              <a:off x="6992474" y="2425125"/>
              <a:ext cx="394368" cy="417095"/>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98" name="Google Shape;198;p8"/>
            <p:cNvSpPr/>
            <p:nvPr/>
          </p:nvSpPr>
          <p:spPr>
            <a:xfrm>
              <a:off x="8063832" y="2425124"/>
              <a:ext cx="394368" cy="417095"/>
            </a:xfrm>
            <a:prstGeom prst="ellipse">
              <a:avLst/>
            </a:prstGeom>
            <a:solidFill>
              <a:srgbClr val="FFFF00"/>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grpSp>
      <p:sp>
        <p:nvSpPr>
          <p:cNvPr id="199" name="Google Shape;199;p8"/>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00" name="Google Shape;200;p8"/>
          <p:cNvSpPr txBox="1"/>
          <p:nvPr/>
        </p:nvSpPr>
        <p:spPr>
          <a:xfrm>
            <a:off x="890587" y="103187"/>
            <a:ext cx="4876800" cy="768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IPR TIMELINE</a:t>
            </a:r>
            <a:endParaRPr/>
          </a:p>
        </p:txBody>
      </p:sp>
      <p:sp>
        <p:nvSpPr>
          <p:cNvPr id="201" name="Google Shape;201;p8"/>
          <p:cNvSpPr/>
          <p:nvPr/>
        </p:nvSpPr>
        <p:spPr>
          <a:xfrm>
            <a:off x="6096000" y="395287"/>
            <a:ext cx="1524000" cy="914400"/>
          </a:xfrm>
          <a:custGeom>
            <a:rect b="b" l="l" r="r" t="t"/>
            <a:pathLst>
              <a:path extrusionOk="0" h="120000" w="120000">
                <a:moveTo>
                  <a:pt x="0" y="0"/>
                </a:moveTo>
                <a:lnTo>
                  <a:pt x="120000" y="0"/>
                </a:lnTo>
                <a:lnTo>
                  <a:pt x="120000" y="120000"/>
                </a:lnTo>
                <a:lnTo>
                  <a:pt x="0" y="120000"/>
                </a:lnTo>
                <a:close/>
              </a:path>
              <a:path extrusionOk="0" fill="none" h="120000" w="120000">
                <a:moveTo>
                  <a:pt x="61519" y="7043"/>
                </a:moveTo>
                <a:lnTo>
                  <a:pt x="27199" y="8916"/>
                </a:lnTo>
              </a:path>
            </a:pathLst>
          </a:custGeom>
          <a:solidFill>
            <a:srgbClr val="792936"/>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Evidence briefing occurs here</a:t>
            </a:r>
            <a:endParaRPr/>
          </a:p>
        </p:txBody>
      </p:sp>
      <p:sp>
        <p:nvSpPr>
          <p:cNvPr id="202" name="Google Shape;202;p8"/>
          <p:cNvSpPr/>
          <p:nvPr/>
        </p:nvSpPr>
        <p:spPr>
          <a:xfrm>
            <a:off x="4535487" y="4070350"/>
            <a:ext cx="1981200" cy="304800"/>
          </a:xfrm>
          <a:prstGeom prst="ellipse">
            <a:avLst/>
          </a:pr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203" name="Google Shape;203;p8"/>
          <p:cNvSpPr/>
          <p:nvPr/>
        </p:nvSpPr>
        <p:spPr>
          <a:xfrm>
            <a:off x="228600" y="5140325"/>
            <a:ext cx="1447800" cy="1219200"/>
          </a:xfrm>
          <a:prstGeom prst="wedgeRectCallout">
            <a:avLst>
              <a:gd fmla="val 45254" name="adj1"/>
              <a:gd fmla="val -44568" name="adj2"/>
            </a:avLst>
          </a:prstGeom>
          <a:solidFill>
            <a:srgbClr val="A23A28"/>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Patent owner crosses Petitioner testimony</a:t>
            </a:r>
            <a:endParaRPr/>
          </a:p>
        </p:txBody>
      </p:sp>
      <p:sp>
        <p:nvSpPr>
          <p:cNvPr id="204" name="Google Shape;204;p8"/>
          <p:cNvSpPr/>
          <p:nvPr/>
        </p:nvSpPr>
        <p:spPr>
          <a:xfrm>
            <a:off x="1838325" y="5140325"/>
            <a:ext cx="1447800" cy="1219200"/>
          </a:xfrm>
          <a:prstGeom prst="wedgeRectCallout">
            <a:avLst>
              <a:gd fmla="val 35845" name="adj1"/>
              <a:gd fmla="val -44754" name="adj2"/>
            </a:avLst>
          </a:prstGeom>
          <a:solidFill>
            <a:srgbClr val="1F200D"/>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Petitioner crosses Patent owner testimony</a:t>
            </a:r>
            <a:endParaRPr/>
          </a:p>
        </p:txBody>
      </p:sp>
      <p:sp>
        <p:nvSpPr>
          <p:cNvPr id="205" name="Google Shape;205;p8"/>
          <p:cNvSpPr/>
          <p:nvPr/>
        </p:nvSpPr>
        <p:spPr>
          <a:xfrm>
            <a:off x="3384550" y="5140325"/>
            <a:ext cx="1568450" cy="1531937"/>
          </a:xfrm>
          <a:prstGeom prst="wedgeRectCallout">
            <a:avLst>
              <a:gd fmla="val 27378" name="adj1"/>
              <a:gd fmla="val -35714" name="adj2"/>
            </a:avLst>
          </a:prstGeom>
          <a:solidFill>
            <a:srgbClr val="A23A28"/>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Patent owner crosses Petitioner reply/opposition testimony</a:t>
            </a:r>
            <a:endParaRPr/>
          </a:p>
        </p:txBody>
      </p:sp>
      <p:sp>
        <p:nvSpPr>
          <p:cNvPr id="206" name="Google Shape;206;p8"/>
          <p:cNvSpPr/>
          <p:nvPr/>
        </p:nvSpPr>
        <p:spPr>
          <a:xfrm>
            <a:off x="6629400" y="4868862"/>
            <a:ext cx="2057400" cy="1531937"/>
          </a:xfrm>
          <a:prstGeom prst="wedgeRectCallout">
            <a:avLst>
              <a:gd fmla="val 2229" name="adj1"/>
              <a:gd fmla="val -31417" name="adj2"/>
            </a:avLst>
          </a:prstGeom>
          <a:solidFill>
            <a:srgbClr val="792936"/>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Likely no crosses by either to the motions to exclude (no  new testimony)</a:t>
            </a:r>
            <a:endParaRPr/>
          </a:p>
        </p:txBody>
      </p:sp>
      <p:sp>
        <p:nvSpPr>
          <p:cNvPr id="207" name="Google Shape;207;p8"/>
          <p:cNvSpPr/>
          <p:nvPr/>
        </p:nvSpPr>
        <p:spPr>
          <a:xfrm>
            <a:off x="5029200" y="5140325"/>
            <a:ext cx="1447800" cy="1219200"/>
          </a:xfrm>
          <a:prstGeom prst="wedgeRectCallout">
            <a:avLst>
              <a:gd fmla="val 20635" name="adj1"/>
              <a:gd fmla="val -44196" name="adj2"/>
            </a:avLst>
          </a:prstGeom>
          <a:solidFill>
            <a:srgbClr val="1F200D"/>
          </a:solidFill>
          <a:ln cap="flat" cmpd="sng" w="25400">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Petitioner crosses Patent owner reply testimony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a:solidFill>
                  <a:srgbClr val="FFFFFF"/>
                </a:solidFill>
                <a:latin typeface="Calibri"/>
                <a:ea typeface="Calibri"/>
                <a:cs typeface="Calibri"/>
                <a:sym typeface="Calibri"/>
              </a:rPr>
              <a:t>‹#›</a:t>
            </a:fld>
            <a:endParaRPr/>
          </a:p>
        </p:txBody>
      </p:sp>
      <p:sp>
        <p:nvSpPr>
          <p:cNvPr id="213" name="Google Shape;213;p9"/>
          <p:cNvSpPr txBox="1"/>
          <p:nvPr/>
        </p:nvSpPr>
        <p:spPr>
          <a:xfrm>
            <a:off x="914400" y="430212"/>
            <a:ext cx="7239000" cy="768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Evidence and Objections</a:t>
            </a:r>
            <a:endParaRPr/>
          </a:p>
        </p:txBody>
      </p:sp>
      <p:pic>
        <p:nvPicPr>
          <p:cNvPr descr="http://ecx.images-amazon.com/images/I/41gIes0gpeL._SX321_BO1,204,203,200_.jpg" id="214" name="Google Shape;214;p9"/>
          <p:cNvPicPr preferRelativeResize="0"/>
          <p:nvPr/>
        </p:nvPicPr>
        <p:blipFill rotWithShape="1">
          <a:blip r:embed="rId3">
            <a:alphaModFix/>
          </a:blip>
          <a:srcRect b="0" l="0" r="0" t="0"/>
          <a:stretch/>
        </p:blipFill>
        <p:spPr>
          <a:xfrm rot="-360000">
            <a:off x="762000" y="2133600"/>
            <a:ext cx="2268537" cy="3505200"/>
          </a:xfrm>
          <a:prstGeom prst="rect">
            <a:avLst/>
          </a:prstGeom>
          <a:noFill/>
          <a:ln>
            <a:noFill/>
          </a:ln>
        </p:spPr>
      </p:pic>
      <p:sp>
        <p:nvSpPr>
          <p:cNvPr id="215" name="Google Shape;215;p9"/>
          <p:cNvSpPr txBox="1"/>
          <p:nvPr/>
        </p:nvSpPr>
        <p:spPr>
          <a:xfrm>
            <a:off x="3505200" y="1220787"/>
            <a:ext cx="5181600" cy="526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Your main evidence</a:t>
            </a:r>
            <a:endParaRPr/>
          </a:p>
          <a:p>
            <a:pPr indent="-342900" lvl="1"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Patent challenger petition</a:t>
            </a:r>
            <a:endParaRPr/>
          </a:p>
          <a:p>
            <a:pPr indent="-342900" lvl="1"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rgbClr val="C00000"/>
                </a:solidFill>
                <a:latin typeface="Calibri"/>
                <a:ea typeface="Calibri"/>
                <a:cs typeface="Calibri"/>
                <a:sym typeface="Calibri"/>
              </a:rPr>
              <a:t>Patent owner</a:t>
            </a:r>
            <a:r>
              <a:rPr b="0" i="0" lang="en-US" sz="2400" u="none" cap="none" strike="noStrike">
                <a:solidFill>
                  <a:schemeClr val="lt1"/>
                </a:solidFill>
                <a:latin typeface="Calibri"/>
                <a:ea typeface="Calibri"/>
                <a:cs typeface="Calibri"/>
                <a:sym typeface="Calibri"/>
              </a:rPr>
              <a:t> preliminary response</a:t>
            </a:r>
            <a:endParaRPr/>
          </a:p>
          <a:p>
            <a:pPr indent="-342900" lvl="1"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rgbClr val="C00000"/>
                </a:solidFill>
                <a:latin typeface="Calibri"/>
                <a:ea typeface="Calibri"/>
                <a:cs typeface="Calibri"/>
                <a:sym typeface="Calibri"/>
              </a:rPr>
              <a:t>Patent owner </a:t>
            </a:r>
            <a:r>
              <a:rPr b="0" i="0" lang="en-US" sz="2400" u="none" cap="none" strike="noStrike">
                <a:solidFill>
                  <a:schemeClr val="lt1"/>
                </a:solidFill>
                <a:latin typeface="Calibri"/>
                <a:ea typeface="Calibri"/>
                <a:cs typeface="Calibri"/>
                <a:sym typeface="Calibri"/>
              </a:rPr>
              <a:t>response</a:t>
            </a:r>
            <a:endParaRPr/>
          </a:p>
          <a:p>
            <a:pPr indent="-342900" lvl="1"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rgbClr val="C00000"/>
                </a:solidFill>
                <a:latin typeface="Calibri"/>
                <a:ea typeface="Calibri"/>
                <a:cs typeface="Calibri"/>
                <a:sym typeface="Calibri"/>
              </a:rPr>
              <a:t>Patent owner </a:t>
            </a:r>
            <a:r>
              <a:rPr b="0" i="0" lang="en-US" sz="2400" u="none" cap="none" strike="noStrike">
                <a:solidFill>
                  <a:schemeClr val="lt1"/>
                </a:solidFill>
                <a:latin typeface="Calibri"/>
                <a:ea typeface="Calibri"/>
                <a:cs typeface="Calibri"/>
                <a:sym typeface="Calibri"/>
              </a:rPr>
              <a:t>motion to amend</a:t>
            </a:r>
            <a:endParaRPr/>
          </a:p>
          <a:p>
            <a:pPr indent="-342900" lvl="0" marL="342900" marR="0" rtl="0" algn="l">
              <a:lnSpc>
                <a:spcPct val="100000"/>
              </a:lnSpc>
              <a:spcBef>
                <a:spcPts val="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Supplemental evidence</a:t>
            </a:r>
            <a:endParaRPr/>
          </a:p>
          <a:p>
            <a:pPr indent="-342900" lvl="1"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Solely to fix admissibility responsive to objections.  May or may not get to file and put on the record.  </a:t>
            </a:r>
            <a:endParaRPr/>
          </a:p>
          <a:p>
            <a:pPr indent="-342900" lvl="0" marL="342900" marR="0" rtl="0" algn="l">
              <a:lnSpc>
                <a:spcPct val="100000"/>
              </a:lnSpc>
              <a:spcBef>
                <a:spcPts val="0"/>
              </a:spcBef>
              <a:spcAft>
                <a:spcPts val="0"/>
              </a:spcAft>
              <a:buClr>
                <a:srgbClr val="F1D394"/>
              </a:buClr>
              <a:buSzPts val="2400"/>
              <a:buFont typeface="Arial"/>
              <a:buChar char="•"/>
            </a:pPr>
            <a:r>
              <a:rPr b="0" i="0" lang="en-US" sz="2400" u="none">
                <a:solidFill>
                  <a:srgbClr val="F1D394"/>
                </a:solidFill>
                <a:latin typeface="Calibri"/>
                <a:ea typeface="Calibri"/>
                <a:cs typeface="Calibri"/>
                <a:sym typeface="Calibri"/>
              </a:rPr>
              <a:t>Supplemental information</a:t>
            </a:r>
            <a:endParaRPr/>
          </a:p>
          <a:p>
            <a:pPr indent="-342900" lvl="1"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Add to your pile of substantive evidence </a:t>
            </a:r>
            <a:r>
              <a:rPr b="0" i="0" lang="en-US" sz="2400" u="none" cap="none" strike="noStrike">
                <a:solidFill>
                  <a:srgbClr val="FF0000"/>
                </a:solidFill>
                <a:latin typeface="Calibri"/>
                <a:ea typeface="Calibri"/>
                <a:cs typeface="Calibri"/>
                <a:sym typeface="Calibri"/>
              </a:rPr>
              <a:t>(good luck!)</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2016-03-12T15:39:22Z</dcterms:created>
  <dc:creator>David Kagan</dc:creator>
</cp:coreProperties>
</file>