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56" r:id="rId3"/>
    <p:sldId id="265" r:id="rId4"/>
    <p:sldId id="266" r:id="rId5"/>
    <p:sldId id="270" r:id="rId6"/>
    <p:sldId id="267" r:id="rId7"/>
    <p:sldId id="268" r:id="rId8"/>
    <p:sldId id="269" r:id="rId9"/>
    <p:sldId id="271" r:id="rId10"/>
    <p:sldId id="27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70"/>
  </p:normalViewPr>
  <p:slideViewPr>
    <p:cSldViewPr snapToGrid="0" snapToObjects="1" showGuides="1">
      <p:cViewPr varScale="1">
        <p:scale>
          <a:sx n="101" d="100"/>
          <a:sy n="101" d="100"/>
        </p:scale>
        <p:origin x="-23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8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5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3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5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6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7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1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1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F088B-C561-964B-8F89-00F6D8B8EF6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6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5F26CFA-F4DA-EC47-9303-19B604CEA3FE}"/>
              </a:ext>
            </a:extLst>
          </p:cNvPr>
          <p:cNvSpPr/>
          <p:nvPr/>
        </p:nvSpPr>
        <p:spPr>
          <a:xfrm>
            <a:off x="0" y="0"/>
            <a:ext cx="9144000" cy="5029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xmlns="" id="{42812967-2B57-E54F-AB43-0175DFD70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60960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/>
              <a:t>Title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xmlns="" id="{8B8142A3-EDF9-FE41-BA7C-1171A9166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FCF6642-9531-B94A-8C0C-501490EDBAE2}" type="slidenum">
              <a:rPr lang="en-US" altLang="en-US">
                <a:solidFill>
                  <a:srgbClr val="898989"/>
                </a:solidFill>
              </a:rPr>
              <a:pPr/>
              <a:t>1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94995F4-7022-C040-83CA-F07A438EE476}"/>
              </a:ext>
            </a:extLst>
          </p:cNvPr>
          <p:cNvSpPr/>
          <p:nvPr/>
        </p:nvSpPr>
        <p:spPr>
          <a:xfrm>
            <a:off x="0" y="5181600"/>
            <a:ext cx="9144000" cy="1676400"/>
          </a:xfrm>
          <a:prstGeom prst="rect">
            <a:avLst/>
          </a:prstGeom>
          <a:solidFill>
            <a:srgbClr val="6A4A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xmlns="" id="{A79727B6-5A6C-A94F-BADC-D30132688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589" y="333375"/>
            <a:ext cx="738831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800" b="1" dirty="0">
                <a:solidFill>
                  <a:srgbClr val="FFC000"/>
                </a:solidFill>
              </a:rPr>
              <a:t>Snapshot 1:  Four Major Stars in Every License Agreement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xmlns="" id="{5F75EDA0-6613-E048-8AC2-FD87A1EA5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2687093"/>
            <a:ext cx="4343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b="1" i="1" dirty="0">
                <a:solidFill>
                  <a:schemeClr val="bg1"/>
                </a:solidFill>
                <a:latin typeface="Garamond" panose="02020404030301010803" pitchFamily="18" charset="0"/>
              </a:rPr>
              <a:t>David B. Kagan</a:t>
            </a:r>
          </a:p>
          <a:p>
            <a:pPr algn="r"/>
            <a:r>
              <a:rPr lang="en-US" altLang="en-US" b="1" i="1" dirty="0">
                <a:solidFill>
                  <a:schemeClr val="bg1"/>
                </a:solidFill>
                <a:latin typeface="Garamond" panose="02020404030301010803" pitchFamily="18" charset="0"/>
              </a:rPr>
              <a:t>Kagan Binder, PLLC</a:t>
            </a:r>
          </a:p>
          <a:p>
            <a:pPr algn="r"/>
            <a:r>
              <a:rPr lang="en-US" altLang="en-US" b="1" i="1" dirty="0">
                <a:solidFill>
                  <a:schemeClr val="bg1"/>
                </a:solidFill>
                <a:latin typeface="Garamond" panose="02020404030301010803" pitchFamily="18" charset="0"/>
              </a:rPr>
              <a:t>Stillwater, Minnesota</a:t>
            </a:r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xmlns="" id="{C49F00E4-4E60-4442-AD53-1E90C3BE1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3696649"/>
            <a:ext cx="5257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000" b="1" dirty="0">
                <a:solidFill>
                  <a:srgbClr val="FFC000"/>
                </a:solidFill>
              </a:rPr>
              <a:t>Presented to MNCLE</a:t>
            </a:r>
          </a:p>
          <a:p>
            <a:pPr algn="r"/>
            <a:r>
              <a:rPr lang="en-US" altLang="en-US" sz="2000" b="1" dirty="0">
                <a:solidFill>
                  <a:srgbClr val="FFC000"/>
                </a:solidFill>
              </a:rPr>
              <a:t>January 31, 2020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FFCCB7D-100E-E941-8E82-B077AEA2BCEA}"/>
              </a:ext>
            </a:extLst>
          </p:cNvPr>
          <p:cNvSpPr txBox="1"/>
          <p:nvPr/>
        </p:nvSpPr>
        <p:spPr>
          <a:xfrm>
            <a:off x="2531168" y="5599123"/>
            <a:ext cx="5685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Agreement Wisdom in a Flash!</a:t>
            </a:r>
          </a:p>
        </p:txBody>
      </p:sp>
      <p:sp>
        <p:nvSpPr>
          <p:cNvPr id="23" name="TextBox 11">
            <a:extLst>
              <a:ext uri="{FF2B5EF4-FFF2-40B4-BE49-F238E27FC236}">
                <a16:creationId xmlns:a16="http://schemas.microsoft.com/office/drawing/2014/main" xmlns="" id="{5D41A83A-E756-BC44-9C4B-0B4EAAC2C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9185" y="1113047"/>
            <a:ext cx="70747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How the Big Four can help you draft and negotiate any license agreement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9FEBA49-A5C9-1F49-8772-7CE20D1CA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700" y="2208152"/>
            <a:ext cx="4432300" cy="25146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862904F7-B3AD-DA43-812A-6196582C31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292" y="5320137"/>
            <a:ext cx="1689100" cy="1346200"/>
          </a:xfrm>
          <a:prstGeom prst="rect">
            <a:avLst/>
          </a:prstGeom>
        </p:spPr>
      </p:pic>
      <p:sp>
        <p:nvSpPr>
          <p:cNvPr id="19" name="Explosion 2 18">
            <a:extLst>
              <a:ext uri="{FF2B5EF4-FFF2-40B4-BE49-F238E27FC236}">
                <a16:creationId xmlns:a16="http://schemas.microsoft.com/office/drawing/2014/main" xmlns="" id="{CEDB2CCA-DCCB-A843-921E-1DC843A2EC8A}"/>
              </a:ext>
            </a:extLst>
          </p:cNvPr>
          <p:cNvSpPr/>
          <p:nvPr/>
        </p:nvSpPr>
        <p:spPr>
          <a:xfrm rot="2003850">
            <a:off x="460516" y="3859620"/>
            <a:ext cx="2121103" cy="1854984"/>
          </a:xfrm>
          <a:prstGeom prst="irregularSeal2">
            <a:avLst/>
          </a:prstGeom>
          <a:solidFill>
            <a:srgbClr val="FFFF00"/>
          </a:solidFill>
          <a:ln w="38100">
            <a:solidFill>
              <a:srgbClr val="FF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C66DE703-2F41-A04D-8232-26AD40A4012D}"/>
              </a:ext>
            </a:extLst>
          </p:cNvPr>
          <p:cNvSpPr txBox="1"/>
          <p:nvPr/>
        </p:nvSpPr>
        <p:spPr>
          <a:xfrm rot="21144848">
            <a:off x="621882" y="4604744"/>
            <a:ext cx="1589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9300"/>
                </a:solidFill>
              </a:rPr>
              <a:t>Snapshot!</a:t>
            </a:r>
          </a:p>
        </p:txBody>
      </p:sp>
    </p:spTree>
    <p:extLst>
      <p:ext uri="{BB962C8B-B14F-4D97-AF65-F5344CB8AC3E}">
        <p14:creationId xmlns:p14="http://schemas.microsoft.com/office/powerpoint/2010/main" val="602943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23AFCA-2CC2-D544-8557-86E798A46EAA}"/>
              </a:ext>
            </a:extLst>
          </p:cNvPr>
          <p:cNvSpPr/>
          <p:nvPr/>
        </p:nvSpPr>
        <p:spPr>
          <a:xfrm>
            <a:off x="0" y="0"/>
            <a:ext cx="9144000" cy="128811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A1B9193-5653-DF4C-876B-38D61CDF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94500"/>
            <a:ext cx="75760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3600" b="1" dirty="0">
                <a:solidFill>
                  <a:srgbClr val="FFC000"/>
                </a:solidFill>
              </a:rPr>
              <a:t>Take this idea home with you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181667C-2F73-3243-9BB0-CD221CEBE9A8}"/>
              </a:ext>
            </a:extLst>
          </p:cNvPr>
          <p:cNvSpPr txBox="1"/>
          <p:nvPr/>
        </p:nvSpPr>
        <p:spPr>
          <a:xfrm>
            <a:off x="1883134" y="2941983"/>
            <a:ext cx="49231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31875" indent="-1031875">
              <a:buFont typeface="Wingdings" pitchFamily="2" charset="2"/>
              <a:buChar char="Ø"/>
            </a:pPr>
            <a:r>
              <a:rPr lang="en-US" sz="3200" dirty="0"/>
              <a:t>Licensed product</a:t>
            </a:r>
          </a:p>
          <a:p>
            <a:pPr marL="1031875" indent="-1031875">
              <a:buFont typeface="Wingdings" pitchFamily="2" charset="2"/>
              <a:buChar char="Ø"/>
            </a:pPr>
            <a:r>
              <a:rPr lang="en-US" sz="3200" dirty="0"/>
              <a:t>Licensed IP</a:t>
            </a:r>
          </a:p>
          <a:p>
            <a:pPr marL="1031875" indent="-1031875">
              <a:buFont typeface="Wingdings" pitchFamily="2" charset="2"/>
              <a:buChar char="Ø"/>
            </a:pPr>
            <a:r>
              <a:rPr lang="en-US" sz="3200" dirty="0"/>
              <a:t>Grants</a:t>
            </a:r>
          </a:p>
          <a:p>
            <a:pPr marL="1031875" indent="-1031875">
              <a:buFont typeface="Wingdings" pitchFamily="2" charset="2"/>
              <a:buChar char="Ø"/>
            </a:pPr>
            <a:r>
              <a:rPr lang="en-US" sz="3200" dirty="0"/>
              <a:t>Payments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78E87DC-DFF4-6F44-9174-486BE7FB0994}"/>
              </a:ext>
            </a:extLst>
          </p:cNvPr>
          <p:cNvSpPr txBox="1"/>
          <p:nvPr/>
        </p:nvSpPr>
        <p:spPr>
          <a:xfrm>
            <a:off x="2996317" y="1948372"/>
            <a:ext cx="2239612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Start here:</a:t>
            </a:r>
          </a:p>
        </p:txBody>
      </p:sp>
    </p:spTree>
    <p:extLst>
      <p:ext uri="{BB962C8B-B14F-4D97-AF65-F5344CB8AC3E}">
        <p14:creationId xmlns:p14="http://schemas.microsoft.com/office/powerpoint/2010/main" val="1937657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23AFCA-2CC2-D544-8557-86E798A46EAA}"/>
              </a:ext>
            </a:extLst>
          </p:cNvPr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A1B9193-5653-DF4C-876B-38D61CDF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247" y="294500"/>
            <a:ext cx="805184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3600" b="1" dirty="0">
                <a:solidFill>
                  <a:srgbClr val="FFC000"/>
                </a:solidFill>
              </a:rPr>
              <a:t>Four Major Stars of Every Agreement</a:t>
            </a:r>
          </a:p>
        </p:txBody>
      </p:sp>
      <p:sp>
        <p:nvSpPr>
          <p:cNvPr id="14" name="AutoShape 4">
            <a:extLst>
              <a:ext uri="{FF2B5EF4-FFF2-40B4-BE49-F238E27FC236}">
                <a16:creationId xmlns:a16="http://schemas.microsoft.com/office/drawing/2014/main" xmlns="" id="{9072DB3D-5774-8B4F-A360-811681F25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524000"/>
            <a:ext cx="3048000" cy="2362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AutoShape 5">
            <a:extLst>
              <a:ext uri="{FF2B5EF4-FFF2-40B4-BE49-F238E27FC236}">
                <a16:creationId xmlns:a16="http://schemas.microsoft.com/office/drawing/2014/main" xmlns="" id="{555F8CA8-5A77-FF4C-AAD9-6476E49BA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447800"/>
            <a:ext cx="3048000" cy="2362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AutoShape 6">
            <a:extLst>
              <a:ext uri="{FF2B5EF4-FFF2-40B4-BE49-F238E27FC236}">
                <a16:creationId xmlns:a16="http://schemas.microsoft.com/office/drawing/2014/main" xmlns="" id="{B0986988-D02D-D04D-A914-A7B735044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810000"/>
            <a:ext cx="3048000" cy="2362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AutoShape 7">
            <a:extLst>
              <a:ext uri="{FF2B5EF4-FFF2-40B4-BE49-F238E27FC236}">
                <a16:creationId xmlns:a16="http://schemas.microsoft.com/office/drawing/2014/main" xmlns="" id="{1E2CDD39-CC62-AD4B-A9DD-12C7899CF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810000"/>
            <a:ext cx="3048000" cy="2362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Text Box 8">
            <a:extLst>
              <a:ext uri="{FF2B5EF4-FFF2-40B4-BE49-F238E27FC236}">
                <a16:creationId xmlns:a16="http://schemas.microsoft.com/office/drawing/2014/main" xmlns="" id="{4840E1AF-67F5-CB49-9404-14A9A2C04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362200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>
                    <a:lumMod val="95000"/>
                  </a:schemeClr>
                </a:solidFill>
              </a:rPr>
              <a:t>Licensed Product</a:t>
            </a:r>
          </a:p>
        </p:txBody>
      </p:sp>
      <p:sp>
        <p:nvSpPr>
          <p:cNvPr id="24" name="Text Box 9">
            <a:extLst>
              <a:ext uri="{FF2B5EF4-FFF2-40B4-BE49-F238E27FC236}">
                <a16:creationId xmlns:a16="http://schemas.microsoft.com/office/drawing/2014/main" xmlns="" id="{B38C59E9-BCDE-1743-A8A2-88A8FB949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86000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>
                    <a:lumMod val="95000"/>
                  </a:schemeClr>
                </a:solidFill>
              </a:rPr>
              <a:t>Licensed IP</a:t>
            </a:r>
          </a:p>
        </p:txBody>
      </p:sp>
      <p:sp>
        <p:nvSpPr>
          <p:cNvPr id="25" name="Text Box 10">
            <a:extLst>
              <a:ext uri="{FF2B5EF4-FFF2-40B4-BE49-F238E27FC236}">
                <a16:creationId xmlns:a16="http://schemas.microsoft.com/office/drawing/2014/main" xmlns="" id="{B7BFE72C-7C51-3F49-8D80-C99747B80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768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>
                    <a:lumMod val="95000"/>
                  </a:schemeClr>
                </a:solidFill>
              </a:rPr>
              <a:t>Grant</a:t>
            </a:r>
          </a:p>
        </p:txBody>
      </p:sp>
      <p:sp>
        <p:nvSpPr>
          <p:cNvPr id="26" name="Text Box 11">
            <a:extLst>
              <a:ext uri="{FF2B5EF4-FFF2-40B4-BE49-F238E27FC236}">
                <a16:creationId xmlns:a16="http://schemas.microsoft.com/office/drawing/2014/main" xmlns="" id="{63C6CE06-0E64-FF48-AE08-D522DB646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8006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>
                    <a:lumMod val="95000"/>
                  </a:schemeClr>
                </a:solidFill>
              </a:rPr>
              <a:t>Payments</a:t>
            </a:r>
          </a:p>
        </p:txBody>
      </p:sp>
    </p:spTree>
    <p:extLst>
      <p:ext uri="{BB962C8B-B14F-4D97-AF65-F5344CB8AC3E}">
        <p14:creationId xmlns:p14="http://schemas.microsoft.com/office/powerpoint/2010/main" val="3529702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23AFCA-2CC2-D544-8557-86E798A46EAA}"/>
              </a:ext>
            </a:extLst>
          </p:cNvPr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A1B9193-5653-DF4C-876B-38D61CDF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507" y="177631"/>
            <a:ext cx="75760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3600" b="1" dirty="0">
                <a:solidFill>
                  <a:srgbClr val="FFC000"/>
                </a:solidFill>
              </a:rPr>
              <a:t>Start with the Big Four</a:t>
            </a:r>
          </a:p>
          <a:p>
            <a:pPr algn="ctr"/>
            <a:r>
              <a:rPr lang="en-US" altLang="en-US" sz="2000" b="1" dirty="0">
                <a:solidFill>
                  <a:srgbClr val="FFC000"/>
                </a:solidFill>
              </a:rPr>
              <a:t>License </a:t>
            </a:r>
            <a:r>
              <a:rPr lang="en-US" altLang="en-US" sz="2000" b="1" dirty="0" err="1">
                <a:solidFill>
                  <a:srgbClr val="FFC000"/>
                </a:solidFill>
              </a:rPr>
              <a:t>Product..Licensed</a:t>
            </a:r>
            <a:r>
              <a:rPr lang="en-US" altLang="en-US" sz="2000" b="1" dirty="0">
                <a:solidFill>
                  <a:srgbClr val="FFC000"/>
                </a:solidFill>
              </a:rPr>
              <a:t> </a:t>
            </a:r>
            <a:r>
              <a:rPr lang="en-US" altLang="en-US" sz="2000" b="1" dirty="0" err="1">
                <a:solidFill>
                  <a:srgbClr val="FFC000"/>
                </a:solidFill>
              </a:rPr>
              <a:t>Patent..Grant..Payments</a:t>
            </a:r>
            <a:endParaRPr lang="en-US" altLang="en-US" sz="2000" b="1" dirty="0">
              <a:solidFill>
                <a:srgbClr val="FFC000"/>
              </a:solidFill>
            </a:endParaRPr>
          </a:p>
        </p:txBody>
      </p:sp>
      <p:grpSp>
        <p:nvGrpSpPr>
          <p:cNvPr id="7" name="Group 3">
            <a:extLst>
              <a:ext uri="{FF2B5EF4-FFF2-40B4-BE49-F238E27FC236}">
                <a16:creationId xmlns:a16="http://schemas.microsoft.com/office/drawing/2014/main" xmlns="" id="{F6DC06CC-8306-EB4C-9F09-71D7A7CC8FD0}"/>
              </a:ext>
            </a:extLst>
          </p:cNvPr>
          <p:cNvGrpSpPr>
            <a:grpSpLocks/>
          </p:cNvGrpSpPr>
          <p:nvPr/>
        </p:nvGrpSpPr>
        <p:grpSpPr bwMode="auto">
          <a:xfrm>
            <a:off x="693751" y="1894700"/>
            <a:ext cx="7315200" cy="3352800"/>
            <a:chOff x="480" y="1152"/>
            <a:chExt cx="4608" cy="2112"/>
          </a:xfrm>
        </p:grpSpPr>
        <p:sp>
          <p:nvSpPr>
            <p:cNvPr id="8" name="Rectangle 4">
              <a:extLst>
                <a:ext uri="{FF2B5EF4-FFF2-40B4-BE49-F238E27FC236}">
                  <a16:creationId xmlns:a16="http://schemas.microsoft.com/office/drawing/2014/main" xmlns="" id="{8A6CDF6E-5E39-D648-A016-18138BCC8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152"/>
              <a:ext cx="1536" cy="10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xmlns="" id="{98E1694F-4CFF-3849-89E6-A20A7BEDB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208"/>
              <a:ext cx="1536" cy="105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xmlns="" id="{B0CF30D2-4543-6040-BD64-FA4A1926B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1152"/>
              <a:ext cx="1536" cy="105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xmlns="" id="{C216A88A-7F63-6C48-8534-D85C68B45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1152"/>
              <a:ext cx="1536" cy="10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xmlns="" id="{13E64D86-5810-7D44-9700-73ADB8B8F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208"/>
              <a:ext cx="1536" cy="10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xmlns="" id="{D975406D-33B6-674F-A008-98881D0D9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2208"/>
              <a:ext cx="1536" cy="105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4" name="Text Box 10">
            <a:extLst>
              <a:ext uri="{FF2B5EF4-FFF2-40B4-BE49-F238E27FC236}">
                <a16:creationId xmlns:a16="http://schemas.microsoft.com/office/drawing/2014/main" xmlns="" id="{D8F15926-F7B6-7A4C-B1D2-162F51930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751" y="5628500"/>
            <a:ext cx="6553200" cy="366713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</a:rPr>
              <a:t>The Big Four provide a foundation for a better deal.</a:t>
            </a: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xmlns="" id="{FD333311-76F4-E147-8F01-CE52C6602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51" y="2275700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u="sng" dirty="0">
                <a:solidFill>
                  <a:srgbClr val="FFC000"/>
                </a:solidFill>
              </a:rPr>
              <a:t>Easier drafting</a:t>
            </a:r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xmlns="" id="{2DA994CE-6F5E-494E-B754-2B0481336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6951" y="2199500"/>
            <a:ext cx="1676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Less expensive process</a:t>
            </a:r>
          </a:p>
        </p:txBody>
      </p:sp>
      <p:sp>
        <p:nvSpPr>
          <p:cNvPr id="17" name="Text Box 13">
            <a:extLst>
              <a:ext uri="{FF2B5EF4-FFF2-40B4-BE49-F238E27FC236}">
                <a16:creationId xmlns:a16="http://schemas.microsoft.com/office/drawing/2014/main" xmlns="" id="{96187879-7335-AC4B-88B0-AEFA09035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364" y="2050961"/>
            <a:ext cx="16764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C000"/>
                </a:solidFill>
              </a:rPr>
              <a:t>Better match between </a:t>
            </a:r>
            <a:r>
              <a:rPr lang="en-US" altLang="en-US" dirty="0" smtClean="0">
                <a:solidFill>
                  <a:srgbClr val="FFC000"/>
                </a:solidFill>
              </a:rPr>
              <a:t>business model and </a:t>
            </a:r>
            <a:r>
              <a:rPr lang="en-US" altLang="en-US" dirty="0">
                <a:solidFill>
                  <a:srgbClr val="FFC000"/>
                </a:solidFill>
              </a:rPr>
              <a:t>agreement</a:t>
            </a:r>
          </a:p>
        </p:txBody>
      </p:sp>
      <p:sp>
        <p:nvSpPr>
          <p:cNvPr id="19" name="Text Box 15">
            <a:extLst>
              <a:ext uri="{FF2B5EF4-FFF2-40B4-BE49-F238E27FC236}">
                <a16:creationId xmlns:a16="http://schemas.microsoft.com/office/drawing/2014/main" xmlns="" id="{FECB4AEC-5D6D-744B-A236-1616E5344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51" y="3875900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</a:rPr>
              <a:t>Negotiation tool</a:t>
            </a:r>
          </a:p>
        </p:txBody>
      </p:sp>
      <p:sp>
        <p:nvSpPr>
          <p:cNvPr id="20" name="Text Box 16">
            <a:extLst>
              <a:ext uri="{FF2B5EF4-FFF2-40B4-BE49-F238E27FC236}">
                <a16:creationId xmlns:a16="http://schemas.microsoft.com/office/drawing/2014/main" xmlns="" id="{AC2319EA-3412-5947-AD47-1089ED141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3151" y="39521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FFC000"/>
                </a:solidFill>
              </a:rPr>
              <a:t>Ex parte analysis tool</a:t>
            </a:r>
          </a:p>
        </p:txBody>
      </p:sp>
      <p:sp>
        <p:nvSpPr>
          <p:cNvPr id="21" name="Text Box 17">
            <a:extLst>
              <a:ext uri="{FF2B5EF4-FFF2-40B4-BE49-F238E27FC236}">
                <a16:creationId xmlns:a16="http://schemas.microsoft.com/office/drawing/2014/main" xmlns="" id="{E949CB92-25CB-FD4F-A904-A7C3B5B6C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5351" y="39521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Marketing tool</a:t>
            </a:r>
          </a:p>
        </p:txBody>
      </p:sp>
    </p:spTree>
    <p:extLst>
      <p:ext uri="{BB962C8B-B14F-4D97-AF65-F5344CB8AC3E}">
        <p14:creationId xmlns:p14="http://schemas.microsoft.com/office/powerpoint/2010/main" val="3105454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23AFCA-2CC2-D544-8557-86E798A46EAA}"/>
              </a:ext>
            </a:extLst>
          </p:cNvPr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A1B9193-5653-DF4C-876B-38D61CDF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94500"/>
            <a:ext cx="75760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3600" b="1" dirty="0">
                <a:solidFill>
                  <a:srgbClr val="FFC000"/>
                </a:solidFill>
              </a:rPr>
              <a:t>Start with the Licensed Product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xmlns="" id="{BA020E92-50B4-964B-BCA9-FD71B08FB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703996"/>
            <a:ext cx="7391400" cy="15541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/>
              <a:t>Definition choice impacts agreement architecture more than any other clause.</a:t>
            </a:r>
          </a:p>
        </p:txBody>
      </p:sp>
      <p:sp>
        <p:nvSpPr>
          <p:cNvPr id="12" name="Oval 5">
            <a:extLst>
              <a:ext uri="{FF2B5EF4-FFF2-40B4-BE49-F238E27FC236}">
                <a16:creationId xmlns:a16="http://schemas.microsoft.com/office/drawing/2014/main" xmlns="" id="{FEF2AA09-2D7E-5745-929A-147CB3B388CE}"/>
              </a:ext>
            </a:extLst>
          </p:cNvPr>
          <p:cNvSpPr>
            <a:spLocks noChangeArrowheads="1"/>
          </p:cNvSpPr>
          <p:nvPr/>
        </p:nvSpPr>
        <p:spPr bwMode="auto">
          <a:xfrm rot="20629670">
            <a:off x="533400" y="3846996"/>
            <a:ext cx="2057400" cy="9906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xmlns="" id="{59D92E06-FB48-EC43-A9EC-99E1D77347F3}"/>
              </a:ext>
            </a:extLst>
          </p:cNvPr>
          <p:cNvSpPr txBox="1">
            <a:spLocks noChangeArrowheads="1"/>
          </p:cNvSpPr>
          <p:nvPr/>
        </p:nvSpPr>
        <p:spPr bwMode="auto">
          <a:xfrm rot="20638621">
            <a:off x="762000" y="3999396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Bold Statement?</a:t>
            </a:r>
          </a:p>
        </p:txBody>
      </p:sp>
      <p:sp>
        <p:nvSpPr>
          <p:cNvPr id="14" name="Oval 7">
            <a:extLst>
              <a:ext uri="{FF2B5EF4-FFF2-40B4-BE49-F238E27FC236}">
                <a16:creationId xmlns:a16="http://schemas.microsoft.com/office/drawing/2014/main" xmlns="" id="{95CAFB5F-A094-E349-A223-A298231905B6}"/>
              </a:ext>
            </a:extLst>
          </p:cNvPr>
          <p:cNvSpPr>
            <a:spLocks noChangeArrowheads="1"/>
          </p:cNvSpPr>
          <p:nvPr/>
        </p:nvSpPr>
        <p:spPr bwMode="auto">
          <a:xfrm rot="994567">
            <a:off x="6172200" y="3923196"/>
            <a:ext cx="2057400" cy="9906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xmlns="" id="{E1A08CE3-9D88-F248-9AE4-75214FF6BEFD}"/>
              </a:ext>
            </a:extLst>
          </p:cNvPr>
          <p:cNvSpPr txBox="1">
            <a:spLocks noChangeArrowheads="1"/>
          </p:cNvSpPr>
          <p:nvPr/>
        </p:nvSpPr>
        <p:spPr bwMode="auto">
          <a:xfrm rot="985034">
            <a:off x="6400800" y="4212121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Yes, but true.</a:t>
            </a:r>
          </a:p>
        </p:txBody>
      </p:sp>
    </p:spTree>
    <p:extLst>
      <p:ext uri="{BB962C8B-B14F-4D97-AF65-F5344CB8AC3E}">
        <p14:creationId xmlns:p14="http://schemas.microsoft.com/office/powerpoint/2010/main" val="1517102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23AFCA-2CC2-D544-8557-86E798A46EAA}"/>
              </a:ext>
            </a:extLst>
          </p:cNvPr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A1B9193-5653-DF4C-876B-38D61CDF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24" y="294500"/>
            <a:ext cx="78848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FFC000"/>
                </a:solidFill>
              </a:rPr>
              <a:t>Definition of Licensed Product has huge impact on how burdens, rights, and risks are allocated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AB27002-A352-C649-A8DE-36449842FE25}"/>
              </a:ext>
            </a:extLst>
          </p:cNvPr>
          <p:cNvSpPr txBox="1"/>
          <p:nvPr/>
        </p:nvSpPr>
        <p:spPr>
          <a:xfrm>
            <a:off x="357808" y="1894700"/>
            <a:ext cx="2504662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Turnkey definition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F70A292-F589-0F4A-897E-4E42EFCC9E7E}"/>
              </a:ext>
            </a:extLst>
          </p:cNvPr>
          <p:cNvSpPr txBox="1"/>
          <p:nvPr/>
        </p:nvSpPr>
        <p:spPr>
          <a:xfrm>
            <a:off x="540688" y="4426873"/>
            <a:ext cx="2504662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Claim scope definition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4774170-8BCB-224A-A1E3-8A381CDDD923}"/>
              </a:ext>
            </a:extLst>
          </p:cNvPr>
          <p:cNvSpPr txBox="1"/>
          <p:nvPr/>
        </p:nvSpPr>
        <p:spPr>
          <a:xfrm>
            <a:off x="3283887" y="1781090"/>
            <a:ext cx="5319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Licensor supplies finished product(s), </a:t>
            </a:r>
            <a:r>
              <a:rPr lang="en-US" sz="2400" dirty="0"/>
              <a:t>equipment, process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u="sng" dirty="0">
                <a:solidFill>
                  <a:srgbClr val="C00000"/>
                </a:solidFill>
              </a:rPr>
              <a:t>Licensor controls </a:t>
            </a:r>
            <a:r>
              <a:rPr lang="en-US" sz="2400" dirty="0" smtClean="0"/>
              <a:t>design(s)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Supply-license hybrid</a:t>
            </a: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endParaRPr lang="en-US" sz="2400" b="1" u="sng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68D8938-15FF-C647-8A07-E4E0884BEC81}"/>
              </a:ext>
            </a:extLst>
          </p:cNvPr>
          <p:cNvSpPr txBox="1"/>
          <p:nvPr/>
        </p:nvSpPr>
        <p:spPr>
          <a:xfrm>
            <a:off x="3283887" y="4426873"/>
            <a:ext cx="4587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Supplying concepts, not things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u="sng" dirty="0" smtClean="0">
                <a:solidFill>
                  <a:srgbClr val="C00000"/>
                </a:solidFill>
              </a:rPr>
              <a:t>Licensee </a:t>
            </a:r>
            <a:r>
              <a:rPr lang="en-US" sz="2400" b="1" u="sng" dirty="0">
                <a:solidFill>
                  <a:srgbClr val="C00000"/>
                </a:solidFill>
              </a:rPr>
              <a:t>controls </a:t>
            </a:r>
            <a:r>
              <a:rPr lang="en-US" sz="2400" dirty="0"/>
              <a:t>the design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Classic </a:t>
            </a:r>
            <a:r>
              <a:rPr lang="en-US" sz="2400" dirty="0" smtClean="0"/>
              <a:t>patent/know how license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2014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23AFCA-2CC2-D544-8557-86E798A46EAA}"/>
              </a:ext>
            </a:extLst>
          </p:cNvPr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A1B9193-5653-DF4C-876B-38D61CDF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94500"/>
            <a:ext cx="75760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rgbClr val="FFC000"/>
                </a:solidFill>
              </a:rPr>
              <a:t>Definition of Licensed Product impacts Agreement Architecture big time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xmlns="" id="{FFD92F8B-77F1-194E-B1CD-75E655C5C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562600"/>
            <a:ext cx="6172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Choose definition approach early.</a:t>
            </a:r>
          </a:p>
        </p:txBody>
      </p:sp>
      <p:pic>
        <p:nvPicPr>
          <p:cNvPr id="9" name="Picture 10" descr="ARC_SP11_schematic3">
            <a:extLst>
              <a:ext uri="{FF2B5EF4-FFF2-40B4-BE49-F238E27FC236}">
                <a16:creationId xmlns:a16="http://schemas.microsoft.com/office/drawing/2014/main" xmlns="" id="{1FDA7FFA-3470-5A44-A5E5-CBDDC114B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00400"/>
            <a:ext cx="2514600" cy="1884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3">
            <a:extLst>
              <a:ext uri="{FF2B5EF4-FFF2-40B4-BE49-F238E27FC236}">
                <a16:creationId xmlns:a16="http://schemas.microsoft.com/office/drawing/2014/main" xmlns="" id="{9097DAB0-89AA-4447-9DFA-D4118D338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2860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/>
              <a:t>Turnkey license is more complex</a:t>
            </a: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xmlns="" id="{46DEC116-12FB-D54F-BADB-AA04ABD07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286000"/>
            <a:ext cx="2743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/>
              <a:t>Classic license is </a:t>
            </a:r>
            <a:r>
              <a:rPr lang="en-US" altLang="en-US" dirty="0" smtClean="0"/>
              <a:t>less complex</a:t>
            </a:r>
            <a:endParaRPr lang="en-US" alt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CD2659B4-E6BD-2345-80A6-03D7B75F9BF2}"/>
              </a:ext>
            </a:extLst>
          </p:cNvPr>
          <p:cNvGrpSpPr/>
          <p:nvPr/>
        </p:nvGrpSpPr>
        <p:grpSpPr>
          <a:xfrm>
            <a:off x="5709038" y="3244334"/>
            <a:ext cx="2245579" cy="1795046"/>
            <a:chOff x="5709038" y="3244334"/>
            <a:chExt cx="2245579" cy="1795046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58F06715-A656-A548-ABD6-6FA6A17A56B0}"/>
                </a:ext>
              </a:extLst>
            </p:cNvPr>
            <p:cNvSpPr txBox="1"/>
            <p:nvPr/>
          </p:nvSpPr>
          <p:spPr>
            <a:xfrm>
              <a:off x="5709038" y="3244334"/>
              <a:ext cx="5168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A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CE8A76FD-15BA-A94E-826C-9631F20B461A}"/>
                </a:ext>
              </a:extLst>
            </p:cNvPr>
            <p:cNvSpPr txBox="1"/>
            <p:nvPr/>
          </p:nvSpPr>
          <p:spPr>
            <a:xfrm>
              <a:off x="7437783" y="3244334"/>
              <a:ext cx="5168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B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BECF3E31-05EE-9A42-9E3F-677AF66AC216}"/>
                </a:ext>
              </a:extLst>
            </p:cNvPr>
            <p:cNvSpPr txBox="1"/>
            <p:nvPr/>
          </p:nvSpPr>
          <p:spPr>
            <a:xfrm>
              <a:off x="6521394" y="4516160"/>
              <a:ext cx="5168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C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1D3FC504-3049-B74D-91A8-AE736750AFDF}"/>
                </a:ext>
              </a:extLst>
            </p:cNvPr>
            <p:cNvCxnSpPr/>
            <p:nvPr/>
          </p:nvCxnSpPr>
          <p:spPr>
            <a:xfrm>
              <a:off x="5876014" y="4031311"/>
              <a:ext cx="170953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E8517F3D-A093-864C-B6E9-02FF98FC0AC7}"/>
                </a:ext>
              </a:extLst>
            </p:cNvPr>
            <p:cNvCxnSpPr>
              <a:cxnSpLocks/>
            </p:cNvCxnSpPr>
            <p:nvPr/>
          </p:nvCxnSpPr>
          <p:spPr>
            <a:xfrm>
              <a:off x="5876014" y="3742414"/>
              <a:ext cx="0" cy="2858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FC86645C-9218-8A4E-97A4-ADEC7FEC376E}"/>
                </a:ext>
              </a:extLst>
            </p:cNvPr>
            <p:cNvCxnSpPr/>
            <p:nvPr/>
          </p:nvCxnSpPr>
          <p:spPr>
            <a:xfrm>
              <a:off x="7585544" y="3742414"/>
              <a:ext cx="0" cy="3101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88EC535C-52F7-4640-8FD3-7046A06F5F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30779" y="4028254"/>
              <a:ext cx="9277" cy="533289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8523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23AFCA-2CC2-D544-8557-86E798A46EAA}"/>
              </a:ext>
            </a:extLst>
          </p:cNvPr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A1B9193-5653-DF4C-876B-38D61CDF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94500"/>
            <a:ext cx="75760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3600" b="1" dirty="0">
                <a:solidFill>
                  <a:srgbClr val="FFC000"/>
                </a:solidFill>
              </a:rPr>
              <a:t>Licensed Technology IP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31C0822C-3DD6-EC49-B04F-1CC2426C5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80DB055-0A86-1040-8B3F-C058FF34896C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7635EB18-1EBF-5946-80BA-B81CC8192C3C}"/>
              </a:ext>
            </a:extLst>
          </p:cNvPr>
          <p:cNvSpPr txBox="1">
            <a:spLocks noChangeArrowheads="1"/>
          </p:cNvSpPr>
          <p:nvPr/>
        </p:nvSpPr>
        <p:spPr>
          <a:xfrm>
            <a:off x="21336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Tx/>
              <a:buNone/>
            </a:pPr>
            <a:r>
              <a:rPr lang="en-US" altLang="en-US" dirty="0"/>
              <a:t>Patents</a:t>
            </a:r>
          </a:p>
          <a:p>
            <a:pPr algn="l">
              <a:buFontTx/>
              <a:buNone/>
            </a:pPr>
            <a:endParaRPr lang="en-US" altLang="en-US" dirty="0"/>
          </a:p>
          <a:p>
            <a:pPr algn="l">
              <a:buFontTx/>
              <a:buNone/>
            </a:pPr>
            <a:r>
              <a:rPr lang="en-US" altLang="en-US" b="1" u="sng" dirty="0">
                <a:solidFill>
                  <a:srgbClr val="C00000"/>
                </a:solidFill>
              </a:rPr>
              <a:t>Know How</a:t>
            </a:r>
          </a:p>
          <a:p>
            <a:pPr algn="l">
              <a:buFontTx/>
              <a:buNone/>
            </a:pPr>
            <a:endParaRPr lang="en-US" altLang="en-US" dirty="0"/>
          </a:p>
          <a:p>
            <a:pPr algn="l">
              <a:buFontTx/>
              <a:buNone/>
            </a:pPr>
            <a:r>
              <a:rPr lang="en-US" altLang="en-US" dirty="0"/>
              <a:t>Trade secrets</a:t>
            </a:r>
          </a:p>
          <a:p>
            <a:pPr algn="l">
              <a:buFontTx/>
              <a:buNone/>
            </a:pPr>
            <a:endParaRPr lang="en-US" altLang="en-US" dirty="0"/>
          </a:p>
          <a:p>
            <a:pPr algn="l">
              <a:buFontTx/>
              <a:buNone/>
            </a:pPr>
            <a:r>
              <a:rPr lang="en-US" altLang="en-US" dirty="0"/>
              <a:t>Show how</a:t>
            </a:r>
          </a:p>
        </p:txBody>
      </p:sp>
      <p:sp>
        <p:nvSpPr>
          <p:cNvPr id="11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6C3B223F-EECF-C54D-B4BF-FF869B13C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981200"/>
            <a:ext cx="304800" cy="304800"/>
          </a:xfrm>
          <a:prstGeom prst="actionButtonForwardNex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6375B292-2EF5-3542-A9FE-1B13FF819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819400"/>
            <a:ext cx="304800" cy="304800"/>
          </a:xfrm>
          <a:prstGeom prst="actionButtonForwardNex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AutoShape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8CBED658-6E4A-EA41-8615-CEFB3D0FA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733800"/>
            <a:ext cx="304800" cy="304800"/>
          </a:xfrm>
          <a:prstGeom prst="actionButtonForwardNex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AD491E04-2E16-A940-9724-326869907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572000"/>
            <a:ext cx="304800" cy="304800"/>
          </a:xfrm>
          <a:prstGeom prst="actionButtonForwardNex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AutoShape 8">
            <a:extLst>
              <a:ext uri="{FF2B5EF4-FFF2-40B4-BE49-F238E27FC236}">
                <a16:creationId xmlns:a16="http://schemas.microsoft.com/office/drawing/2014/main" xmlns="" id="{8F53CACA-70A6-6341-B06E-3C549B9BF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9396" y="4164569"/>
            <a:ext cx="2286000" cy="712231"/>
          </a:xfrm>
          <a:prstGeom prst="wedgeRectCallout">
            <a:avLst>
              <a:gd name="adj1" fmla="val -90903"/>
              <a:gd name="adj2" fmla="val 472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chemeClr val="bg1"/>
                </a:solidFill>
              </a:rPr>
              <a:t>aka Technical Assistance</a:t>
            </a:r>
          </a:p>
        </p:txBody>
      </p:sp>
      <p:sp>
        <p:nvSpPr>
          <p:cNvPr id="6" name="5-Point Star 5">
            <a:extLst>
              <a:ext uri="{FF2B5EF4-FFF2-40B4-BE49-F238E27FC236}">
                <a16:creationId xmlns:a16="http://schemas.microsoft.com/office/drawing/2014/main" xmlns="" id="{1DFC1DEE-C1C7-7F48-BBA1-DE41DFA11B9D}"/>
              </a:ext>
            </a:extLst>
          </p:cNvPr>
          <p:cNvSpPr/>
          <p:nvPr/>
        </p:nvSpPr>
        <p:spPr>
          <a:xfrm>
            <a:off x="3657600" y="2413883"/>
            <a:ext cx="1033670" cy="811033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45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23AFCA-2CC2-D544-8557-86E798A46EAA}"/>
              </a:ext>
            </a:extLst>
          </p:cNvPr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A1B9193-5653-DF4C-876B-38D61CDF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94500"/>
            <a:ext cx="75760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3600" b="1" dirty="0">
                <a:solidFill>
                  <a:srgbClr val="FFC000"/>
                </a:solidFill>
              </a:rPr>
              <a:t>Three Main Kinds of License Grants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xmlns="" id="{BE151B88-20A2-2B47-BEE5-73A65B5A5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894700"/>
            <a:ext cx="701040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dirty="0"/>
              <a:t>Nonexclusive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600" dirty="0"/>
              <a:t>Exclusive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600" dirty="0"/>
              <a:t>Sole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600" dirty="0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xmlns="" id="{6A0960E8-7FEF-A543-92C7-292F55CAD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35575"/>
            <a:ext cx="723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MAKE           USE          SELL          OFFER TO SELL          IMPORT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xmlns="" id="{C60FFE95-D031-A84B-906E-1A90D1C4A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05323"/>
            <a:ext cx="73152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</a:rPr>
              <a:t>Statutory rights that you can control or access via patent license:</a:t>
            </a: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xmlns="" id="{2B509CE2-62C9-7D44-9C10-6A47ECA62EC5}"/>
              </a:ext>
            </a:extLst>
          </p:cNvPr>
          <p:cNvSpPr/>
          <p:nvPr/>
        </p:nvSpPr>
        <p:spPr>
          <a:xfrm>
            <a:off x="1606164" y="5605670"/>
            <a:ext cx="5565914" cy="866692"/>
          </a:xfrm>
          <a:prstGeom prst="wedgeRoundRectCallout">
            <a:avLst>
              <a:gd name="adj1" fmla="val -48238"/>
              <a:gd name="adj2" fmla="val -9162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Making, having made, making for others</a:t>
            </a:r>
          </a:p>
        </p:txBody>
      </p:sp>
    </p:spTree>
    <p:extLst>
      <p:ext uri="{BB962C8B-B14F-4D97-AF65-F5344CB8AC3E}">
        <p14:creationId xmlns:p14="http://schemas.microsoft.com/office/powerpoint/2010/main" val="317873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23AFCA-2CC2-D544-8557-86E798A46EAA}"/>
              </a:ext>
            </a:extLst>
          </p:cNvPr>
          <p:cNvSpPr/>
          <p:nvPr/>
        </p:nvSpPr>
        <p:spPr>
          <a:xfrm>
            <a:off x="0" y="0"/>
            <a:ext cx="9144000" cy="128811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A1B9193-5653-DF4C-876B-38D61CDF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94500"/>
            <a:ext cx="75760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3600" b="1" dirty="0">
                <a:solidFill>
                  <a:srgbClr val="FFC000"/>
                </a:solidFill>
              </a:rPr>
              <a:t>Payments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181667C-2F73-3243-9BB0-CD221CEBE9A8}"/>
              </a:ext>
            </a:extLst>
          </p:cNvPr>
          <p:cNvSpPr txBox="1"/>
          <p:nvPr/>
        </p:nvSpPr>
        <p:spPr>
          <a:xfrm>
            <a:off x="762000" y="1590261"/>
            <a:ext cx="75760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3200" dirty="0" smtClean="0"/>
              <a:t>Intuitive</a:t>
            </a:r>
            <a:r>
              <a:rPr lang="en-US" sz="3200" dirty="0"/>
              <a:t>:  plan for things going wrong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32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3200" dirty="0"/>
              <a:t>Counterintuitive:  </a:t>
            </a:r>
            <a:r>
              <a:rPr lang="en-US" sz="3200" b="1" u="sng" dirty="0">
                <a:solidFill>
                  <a:srgbClr val="C00000"/>
                </a:solidFill>
              </a:rPr>
              <a:t>plan for too much success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32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3200" dirty="0" smtClean="0"/>
              <a:t>Too much success catalyzes disputes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282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</TotalTime>
  <Words>293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DavidKagan</dc:creator>
  <cp:lastModifiedBy>David Kagan</cp:lastModifiedBy>
  <cp:revision>41</cp:revision>
  <cp:lastPrinted>2020-01-30T17:03:03Z</cp:lastPrinted>
  <dcterms:created xsi:type="dcterms:W3CDTF">2020-01-20T00:38:56Z</dcterms:created>
  <dcterms:modified xsi:type="dcterms:W3CDTF">2020-01-30T17:03:10Z</dcterms:modified>
</cp:coreProperties>
</file>