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Lst>
  <p:sldSz cy="6858000" cx="9144000"/>
  <p:notesSz cx="7010400" cy="9296400"/>
  <p:embeddedFontLst>
    <p:embeddedFont>
      <p:font typeface="Garamond"/>
      <p:regular r:id="rId53"/>
      <p:bold r:id="rId54"/>
      <p:italic r:id="rId55"/>
      <p:boldItalic r:id="rId56"/>
    </p:embeddedFont>
    <p:embeddedFont>
      <p:font typeface="Book Antiqua"/>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61" roundtripDataSignature="AMtx7mjL8xM8QZYtcTcz/eSGcisbWLY9i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1"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BookAntiqua-bold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font" Target="fonts/Garamond-regular.fntdata"/><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font" Target="fonts/Garamond-italic.fntdata"/><Relationship Id="rId10" Type="http://schemas.openxmlformats.org/officeDocument/2006/relationships/slide" Target="slides/slide5.xml"/><Relationship Id="rId54" Type="http://schemas.openxmlformats.org/officeDocument/2006/relationships/font" Target="fonts/Garamond-bold.fntdata"/><Relationship Id="rId13" Type="http://schemas.openxmlformats.org/officeDocument/2006/relationships/slide" Target="slides/slide8.xml"/><Relationship Id="rId57" Type="http://schemas.openxmlformats.org/officeDocument/2006/relationships/font" Target="fonts/BookAntiqua-regular.fntdata"/><Relationship Id="rId12" Type="http://schemas.openxmlformats.org/officeDocument/2006/relationships/slide" Target="slides/slide7.xml"/><Relationship Id="rId56" Type="http://schemas.openxmlformats.org/officeDocument/2006/relationships/font" Target="fonts/Garamond-boldItalic.fntdata"/><Relationship Id="rId15" Type="http://schemas.openxmlformats.org/officeDocument/2006/relationships/slide" Target="slides/slide10.xml"/><Relationship Id="rId59" Type="http://schemas.openxmlformats.org/officeDocument/2006/relationships/font" Target="fonts/BookAntiqua-italic.fntdata"/><Relationship Id="rId14" Type="http://schemas.openxmlformats.org/officeDocument/2006/relationships/slide" Target="slides/slide9.xml"/><Relationship Id="rId58" Type="http://schemas.openxmlformats.org/officeDocument/2006/relationships/font" Target="fonts/BookAntiqua-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8475" cy="465137"/>
          </a:xfrm>
          <a:prstGeom prst="rect">
            <a:avLst/>
          </a:prstGeom>
          <a:noFill/>
          <a:ln>
            <a:noFill/>
          </a:ln>
        </p:spPr>
        <p:txBody>
          <a:bodyPr anchorCtr="0" anchor="t" bIns="46575" lIns="93175" spcFirstLastPara="1" rIns="93175" wrap="square" tIns="46575">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9pPr>
          </a:lstStyle>
          <a:p/>
        </p:txBody>
      </p:sp>
      <p:sp>
        <p:nvSpPr>
          <p:cNvPr id="4" name="Google Shape;4;n"/>
          <p:cNvSpPr txBox="1"/>
          <p:nvPr>
            <p:ph idx="10" type="dt"/>
          </p:nvPr>
        </p:nvSpPr>
        <p:spPr>
          <a:xfrm>
            <a:off x="3970337" y="0"/>
            <a:ext cx="3038475" cy="465137"/>
          </a:xfrm>
          <a:prstGeom prst="rect">
            <a:avLst/>
          </a:prstGeom>
          <a:noFill/>
          <a:ln>
            <a:noFill/>
          </a:ln>
        </p:spPr>
        <p:txBody>
          <a:bodyPr anchorCtr="0" anchor="t" bIns="46575" lIns="93175" spcFirstLastPara="1" rIns="93175" wrap="square" tIns="46575">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9pPr>
          </a:lstStyle>
          <a:p/>
        </p:txBody>
      </p:sp>
      <p:sp>
        <p:nvSpPr>
          <p:cNvPr id="5" name="Google Shape;5;n"/>
          <p:cNvSpPr/>
          <p:nvPr>
            <p:ph idx="3"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701675" y="4416425"/>
            <a:ext cx="5607050" cy="4183062"/>
          </a:xfrm>
          <a:prstGeom prst="rect">
            <a:avLst/>
          </a:prstGeom>
          <a:noFill/>
          <a:ln>
            <a:noFill/>
          </a:ln>
        </p:spPr>
        <p:txBody>
          <a:bodyPr anchorCtr="0" anchor="t" bIns="46575" lIns="93175" spcFirstLastPara="1" rIns="93175" wrap="square" tIns="46575">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829675"/>
            <a:ext cx="3038475" cy="465137"/>
          </a:xfrm>
          <a:prstGeom prst="rect">
            <a:avLst/>
          </a:prstGeom>
          <a:noFill/>
          <a:ln>
            <a:noFill/>
          </a:ln>
        </p:spPr>
        <p:txBody>
          <a:bodyPr anchorCtr="0" anchor="b" bIns="46575" lIns="93175" spcFirstLastPara="1" rIns="93175" wrap="square" tIns="46575">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9pPr>
          </a:lstStyle>
          <a:p/>
        </p:txBody>
      </p:sp>
      <p:sp>
        <p:nvSpPr>
          <p:cNvPr id="8" name="Google Shape;8;n"/>
          <p:cNvSpPr txBox="1"/>
          <p:nvPr>
            <p:ph idx="12" type="sldNum"/>
          </p:nvPr>
        </p:nvSpPr>
        <p:spPr>
          <a:xfrm>
            <a:off x="3970337" y="8829675"/>
            <a:ext cx="3038475" cy="465137"/>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0: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17" name="Google Shape;217;p10: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1: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32" name="Google Shape;232;p11: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2: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58" name="Google Shape;258;p12: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3: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69" name="Google Shape;269;p13: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4: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82" name="Google Shape;282;p14: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5: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95" name="Google Shape;295;p15: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6: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07" name="Google Shape;307;p16: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7: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19" name="Google Shape;319;p17: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8: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30" name="Google Shape;330;p18: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9: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40" name="Google Shape;340;p19: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9" name="Google Shape;99;p2: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0: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50" name="Google Shape;350;p20: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1: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60" name="Google Shape;360;p21: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22: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70" name="Google Shape;370;p22: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23: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80" name="Google Shape;380;p23: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24: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90" name="Google Shape;390;p24: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25: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11" name="Google Shape;411;p25: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26: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20" name="Google Shape;420;p26: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27: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27" name="Google Shape;427;p27: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28: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35" name="Google Shape;435;p28: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29: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43" name="Google Shape;443;p29: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08" name="Google Shape;108;p3: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30: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57" name="Google Shape;457;p30: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31: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69" name="Google Shape;469;p31: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32: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83" name="Google Shape;483;p32: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33: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96" name="Google Shape;496;p33: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34: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09" name="Google Shape;509;p34: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35: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21" name="Google Shape;521;p35: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36: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28" name="Google Shape;528;p36: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37: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39" name="Google Shape;539;p37: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38: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47" name="Google Shape;547;p38: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39: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55" name="Google Shape;555;p39: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5" name="Google Shape;115;p4: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40: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63" name="Google Shape;563;p40: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41: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70" name="Google Shape;570;p41: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42: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77" name="Google Shape;577;p42: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43: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86" name="Google Shape;586;p43: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44: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98" name="Google Shape;598;p44: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45: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12" name="Google Shape;612;p45: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46: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21" name="Google Shape;621;p46: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47: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28" name="Google Shape;628;p47: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3" name="Google Shape;123;p5: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6: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36" name="Google Shape;136;p6: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7: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49" name="Google Shape;149;p7: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8: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67" name="Google Shape;167;p8: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9: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92" name="Google Shape;192;p9: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4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2" name="Shape 72"/>
        <p:cNvGrpSpPr/>
        <p:nvPr/>
      </p:nvGrpSpPr>
      <p:grpSpPr>
        <a:xfrm>
          <a:off x="0" y="0"/>
          <a:ext cx="0" cy="0"/>
          <a:chOff x="0" y="0"/>
          <a:chExt cx="0" cy="0"/>
        </a:xfrm>
      </p:grpSpPr>
      <p:sp>
        <p:nvSpPr>
          <p:cNvPr id="73" name="Google Shape;73;p5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 name="Google Shape;74;p58"/>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5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5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5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8" name="Shape 78"/>
        <p:cNvGrpSpPr/>
        <p:nvPr/>
      </p:nvGrpSpPr>
      <p:grpSpPr>
        <a:xfrm>
          <a:off x="0" y="0"/>
          <a:ext cx="0" cy="0"/>
          <a:chOff x="0" y="0"/>
          <a:chExt cx="0" cy="0"/>
        </a:xfrm>
      </p:grpSpPr>
      <p:sp>
        <p:nvSpPr>
          <p:cNvPr id="79" name="Google Shape;79;p5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5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81" name="Google Shape;81;p5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5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5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 name="Shape 19"/>
        <p:cNvGrpSpPr/>
        <p:nvPr/>
      </p:nvGrpSpPr>
      <p:grpSpPr>
        <a:xfrm>
          <a:off x="0" y="0"/>
          <a:ext cx="0" cy="0"/>
          <a:chOff x="0" y="0"/>
          <a:chExt cx="0" cy="0"/>
        </a:xfrm>
      </p:grpSpPr>
      <p:sp>
        <p:nvSpPr>
          <p:cNvPr id="20" name="Google Shape;20;p50"/>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 name="Google Shape;21;p50"/>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 name="Google Shape;22;p5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5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5" name="Shape 25"/>
        <p:cNvGrpSpPr/>
        <p:nvPr/>
      </p:nvGrpSpPr>
      <p:grpSpPr>
        <a:xfrm>
          <a:off x="0" y="0"/>
          <a:ext cx="0" cy="0"/>
          <a:chOff x="0" y="0"/>
          <a:chExt cx="0" cy="0"/>
        </a:xfrm>
      </p:grpSpPr>
      <p:sp>
        <p:nvSpPr>
          <p:cNvPr id="26" name="Google Shape;26;p5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 name="Google Shape;27;p51"/>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5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1" name="Shape 31"/>
        <p:cNvGrpSpPr/>
        <p:nvPr/>
      </p:nvGrpSpPr>
      <p:grpSpPr>
        <a:xfrm>
          <a:off x="0" y="0"/>
          <a:ext cx="0" cy="0"/>
          <a:chOff x="0" y="0"/>
          <a:chExt cx="0" cy="0"/>
        </a:xfrm>
      </p:grpSpPr>
      <p:sp>
        <p:nvSpPr>
          <p:cNvPr id="32" name="Google Shape;32;p5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 name="Google Shape;33;p52"/>
          <p:cNvSpPr/>
          <p:nvPr>
            <p:ph idx="2" type="pic"/>
          </p:nvPr>
        </p:nvSpPr>
        <p:spPr>
          <a:xfrm>
            <a:off x="1792288" y="612775"/>
            <a:ext cx="5486400" cy="4114800"/>
          </a:xfrm>
          <a:prstGeom prst="rect">
            <a:avLst/>
          </a:prstGeom>
          <a:noFill/>
          <a:ln>
            <a:noFill/>
          </a:ln>
        </p:spPr>
      </p:sp>
      <p:sp>
        <p:nvSpPr>
          <p:cNvPr id="34" name="Google Shape;34;p5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35" name="Google Shape;35;p5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5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8" name="Shape 38"/>
        <p:cNvGrpSpPr/>
        <p:nvPr/>
      </p:nvGrpSpPr>
      <p:grpSpPr>
        <a:xfrm>
          <a:off x="0" y="0"/>
          <a:ext cx="0" cy="0"/>
          <a:chOff x="0" y="0"/>
          <a:chExt cx="0" cy="0"/>
        </a:xfrm>
      </p:grpSpPr>
      <p:sp>
        <p:nvSpPr>
          <p:cNvPr id="39" name="Google Shape;39;p5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0" name="Google Shape;40;p5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41" name="Google Shape;41;p5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42" name="Google Shape;42;p5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5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5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5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7" name="Google Shape;47;p5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5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5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0" name="Shape 50"/>
        <p:cNvGrpSpPr/>
        <p:nvPr/>
      </p:nvGrpSpPr>
      <p:grpSpPr>
        <a:xfrm>
          <a:off x="0" y="0"/>
          <a:ext cx="0" cy="0"/>
          <a:chOff x="0" y="0"/>
          <a:chExt cx="0" cy="0"/>
        </a:xfrm>
      </p:grpSpPr>
      <p:sp>
        <p:nvSpPr>
          <p:cNvPr id="51" name="Google Shape;51;p5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2" name="Google Shape;52;p55"/>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3" name="Google Shape;53;p55"/>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4" name="Google Shape;54;p55"/>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5" name="Google Shape;55;p55"/>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6" name="Google Shape;56;p5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5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5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9" name="Shape 59"/>
        <p:cNvGrpSpPr/>
        <p:nvPr/>
      </p:nvGrpSpPr>
      <p:grpSpPr>
        <a:xfrm>
          <a:off x="0" y="0"/>
          <a:ext cx="0" cy="0"/>
          <a:chOff x="0" y="0"/>
          <a:chExt cx="0" cy="0"/>
        </a:xfrm>
      </p:grpSpPr>
      <p:sp>
        <p:nvSpPr>
          <p:cNvPr id="60" name="Google Shape;60;p5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1" name="Google Shape;61;p5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2" name="Google Shape;62;p5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3" name="Google Shape;63;p5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5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5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6" name="Shape 66"/>
        <p:cNvGrpSpPr/>
        <p:nvPr/>
      </p:nvGrpSpPr>
      <p:grpSpPr>
        <a:xfrm>
          <a:off x="0" y="0"/>
          <a:ext cx="0" cy="0"/>
          <a:chOff x="0" y="0"/>
          <a:chExt cx="0" cy="0"/>
        </a:xfrm>
      </p:grpSpPr>
      <p:sp>
        <p:nvSpPr>
          <p:cNvPr id="67" name="Google Shape;67;p5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8" name="Google Shape;68;p5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69" name="Google Shape;69;p5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5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5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BD97"/>
        </a:solidFill>
      </p:bgPr>
    </p:bg>
    <p:spTree>
      <p:nvGrpSpPr>
        <p:cNvPr id="9" name="Shape 9"/>
        <p:cNvGrpSpPr/>
        <p:nvPr/>
      </p:nvGrpSpPr>
      <p:grpSpPr>
        <a:xfrm>
          <a:off x="0" y="0"/>
          <a:ext cx="0" cy="0"/>
          <a:chOff x="0" y="0"/>
          <a:chExt cx="0" cy="0"/>
        </a:xfrm>
      </p:grpSpPr>
      <p:sp>
        <p:nvSpPr>
          <p:cNvPr id="10" name="Google Shape;10;p4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 name="Google Shape;11;p48"/>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4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4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9.jpg"/><Relationship Id="rId5" Type="http://schemas.openxmlformats.org/officeDocument/2006/relationships/image" Target="../media/image5.jpg"/><Relationship Id="rId6" Type="http://schemas.openxmlformats.org/officeDocument/2006/relationships/image" Target="../media/image4.jpg"/><Relationship Id="rId7" Type="http://schemas.openxmlformats.org/officeDocument/2006/relationships/image" Target="../media/image1.jpg"/><Relationship Id="rId8"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2.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12.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2.jpg"/><Relationship Id="rId4" Type="http://schemas.openxmlformats.org/officeDocument/2006/relationships/image" Target="../media/image19.jpg"/><Relationship Id="rId5" Type="http://schemas.openxmlformats.org/officeDocument/2006/relationships/image" Target="../media/image5.jpg"/><Relationship Id="rId6" Type="http://schemas.openxmlformats.org/officeDocument/2006/relationships/image" Target="../media/image4.jpg"/><Relationship Id="rId7" Type="http://schemas.openxmlformats.org/officeDocument/2006/relationships/image" Target="../media/image1.jpg"/><Relationship Id="rId8"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7375E"/>
        </a:solidFill>
      </p:bgPr>
    </p:bg>
    <p:spTree>
      <p:nvGrpSpPr>
        <p:cNvPr id="87" name="Shape 87"/>
        <p:cNvGrpSpPr/>
        <p:nvPr/>
      </p:nvGrpSpPr>
      <p:grpSpPr>
        <a:xfrm>
          <a:off x="0" y="0"/>
          <a:ext cx="0" cy="0"/>
          <a:chOff x="0" y="0"/>
          <a:chExt cx="0" cy="0"/>
        </a:xfrm>
      </p:grpSpPr>
      <p:pic>
        <p:nvPicPr>
          <p:cNvPr descr="Cover slide 5.jpg" id="88" name="Google Shape;88;p1"/>
          <p:cNvPicPr preferRelativeResize="0"/>
          <p:nvPr/>
        </p:nvPicPr>
        <p:blipFill rotWithShape="1">
          <a:blip r:embed="rId3">
            <a:alphaModFix/>
          </a:blip>
          <a:srcRect b="0" l="0" r="0" t="0"/>
          <a:stretch/>
        </p:blipFill>
        <p:spPr>
          <a:xfrm>
            <a:off x="4852987" y="5060950"/>
            <a:ext cx="2095500" cy="1790700"/>
          </a:xfrm>
          <a:prstGeom prst="rect">
            <a:avLst/>
          </a:prstGeom>
          <a:noFill/>
          <a:ln>
            <a:noFill/>
          </a:ln>
        </p:spPr>
      </p:pic>
      <p:sp>
        <p:nvSpPr>
          <p:cNvPr id="89" name="Google Shape;89;p1"/>
          <p:cNvSpPr txBox="1"/>
          <p:nvPr>
            <p:ph idx="4294967295" type="ctrTitle"/>
          </p:nvPr>
        </p:nvSpPr>
        <p:spPr>
          <a:xfrm>
            <a:off x="0" y="0"/>
            <a:ext cx="9144000" cy="1470025"/>
          </a:xfrm>
          <a:prstGeom prst="rect">
            <a:avLst/>
          </a:prstGeom>
          <a:solidFill>
            <a:srgbClr val="63252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DDD9C3"/>
              </a:buClr>
              <a:buSzPts val="5400"/>
              <a:buFont typeface="Calibri"/>
              <a:buNone/>
            </a:pPr>
            <a:r>
              <a:rPr b="0" i="0" lang="en-US" sz="5400" u="none" cap="none" strike="noStrike">
                <a:solidFill>
                  <a:srgbClr val="DDD9C3"/>
                </a:solidFill>
                <a:latin typeface="Calibri"/>
                <a:ea typeface="Calibri"/>
                <a:cs typeface="Calibri"/>
                <a:sym typeface="Calibri"/>
              </a:rPr>
              <a:t>Freedom to Operate (FTO)</a:t>
            </a:r>
            <a:endParaRPr/>
          </a:p>
        </p:txBody>
      </p:sp>
      <p:sp>
        <p:nvSpPr>
          <p:cNvPr id="90" name="Google Shape;90;p1"/>
          <p:cNvSpPr txBox="1"/>
          <p:nvPr/>
        </p:nvSpPr>
        <p:spPr>
          <a:xfrm>
            <a:off x="2514600" y="1474787"/>
            <a:ext cx="7143750" cy="2678112"/>
          </a:xfrm>
          <a:prstGeom prst="rect">
            <a:avLst/>
          </a:prstGeom>
          <a:noFill/>
          <a:ln>
            <a:noFill/>
          </a:ln>
        </p:spPr>
        <p:txBody>
          <a:bodyPr anchorCtr="0" anchor="t" bIns="45700" lIns="91425" spcFirstLastPara="1" rIns="91425" wrap="square" tIns="45700">
            <a:spAutoFit/>
          </a:bodyPr>
          <a:lstStyle/>
          <a:p>
            <a:pPr indent="-349250" lvl="0" marL="349250" marR="0" rtl="0" algn="l">
              <a:lnSpc>
                <a:spcPct val="100000"/>
              </a:lnSpc>
              <a:spcBef>
                <a:spcPts val="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Primary goal</a:t>
            </a:r>
            <a:endParaRPr/>
          </a:p>
          <a:p>
            <a:pPr indent="-349250" lvl="0" marL="349250" marR="0" rtl="0" algn="l">
              <a:lnSpc>
                <a:spcPct val="100000"/>
              </a:lnSpc>
              <a:spcBef>
                <a:spcPts val="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Patent claims define your risk</a:t>
            </a:r>
            <a:endParaRPr/>
          </a:p>
          <a:p>
            <a:pPr indent="-349250" lvl="0" marL="349250" marR="0" rtl="0" algn="l">
              <a:lnSpc>
                <a:spcPct val="100000"/>
              </a:lnSpc>
              <a:spcBef>
                <a:spcPts val="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Patent claims are hard to understand</a:t>
            </a:r>
            <a:endParaRPr/>
          </a:p>
          <a:p>
            <a:pPr indent="-349250" lvl="0" marL="349250" marR="0" rtl="0" algn="l">
              <a:lnSpc>
                <a:spcPct val="100000"/>
              </a:lnSpc>
              <a:spcBef>
                <a:spcPts val="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Willful infringement</a:t>
            </a:r>
            <a:endParaRPr/>
          </a:p>
          <a:p>
            <a:pPr indent="-349250" lvl="0" marL="349250" marR="0" rtl="0" algn="l">
              <a:lnSpc>
                <a:spcPct val="100000"/>
              </a:lnSpc>
              <a:spcBef>
                <a:spcPts val="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FTO options</a:t>
            </a:r>
            <a:endParaRPr/>
          </a:p>
          <a:p>
            <a:pPr indent="0" lvl="0" marL="0" marR="0" rtl="0" algn="l">
              <a:lnSpc>
                <a:spcPct val="100000"/>
              </a:lnSpc>
              <a:spcBef>
                <a:spcPts val="0"/>
              </a:spcBef>
              <a:spcAft>
                <a:spcPts val="0"/>
              </a:spcAft>
              <a:buNone/>
            </a:pPr>
            <a:r>
              <a:t/>
            </a:r>
            <a:endParaRPr b="0" i="0" sz="2800" u="none">
              <a:solidFill>
                <a:schemeClr val="lt1"/>
              </a:solidFill>
              <a:latin typeface="Calibri"/>
              <a:ea typeface="Calibri"/>
              <a:cs typeface="Calibri"/>
              <a:sym typeface="Calibri"/>
            </a:endParaRPr>
          </a:p>
        </p:txBody>
      </p:sp>
      <p:sp>
        <p:nvSpPr>
          <p:cNvPr id="91" name="Google Shape;91;p1"/>
          <p:cNvSpPr txBox="1"/>
          <p:nvPr/>
        </p:nvSpPr>
        <p:spPr>
          <a:xfrm>
            <a:off x="2590800" y="4572000"/>
            <a:ext cx="3048000"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800"/>
              <a:buFont typeface="Calibri"/>
              <a:buNone/>
            </a:pPr>
            <a:r>
              <a:rPr b="0" i="0" lang="en-US" sz="1800" u="none">
                <a:solidFill>
                  <a:schemeClr val="lt1"/>
                </a:solidFill>
                <a:latin typeface="Calibri"/>
                <a:ea typeface="Calibri"/>
                <a:cs typeface="Calibri"/>
                <a:sym typeface="Calibri"/>
              </a:rPr>
              <a:t>© 2015 Kagan Binder, PLLC</a:t>
            </a:r>
            <a:endParaRPr/>
          </a:p>
        </p:txBody>
      </p:sp>
      <p:pic>
        <p:nvPicPr>
          <p:cNvPr descr="Cover slide 1.jpg" id="92" name="Google Shape;92;p1"/>
          <p:cNvPicPr preferRelativeResize="0"/>
          <p:nvPr/>
        </p:nvPicPr>
        <p:blipFill rotWithShape="1">
          <a:blip r:embed="rId4">
            <a:alphaModFix/>
          </a:blip>
          <a:srcRect b="0" l="0" r="0" t="0"/>
          <a:stretch/>
        </p:blipFill>
        <p:spPr>
          <a:xfrm>
            <a:off x="-6350" y="1470025"/>
            <a:ext cx="2387600" cy="1778000"/>
          </a:xfrm>
          <a:prstGeom prst="rect">
            <a:avLst/>
          </a:prstGeom>
          <a:noFill/>
          <a:ln>
            <a:noFill/>
          </a:ln>
        </p:spPr>
      </p:pic>
      <p:pic>
        <p:nvPicPr>
          <p:cNvPr descr="Cover slide 2.jpg" id="93" name="Google Shape;93;p1"/>
          <p:cNvPicPr preferRelativeResize="0"/>
          <p:nvPr/>
        </p:nvPicPr>
        <p:blipFill rotWithShape="1">
          <a:blip r:embed="rId5">
            <a:alphaModFix/>
          </a:blip>
          <a:srcRect b="0" l="0" r="0" t="0"/>
          <a:stretch/>
        </p:blipFill>
        <p:spPr>
          <a:xfrm>
            <a:off x="-6350" y="3092450"/>
            <a:ext cx="2387600" cy="2032000"/>
          </a:xfrm>
          <a:prstGeom prst="rect">
            <a:avLst/>
          </a:prstGeom>
          <a:noFill/>
          <a:ln>
            <a:noFill/>
          </a:ln>
        </p:spPr>
      </p:pic>
      <p:pic>
        <p:nvPicPr>
          <p:cNvPr descr="Cover slide 3.jpg" id="94" name="Google Shape;94;p1"/>
          <p:cNvPicPr preferRelativeResize="0"/>
          <p:nvPr/>
        </p:nvPicPr>
        <p:blipFill rotWithShape="1">
          <a:blip r:embed="rId6">
            <a:alphaModFix/>
          </a:blip>
          <a:srcRect b="0" l="0" r="0" t="0"/>
          <a:stretch/>
        </p:blipFill>
        <p:spPr>
          <a:xfrm>
            <a:off x="0" y="5041900"/>
            <a:ext cx="2387600" cy="1816100"/>
          </a:xfrm>
          <a:prstGeom prst="rect">
            <a:avLst/>
          </a:prstGeom>
          <a:noFill/>
          <a:ln>
            <a:noFill/>
          </a:ln>
        </p:spPr>
      </p:pic>
      <p:pic>
        <p:nvPicPr>
          <p:cNvPr descr="Cover slide 4.jpg" id="95" name="Google Shape;95;p1"/>
          <p:cNvPicPr preferRelativeResize="0"/>
          <p:nvPr/>
        </p:nvPicPr>
        <p:blipFill rotWithShape="1">
          <a:blip r:embed="rId7">
            <a:alphaModFix/>
          </a:blip>
          <a:srcRect b="0" l="0" r="0" t="0"/>
          <a:stretch/>
        </p:blipFill>
        <p:spPr>
          <a:xfrm>
            <a:off x="2373312" y="5053012"/>
            <a:ext cx="2578100" cy="1790700"/>
          </a:xfrm>
          <a:prstGeom prst="rect">
            <a:avLst/>
          </a:prstGeom>
          <a:noFill/>
          <a:ln>
            <a:noFill/>
          </a:ln>
        </p:spPr>
      </p:pic>
      <p:pic>
        <p:nvPicPr>
          <p:cNvPr descr="Cover slide 6.jpg" id="96" name="Google Shape;96;p1"/>
          <p:cNvPicPr preferRelativeResize="0"/>
          <p:nvPr/>
        </p:nvPicPr>
        <p:blipFill rotWithShape="1">
          <a:blip r:embed="rId8">
            <a:alphaModFix/>
          </a:blip>
          <a:srcRect b="0" l="0" r="0" t="0"/>
          <a:stretch/>
        </p:blipFill>
        <p:spPr>
          <a:xfrm>
            <a:off x="6946900" y="5067300"/>
            <a:ext cx="2197100" cy="1790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0"/>
          <p:cNvSpPr txBox="1"/>
          <p:nvPr>
            <p:ph idx="4294967295" type="ctrTitle"/>
          </p:nvPr>
        </p:nvSpPr>
        <p:spPr>
          <a:xfrm>
            <a:off x="0" y="0"/>
            <a:ext cx="9144000" cy="1470025"/>
          </a:xfrm>
          <a:prstGeom prst="rect">
            <a:avLst/>
          </a:prstGeom>
          <a:solidFill>
            <a:srgbClr val="63252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DDD9C3"/>
              </a:buClr>
              <a:buSzPts val="4000"/>
              <a:buFont typeface="Calibri"/>
              <a:buNone/>
            </a:pPr>
            <a:r>
              <a:rPr b="0" i="0" lang="en-US" sz="4000" u="none" cap="none" strike="noStrike">
                <a:solidFill>
                  <a:srgbClr val="DDD9C3"/>
                </a:solidFill>
                <a:latin typeface="Calibri"/>
                <a:ea typeface="Calibri"/>
                <a:cs typeface="Calibri"/>
                <a:sym typeface="Calibri"/>
              </a:rPr>
              <a:t>Patent claims are narrower, the same, or broader than what they say.</a:t>
            </a:r>
            <a:endParaRPr/>
          </a:p>
        </p:txBody>
      </p:sp>
      <p:sp>
        <p:nvSpPr>
          <p:cNvPr id="220" name="Google Shape;220;p10"/>
          <p:cNvSpPr txBox="1"/>
          <p:nvPr/>
        </p:nvSpPr>
        <p:spPr>
          <a:xfrm>
            <a:off x="1447800" y="5029200"/>
            <a:ext cx="6553200" cy="838200"/>
          </a:xfrm>
          <a:prstGeom prst="rect">
            <a:avLst/>
          </a:prstGeom>
          <a:solidFill>
            <a:schemeClr val="dk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21" name="Google Shape;221;p10"/>
          <p:cNvSpPr txBox="1"/>
          <p:nvPr/>
        </p:nvSpPr>
        <p:spPr>
          <a:xfrm>
            <a:off x="2093912" y="5051425"/>
            <a:ext cx="5181600" cy="8302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4800"/>
              <a:buFont typeface="Calibri"/>
              <a:buNone/>
            </a:pPr>
            <a:r>
              <a:rPr b="0" i="0" lang="en-US" sz="4800" u="none">
                <a:solidFill>
                  <a:schemeClr val="lt1"/>
                </a:solidFill>
                <a:latin typeface="Calibri"/>
                <a:ea typeface="Calibri"/>
                <a:cs typeface="Calibri"/>
                <a:sym typeface="Calibri"/>
              </a:rPr>
              <a:t>Claim Scope Meter</a:t>
            </a:r>
            <a:endParaRPr/>
          </a:p>
        </p:txBody>
      </p:sp>
      <p:sp>
        <p:nvSpPr>
          <p:cNvPr id="222" name="Google Shape;222;p10"/>
          <p:cNvSpPr txBox="1"/>
          <p:nvPr/>
        </p:nvSpPr>
        <p:spPr>
          <a:xfrm>
            <a:off x="1447800" y="2362200"/>
            <a:ext cx="6553200" cy="2667000"/>
          </a:xfrm>
          <a:prstGeom prst="rect">
            <a:avLst/>
          </a:prstGeom>
          <a:gradFill>
            <a:gsLst>
              <a:gs pos="0">
                <a:srgbClr val="77933C"/>
              </a:gs>
              <a:gs pos="50000">
                <a:srgbClr val="C2D1ED"/>
              </a:gs>
              <a:gs pos="100000">
                <a:srgbClr val="E1E8F5"/>
              </a:gs>
            </a:gsLst>
            <a:lin ang="5400000" scaled="0"/>
          </a:gra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23" name="Google Shape;223;p10"/>
          <p:cNvSpPr txBox="1"/>
          <p:nvPr/>
        </p:nvSpPr>
        <p:spPr>
          <a:xfrm>
            <a:off x="1671637" y="2368550"/>
            <a:ext cx="762000" cy="1016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6000"/>
              <a:buFont typeface="Calibri"/>
              <a:buNone/>
            </a:pPr>
            <a:r>
              <a:rPr b="1" i="0" lang="en-US" sz="6000" u="none">
                <a:solidFill>
                  <a:schemeClr val="dk1"/>
                </a:solidFill>
                <a:latin typeface="Calibri"/>
                <a:ea typeface="Calibri"/>
                <a:cs typeface="Calibri"/>
                <a:sym typeface="Calibri"/>
              </a:rPr>
              <a:t>-</a:t>
            </a:r>
            <a:endParaRPr/>
          </a:p>
        </p:txBody>
      </p:sp>
      <p:sp>
        <p:nvSpPr>
          <p:cNvPr id="224" name="Google Shape;224;p10"/>
          <p:cNvSpPr txBox="1"/>
          <p:nvPr/>
        </p:nvSpPr>
        <p:spPr>
          <a:xfrm>
            <a:off x="7237412" y="2376487"/>
            <a:ext cx="762000" cy="10144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6000"/>
              <a:buFont typeface="Calibri"/>
              <a:buNone/>
            </a:pPr>
            <a:r>
              <a:rPr b="1" i="0" lang="en-US" sz="6000" u="none">
                <a:solidFill>
                  <a:schemeClr val="dk1"/>
                </a:solidFill>
                <a:latin typeface="Calibri"/>
                <a:ea typeface="Calibri"/>
                <a:cs typeface="Calibri"/>
                <a:sym typeface="Calibri"/>
              </a:rPr>
              <a:t>+</a:t>
            </a:r>
            <a:endParaRPr/>
          </a:p>
        </p:txBody>
      </p:sp>
      <p:sp>
        <p:nvSpPr>
          <p:cNvPr id="225" name="Google Shape;225;p10"/>
          <p:cNvSpPr txBox="1"/>
          <p:nvPr/>
        </p:nvSpPr>
        <p:spPr>
          <a:xfrm>
            <a:off x="4157662" y="2420937"/>
            <a:ext cx="762000" cy="1016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6000"/>
              <a:buFont typeface="Calibri"/>
              <a:buNone/>
            </a:pPr>
            <a:r>
              <a:rPr b="1" i="0" lang="en-US" sz="6000" u="none">
                <a:solidFill>
                  <a:schemeClr val="dk1"/>
                </a:solidFill>
                <a:latin typeface="Calibri"/>
                <a:ea typeface="Calibri"/>
                <a:cs typeface="Calibri"/>
                <a:sym typeface="Calibri"/>
              </a:rPr>
              <a:t>0</a:t>
            </a:r>
            <a:endParaRPr/>
          </a:p>
        </p:txBody>
      </p:sp>
      <p:sp>
        <p:nvSpPr>
          <p:cNvPr id="226" name="Google Shape;226;p10"/>
          <p:cNvSpPr txBox="1"/>
          <p:nvPr/>
        </p:nvSpPr>
        <p:spPr>
          <a:xfrm>
            <a:off x="1524000" y="4572000"/>
            <a:ext cx="16764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Narrower</a:t>
            </a:r>
            <a:endParaRPr/>
          </a:p>
        </p:txBody>
      </p:sp>
      <p:sp>
        <p:nvSpPr>
          <p:cNvPr id="227" name="Google Shape;227;p10"/>
          <p:cNvSpPr txBox="1"/>
          <p:nvPr/>
        </p:nvSpPr>
        <p:spPr>
          <a:xfrm>
            <a:off x="6321425" y="4586287"/>
            <a:ext cx="1676400" cy="36988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Broader</a:t>
            </a:r>
            <a:endParaRPr/>
          </a:p>
        </p:txBody>
      </p:sp>
      <p:sp>
        <p:nvSpPr>
          <p:cNvPr id="228" name="Google Shape;228;p10"/>
          <p:cNvSpPr/>
          <p:nvPr/>
        </p:nvSpPr>
        <p:spPr>
          <a:xfrm>
            <a:off x="4495800" y="4564062"/>
            <a:ext cx="533400" cy="458787"/>
          </a:xfrm>
          <a:prstGeom prst="ellipse">
            <a:avLst/>
          </a:prstGeom>
          <a:solidFill>
            <a:srgbClr val="4A452A"/>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cxnSp>
        <p:nvCxnSpPr>
          <p:cNvPr id="229" name="Google Shape;229;p10"/>
          <p:cNvCxnSpPr/>
          <p:nvPr/>
        </p:nvCxnSpPr>
        <p:spPr>
          <a:xfrm flipH="1" rot="10800000">
            <a:off x="4762500" y="3124200"/>
            <a:ext cx="800100" cy="1631950"/>
          </a:xfrm>
          <a:prstGeom prst="straightConnector1">
            <a:avLst/>
          </a:prstGeom>
          <a:noFill/>
          <a:ln cap="flat" cmpd="sng" w="76200">
            <a:solidFill>
              <a:schemeClr val="dk1"/>
            </a:solidFill>
            <a:prstDash val="solid"/>
            <a:miter lim="800000"/>
            <a:headEnd len="med" w="med" type="none"/>
            <a:tailEnd len="med" w="med" type="stealth"/>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1"/>
          <p:cNvSpPr txBox="1"/>
          <p:nvPr>
            <p:ph idx="4294967295" type="ctrTitle"/>
          </p:nvPr>
        </p:nvSpPr>
        <p:spPr>
          <a:xfrm>
            <a:off x="0" y="0"/>
            <a:ext cx="9144000" cy="1470025"/>
          </a:xfrm>
          <a:prstGeom prst="rect">
            <a:avLst/>
          </a:prstGeom>
          <a:solidFill>
            <a:srgbClr val="63252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DDD9C3"/>
              </a:buClr>
              <a:buSzPts val="4000"/>
              <a:buFont typeface="Calibri"/>
              <a:buNone/>
            </a:pPr>
            <a:r>
              <a:rPr b="0" i="0" lang="en-US" sz="4000" u="none" cap="none" strike="noStrike">
                <a:solidFill>
                  <a:srgbClr val="DDD9C3"/>
                </a:solidFill>
                <a:latin typeface="Calibri"/>
                <a:ea typeface="Calibri"/>
                <a:cs typeface="Calibri"/>
                <a:sym typeface="Calibri"/>
              </a:rPr>
              <a:t>Literal Claim Construction:  A claim means what it says</a:t>
            </a:r>
            <a:endParaRPr/>
          </a:p>
        </p:txBody>
      </p:sp>
      <p:sp>
        <p:nvSpPr>
          <p:cNvPr id="235" name="Google Shape;235;p11"/>
          <p:cNvSpPr txBox="1"/>
          <p:nvPr/>
        </p:nvSpPr>
        <p:spPr>
          <a:xfrm>
            <a:off x="304800" y="1752600"/>
            <a:ext cx="2819400" cy="2678112"/>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What is claimed is:</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1.  A solar tower comprising A and B.</a:t>
            </a:r>
            <a:endParaRPr/>
          </a:p>
          <a:p>
            <a:pPr indent="0" lvl="0" marL="0" marR="0" rtl="0" algn="l">
              <a:lnSpc>
                <a:spcPct val="100000"/>
              </a:lnSpc>
              <a:spcBef>
                <a:spcPts val="0"/>
              </a:spcBef>
              <a:spcAft>
                <a:spcPts val="0"/>
              </a:spcAft>
              <a:buClr>
                <a:schemeClr val="dk1"/>
              </a:buClr>
              <a:buSzPts val="3600"/>
              <a:buFont typeface="Calibri"/>
              <a:buNone/>
            </a:pPr>
            <a:r>
              <a:t/>
            </a:r>
            <a:endParaRPr b="0" i="0" sz="36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3600" u="none">
              <a:solidFill>
                <a:schemeClr val="dk1"/>
              </a:solidFill>
              <a:latin typeface="Calibri"/>
              <a:ea typeface="Calibri"/>
              <a:cs typeface="Calibri"/>
              <a:sym typeface="Calibri"/>
            </a:endParaRPr>
          </a:p>
        </p:txBody>
      </p:sp>
      <p:sp>
        <p:nvSpPr>
          <p:cNvPr id="236" name="Google Shape;236;p11"/>
          <p:cNvSpPr txBox="1"/>
          <p:nvPr/>
        </p:nvSpPr>
        <p:spPr>
          <a:xfrm>
            <a:off x="3667125" y="2782887"/>
            <a:ext cx="1066800" cy="2895600"/>
          </a:xfrm>
          <a:prstGeom prst="rect">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37" name="Google Shape;237;p11"/>
          <p:cNvSpPr/>
          <p:nvPr/>
        </p:nvSpPr>
        <p:spPr>
          <a:xfrm>
            <a:off x="3362325" y="1639887"/>
            <a:ext cx="1600200" cy="1143000"/>
          </a:xfrm>
          <a:prstGeom prst="ellipse">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38" name="Google Shape;238;p11"/>
          <p:cNvSpPr txBox="1"/>
          <p:nvPr/>
        </p:nvSpPr>
        <p:spPr>
          <a:xfrm>
            <a:off x="3819525" y="1944687"/>
            <a:ext cx="685800" cy="368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A</a:t>
            </a:r>
            <a:endParaRPr/>
          </a:p>
        </p:txBody>
      </p:sp>
      <p:sp>
        <p:nvSpPr>
          <p:cNvPr id="239" name="Google Shape;239;p11"/>
          <p:cNvSpPr txBox="1"/>
          <p:nvPr/>
        </p:nvSpPr>
        <p:spPr>
          <a:xfrm>
            <a:off x="3857625" y="3336925"/>
            <a:ext cx="685800" cy="368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B</a:t>
            </a:r>
            <a:endParaRPr/>
          </a:p>
        </p:txBody>
      </p:sp>
      <p:sp>
        <p:nvSpPr>
          <p:cNvPr id="240" name="Google Shape;240;p11"/>
          <p:cNvSpPr txBox="1"/>
          <p:nvPr/>
        </p:nvSpPr>
        <p:spPr>
          <a:xfrm>
            <a:off x="5410200" y="3386137"/>
            <a:ext cx="1066800" cy="1071562"/>
          </a:xfrm>
          <a:prstGeom prst="rect">
            <a:avLst/>
          </a:prstGeom>
          <a:solidFill>
            <a:srgbClr val="948A54"/>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41" name="Google Shape;241;p11"/>
          <p:cNvSpPr/>
          <p:nvPr/>
        </p:nvSpPr>
        <p:spPr>
          <a:xfrm>
            <a:off x="5072062" y="2243137"/>
            <a:ext cx="1600200" cy="1143000"/>
          </a:xfrm>
          <a:prstGeom prst="ellipse">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42" name="Google Shape;242;p11"/>
          <p:cNvSpPr txBox="1"/>
          <p:nvPr/>
        </p:nvSpPr>
        <p:spPr>
          <a:xfrm>
            <a:off x="5567362" y="2597150"/>
            <a:ext cx="685800"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A</a:t>
            </a:r>
            <a:endParaRPr/>
          </a:p>
        </p:txBody>
      </p:sp>
      <p:sp>
        <p:nvSpPr>
          <p:cNvPr id="243" name="Google Shape;243;p11"/>
          <p:cNvSpPr txBox="1"/>
          <p:nvPr/>
        </p:nvSpPr>
        <p:spPr>
          <a:xfrm>
            <a:off x="5567362" y="3611562"/>
            <a:ext cx="685800" cy="368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C</a:t>
            </a:r>
            <a:endParaRPr/>
          </a:p>
        </p:txBody>
      </p:sp>
      <p:sp>
        <p:nvSpPr>
          <p:cNvPr id="244" name="Google Shape;244;p11"/>
          <p:cNvSpPr txBox="1"/>
          <p:nvPr/>
        </p:nvSpPr>
        <p:spPr>
          <a:xfrm>
            <a:off x="7219950" y="2814637"/>
            <a:ext cx="1066800" cy="2895600"/>
          </a:xfrm>
          <a:prstGeom prst="rect">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45" name="Google Shape;245;p11"/>
          <p:cNvSpPr/>
          <p:nvPr/>
        </p:nvSpPr>
        <p:spPr>
          <a:xfrm>
            <a:off x="6915150" y="1671637"/>
            <a:ext cx="1600200" cy="1143000"/>
          </a:xfrm>
          <a:prstGeom prst="ellipse">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46" name="Google Shape;246;p11"/>
          <p:cNvSpPr txBox="1"/>
          <p:nvPr/>
        </p:nvSpPr>
        <p:spPr>
          <a:xfrm>
            <a:off x="7372350" y="1976437"/>
            <a:ext cx="685800" cy="368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A</a:t>
            </a:r>
            <a:endParaRPr/>
          </a:p>
        </p:txBody>
      </p:sp>
      <p:sp>
        <p:nvSpPr>
          <p:cNvPr id="247" name="Google Shape;247;p11"/>
          <p:cNvSpPr txBox="1"/>
          <p:nvPr/>
        </p:nvSpPr>
        <p:spPr>
          <a:xfrm>
            <a:off x="7410450" y="3368675"/>
            <a:ext cx="685800"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B</a:t>
            </a:r>
            <a:endParaRPr/>
          </a:p>
        </p:txBody>
      </p:sp>
      <p:sp>
        <p:nvSpPr>
          <p:cNvPr id="248" name="Google Shape;248;p11"/>
          <p:cNvSpPr txBox="1"/>
          <p:nvPr/>
        </p:nvSpPr>
        <p:spPr>
          <a:xfrm>
            <a:off x="6153150" y="4637087"/>
            <a:ext cx="1066800" cy="1071562"/>
          </a:xfrm>
          <a:prstGeom prst="rect">
            <a:avLst/>
          </a:prstGeom>
          <a:solidFill>
            <a:srgbClr val="948A54"/>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49" name="Google Shape;249;p11"/>
          <p:cNvSpPr txBox="1"/>
          <p:nvPr/>
        </p:nvSpPr>
        <p:spPr>
          <a:xfrm>
            <a:off x="6310312" y="4862512"/>
            <a:ext cx="685800"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C</a:t>
            </a:r>
            <a:endParaRPr/>
          </a:p>
        </p:txBody>
      </p:sp>
      <p:sp>
        <p:nvSpPr>
          <p:cNvPr id="250" name="Google Shape;250;p11"/>
          <p:cNvSpPr/>
          <p:nvPr/>
        </p:nvSpPr>
        <p:spPr>
          <a:xfrm>
            <a:off x="838200" y="5173662"/>
            <a:ext cx="1600200" cy="1143000"/>
          </a:xfrm>
          <a:prstGeom prst="ellipse">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51" name="Google Shape;251;p11"/>
          <p:cNvSpPr txBox="1"/>
          <p:nvPr/>
        </p:nvSpPr>
        <p:spPr>
          <a:xfrm>
            <a:off x="1295400" y="5478462"/>
            <a:ext cx="685800" cy="368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A</a:t>
            </a:r>
            <a:endParaRPr/>
          </a:p>
        </p:txBody>
      </p:sp>
      <p:sp>
        <p:nvSpPr>
          <p:cNvPr id="252" name="Google Shape;252;p11"/>
          <p:cNvSpPr txBox="1"/>
          <p:nvPr/>
        </p:nvSpPr>
        <p:spPr>
          <a:xfrm>
            <a:off x="2286000" y="6022975"/>
            <a:ext cx="923925" cy="5857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Calibri"/>
              <a:buNone/>
            </a:pPr>
            <a:r>
              <a:rPr b="0" i="0" lang="en-US" sz="3200" u="none">
                <a:solidFill>
                  <a:schemeClr val="dk1"/>
                </a:solidFill>
                <a:latin typeface="Calibri"/>
                <a:ea typeface="Calibri"/>
                <a:cs typeface="Calibri"/>
                <a:sym typeface="Calibri"/>
              </a:rPr>
              <a:t>1</a:t>
            </a:r>
            <a:endParaRPr/>
          </a:p>
        </p:txBody>
      </p:sp>
      <p:sp>
        <p:nvSpPr>
          <p:cNvPr id="253" name="Google Shape;253;p11"/>
          <p:cNvSpPr txBox="1"/>
          <p:nvPr/>
        </p:nvSpPr>
        <p:spPr>
          <a:xfrm>
            <a:off x="3810000" y="5705475"/>
            <a:ext cx="923925"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Calibri"/>
              <a:buNone/>
            </a:pPr>
            <a:r>
              <a:rPr b="0" i="0" lang="en-US" sz="3200" u="none">
                <a:solidFill>
                  <a:schemeClr val="dk1"/>
                </a:solidFill>
                <a:latin typeface="Calibri"/>
                <a:ea typeface="Calibri"/>
                <a:cs typeface="Calibri"/>
                <a:sym typeface="Calibri"/>
              </a:rPr>
              <a:t>2</a:t>
            </a:r>
            <a:endParaRPr/>
          </a:p>
        </p:txBody>
      </p:sp>
      <p:sp>
        <p:nvSpPr>
          <p:cNvPr id="254" name="Google Shape;254;p11"/>
          <p:cNvSpPr txBox="1"/>
          <p:nvPr/>
        </p:nvSpPr>
        <p:spPr>
          <a:xfrm>
            <a:off x="7446962" y="5754687"/>
            <a:ext cx="923925"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Calibri"/>
              <a:buNone/>
            </a:pPr>
            <a:r>
              <a:rPr b="0" i="0" lang="en-US" sz="3200" u="none">
                <a:solidFill>
                  <a:schemeClr val="dk1"/>
                </a:solidFill>
                <a:latin typeface="Calibri"/>
                <a:ea typeface="Calibri"/>
                <a:cs typeface="Calibri"/>
                <a:sym typeface="Calibri"/>
              </a:rPr>
              <a:t>4</a:t>
            </a:r>
            <a:endParaRPr/>
          </a:p>
        </p:txBody>
      </p:sp>
      <p:sp>
        <p:nvSpPr>
          <p:cNvPr id="255" name="Google Shape;255;p11"/>
          <p:cNvSpPr txBox="1"/>
          <p:nvPr/>
        </p:nvSpPr>
        <p:spPr>
          <a:xfrm>
            <a:off x="5246687" y="4344987"/>
            <a:ext cx="922337"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Calibri"/>
              <a:buNone/>
            </a:pPr>
            <a:r>
              <a:rPr b="0" i="0" lang="en-US" sz="3200" u="none">
                <a:solidFill>
                  <a:schemeClr val="dk1"/>
                </a:solidFill>
                <a:latin typeface="Calibri"/>
                <a:ea typeface="Calibri"/>
                <a:cs typeface="Calibri"/>
                <a:sym typeface="Calibri"/>
              </a:rPr>
              <a:t>3</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2"/>
          <p:cNvSpPr txBox="1"/>
          <p:nvPr>
            <p:ph idx="4294967295" type="ctrTitle"/>
          </p:nvPr>
        </p:nvSpPr>
        <p:spPr>
          <a:xfrm>
            <a:off x="0" y="0"/>
            <a:ext cx="9144000" cy="1470025"/>
          </a:xfrm>
          <a:prstGeom prst="rect">
            <a:avLst/>
          </a:prstGeom>
          <a:solidFill>
            <a:srgbClr val="63252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DDD9C3"/>
              </a:buClr>
              <a:buSzPts val="4000"/>
              <a:buFont typeface="Calibri"/>
              <a:buNone/>
            </a:pPr>
            <a:r>
              <a:rPr b="0" i="0" lang="en-US" sz="4000" u="none" cap="none" strike="noStrike">
                <a:solidFill>
                  <a:srgbClr val="DDD9C3"/>
                </a:solidFill>
                <a:latin typeface="Calibri"/>
                <a:ea typeface="Calibri"/>
                <a:cs typeface="Calibri"/>
                <a:sym typeface="Calibri"/>
              </a:rPr>
              <a:t>Doctrine of equivalents:  A claim is broader than what it says</a:t>
            </a:r>
            <a:endParaRPr/>
          </a:p>
        </p:txBody>
      </p:sp>
      <p:sp>
        <p:nvSpPr>
          <p:cNvPr id="261" name="Google Shape;261;p12"/>
          <p:cNvSpPr txBox="1"/>
          <p:nvPr/>
        </p:nvSpPr>
        <p:spPr>
          <a:xfrm>
            <a:off x="304800" y="1752600"/>
            <a:ext cx="2819400" cy="2678112"/>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What is claimed is:</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1.  A solar tower comprising A and B.</a:t>
            </a:r>
            <a:endParaRPr/>
          </a:p>
          <a:p>
            <a:pPr indent="0" lvl="0" marL="0" marR="0" rtl="0" algn="l">
              <a:lnSpc>
                <a:spcPct val="100000"/>
              </a:lnSpc>
              <a:spcBef>
                <a:spcPts val="0"/>
              </a:spcBef>
              <a:spcAft>
                <a:spcPts val="0"/>
              </a:spcAft>
              <a:buClr>
                <a:schemeClr val="dk1"/>
              </a:buClr>
              <a:buSzPts val="3600"/>
              <a:buFont typeface="Calibri"/>
              <a:buNone/>
            </a:pPr>
            <a:r>
              <a:t/>
            </a:r>
            <a:endParaRPr b="0" i="0" sz="36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3600" u="none">
              <a:solidFill>
                <a:schemeClr val="dk1"/>
              </a:solidFill>
              <a:latin typeface="Calibri"/>
              <a:ea typeface="Calibri"/>
              <a:cs typeface="Calibri"/>
              <a:sym typeface="Calibri"/>
            </a:endParaRPr>
          </a:p>
        </p:txBody>
      </p:sp>
      <p:sp>
        <p:nvSpPr>
          <p:cNvPr id="262" name="Google Shape;262;p12"/>
          <p:cNvSpPr txBox="1"/>
          <p:nvPr/>
        </p:nvSpPr>
        <p:spPr>
          <a:xfrm>
            <a:off x="5410200" y="3386137"/>
            <a:ext cx="1066800" cy="1071562"/>
          </a:xfrm>
          <a:prstGeom prst="rect">
            <a:avLst/>
          </a:prstGeom>
          <a:solidFill>
            <a:srgbClr val="948A54"/>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63" name="Google Shape;263;p12"/>
          <p:cNvSpPr/>
          <p:nvPr/>
        </p:nvSpPr>
        <p:spPr>
          <a:xfrm>
            <a:off x="5072062" y="2243137"/>
            <a:ext cx="1600200" cy="1143000"/>
          </a:xfrm>
          <a:prstGeom prst="ellipse">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64" name="Google Shape;264;p12"/>
          <p:cNvSpPr txBox="1"/>
          <p:nvPr/>
        </p:nvSpPr>
        <p:spPr>
          <a:xfrm>
            <a:off x="5567362" y="2597150"/>
            <a:ext cx="685800"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A</a:t>
            </a:r>
            <a:endParaRPr/>
          </a:p>
        </p:txBody>
      </p:sp>
      <p:sp>
        <p:nvSpPr>
          <p:cNvPr id="265" name="Google Shape;265;p12"/>
          <p:cNvSpPr txBox="1"/>
          <p:nvPr/>
        </p:nvSpPr>
        <p:spPr>
          <a:xfrm>
            <a:off x="5567362" y="3611562"/>
            <a:ext cx="685800" cy="368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C</a:t>
            </a:r>
            <a:endParaRPr/>
          </a:p>
        </p:txBody>
      </p:sp>
      <p:sp>
        <p:nvSpPr>
          <p:cNvPr id="266" name="Google Shape;266;p12"/>
          <p:cNvSpPr txBox="1"/>
          <p:nvPr/>
        </p:nvSpPr>
        <p:spPr>
          <a:xfrm>
            <a:off x="2057400" y="5108575"/>
            <a:ext cx="5029200" cy="7699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Calibri"/>
              <a:buNone/>
            </a:pPr>
            <a:r>
              <a:rPr b="0" i="0" lang="en-US" sz="3200" u="none">
                <a:solidFill>
                  <a:schemeClr val="dk1"/>
                </a:solidFill>
                <a:latin typeface="Calibri"/>
                <a:ea typeface="Calibri"/>
                <a:cs typeface="Calibri"/>
                <a:sym typeface="Calibri"/>
              </a:rPr>
              <a:t>IS </a:t>
            </a:r>
            <a:r>
              <a:rPr b="0" i="0" lang="en-US" sz="4400" u="none">
                <a:solidFill>
                  <a:schemeClr val="dk1"/>
                </a:solidFill>
                <a:latin typeface="Calibri"/>
                <a:ea typeface="Calibri"/>
                <a:cs typeface="Calibri"/>
                <a:sym typeface="Calibri"/>
              </a:rPr>
              <a:t>C</a:t>
            </a:r>
            <a:r>
              <a:rPr b="0" i="0" lang="en-US" sz="3200" u="none">
                <a:solidFill>
                  <a:schemeClr val="dk1"/>
                </a:solidFill>
                <a:latin typeface="Calibri"/>
                <a:ea typeface="Calibri"/>
                <a:cs typeface="Calibri"/>
                <a:sym typeface="Calibri"/>
              </a:rPr>
              <a:t> an equivalent of </a:t>
            </a:r>
            <a:r>
              <a:rPr b="0" i="0" lang="en-US" sz="4400" u="none">
                <a:solidFill>
                  <a:schemeClr val="dk1"/>
                </a:solidFill>
                <a:latin typeface="Calibri"/>
                <a:ea typeface="Calibri"/>
                <a:cs typeface="Calibri"/>
                <a:sym typeface="Calibri"/>
              </a:rPr>
              <a:t>B</a:t>
            </a:r>
            <a:r>
              <a:rPr b="0" i="0" lang="en-US" sz="3200" u="none">
                <a:solidFill>
                  <a:schemeClr val="dk1"/>
                </a:solidFill>
                <a:latin typeface="Calibri"/>
                <a:ea typeface="Calibri"/>
                <a:cs typeface="Calibri"/>
                <a:sym typeface="Calibri"/>
              </a:rPr>
              <a: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3"/>
          <p:cNvSpPr txBox="1"/>
          <p:nvPr>
            <p:ph idx="4294967295" type="ctrTitle"/>
          </p:nvPr>
        </p:nvSpPr>
        <p:spPr>
          <a:xfrm>
            <a:off x="0" y="0"/>
            <a:ext cx="9144000" cy="1470025"/>
          </a:xfrm>
          <a:prstGeom prst="rect">
            <a:avLst/>
          </a:prstGeom>
          <a:solidFill>
            <a:srgbClr val="63252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DDD9C3"/>
              </a:buClr>
              <a:buSzPts val="4000"/>
              <a:buFont typeface="Calibri"/>
              <a:buNone/>
            </a:pPr>
            <a:r>
              <a:rPr b="0" i="0" lang="en-US" sz="4000" u="none" cap="none" strike="noStrike">
                <a:solidFill>
                  <a:srgbClr val="DDD9C3"/>
                </a:solidFill>
                <a:latin typeface="Calibri"/>
                <a:ea typeface="Calibri"/>
                <a:cs typeface="Calibri"/>
                <a:sym typeface="Calibri"/>
              </a:rPr>
              <a:t>Doctrine of equivalents:  A claim is broader than what it says</a:t>
            </a:r>
            <a:endParaRPr/>
          </a:p>
        </p:txBody>
      </p:sp>
      <p:sp>
        <p:nvSpPr>
          <p:cNvPr id="272" name="Google Shape;272;p13"/>
          <p:cNvSpPr txBox="1"/>
          <p:nvPr/>
        </p:nvSpPr>
        <p:spPr>
          <a:xfrm>
            <a:off x="304800" y="1752600"/>
            <a:ext cx="2819400" cy="2678112"/>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What is claimed is:</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1.  A solar tower comprising A and B.</a:t>
            </a:r>
            <a:endParaRPr/>
          </a:p>
          <a:p>
            <a:pPr indent="0" lvl="0" marL="0" marR="0" rtl="0" algn="l">
              <a:lnSpc>
                <a:spcPct val="100000"/>
              </a:lnSpc>
              <a:spcBef>
                <a:spcPts val="0"/>
              </a:spcBef>
              <a:spcAft>
                <a:spcPts val="0"/>
              </a:spcAft>
              <a:buClr>
                <a:schemeClr val="dk1"/>
              </a:buClr>
              <a:buSzPts val="3600"/>
              <a:buFont typeface="Calibri"/>
              <a:buNone/>
            </a:pPr>
            <a:r>
              <a:t/>
            </a:r>
            <a:endParaRPr b="0" i="0" sz="36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3600" u="none">
              <a:solidFill>
                <a:schemeClr val="dk1"/>
              </a:solidFill>
              <a:latin typeface="Calibri"/>
              <a:ea typeface="Calibri"/>
              <a:cs typeface="Calibri"/>
              <a:sym typeface="Calibri"/>
            </a:endParaRPr>
          </a:p>
        </p:txBody>
      </p:sp>
      <p:sp>
        <p:nvSpPr>
          <p:cNvPr id="273" name="Google Shape;273;p13"/>
          <p:cNvSpPr txBox="1"/>
          <p:nvPr/>
        </p:nvSpPr>
        <p:spPr>
          <a:xfrm>
            <a:off x="1255712" y="5461000"/>
            <a:ext cx="1066800" cy="1071562"/>
          </a:xfrm>
          <a:prstGeom prst="rect">
            <a:avLst/>
          </a:prstGeom>
          <a:solidFill>
            <a:srgbClr val="948A54"/>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74" name="Google Shape;274;p13"/>
          <p:cNvSpPr/>
          <p:nvPr/>
        </p:nvSpPr>
        <p:spPr>
          <a:xfrm>
            <a:off x="914400" y="4318000"/>
            <a:ext cx="1600200" cy="1143000"/>
          </a:xfrm>
          <a:prstGeom prst="ellipse">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75" name="Google Shape;275;p13"/>
          <p:cNvSpPr txBox="1"/>
          <p:nvPr/>
        </p:nvSpPr>
        <p:spPr>
          <a:xfrm>
            <a:off x="1409700" y="4672012"/>
            <a:ext cx="685800"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A</a:t>
            </a:r>
            <a:endParaRPr/>
          </a:p>
        </p:txBody>
      </p:sp>
      <p:sp>
        <p:nvSpPr>
          <p:cNvPr id="276" name="Google Shape;276;p13"/>
          <p:cNvSpPr txBox="1"/>
          <p:nvPr/>
        </p:nvSpPr>
        <p:spPr>
          <a:xfrm>
            <a:off x="1412875" y="5686425"/>
            <a:ext cx="685800"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C</a:t>
            </a:r>
            <a:endParaRPr/>
          </a:p>
        </p:txBody>
      </p:sp>
      <p:sp>
        <p:nvSpPr>
          <p:cNvPr id="277" name="Google Shape;277;p13"/>
          <p:cNvSpPr txBox="1"/>
          <p:nvPr/>
        </p:nvSpPr>
        <p:spPr>
          <a:xfrm>
            <a:off x="3324225" y="5461000"/>
            <a:ext cx="4857750" cy="7699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Calibri"/>
              <a:buNone/>
            </a:pPr>
            <a:r>
              <a:rPr b="0" i="0" lang="en-US" sz="3200" u="none">
                <a:solidFill>
                  <a:schemeClr val="dk1"/>
                </a:solidFill>
                <a:latin typeface="Calibri"/>
                <a:ea typeface="Calibri"/>
                <a:cs typeface="Calibri"/>
                <a:sym typeface="Calibri"/>
              </a:rPr>
              <a:t>IS </a:t>
            </a:r>
            <a:r>
              <a:rPr b="0" i="0" lang="en-US" sz="4400" u="none">
                <a:solidFill>
                  <a:schemeClr val="dk1"/>
                </a:solidFill>
                <a:latin typeface="Calibri"/>
                <a:ea typeface="Calibri"/>
                <a:cs typeface="Calibri"/>
                <a:sym typeface="Calibri"/>
              </a:rPr>
              <a:t>C</a:t>
            </a:r>
            <a:r>
              <a:rPr b="0" i="0" lang="en-US" sz="3200" u="none">
                <a:solidFill>
                  <a:schemeClr val="dk1"/>
                </a:solidFill>
                <a:latin typeface="Calibri"/>
                <a:ea typeface="Calibri"/>
                <a:cs typeface="Calibri"/>
                <a:sym typeface="Calibri"/>
              </a:rPr>
              <a:t> an equivalent of </a:t>
            </a:r>
            <a:r>
              <a:rPr b="0" i="0" lang="en-US" sz="4400" u="none">
                <a:solidFill>
                  <a:schemeClr val="dk1"/>
                </a:solidFill>
                <a:latin typeface="Calibri"/>
                <a:ea typeface="Calibri"/>
                <a:cs typeface="Calibri"/>
                <a:sym typeface="Calibri"/>
              </a:rPr>
              <a:t>B</a:t>
            </a:r>
            <a:r>
              <a:rPr b="0" i="0" lang="en-US" sz="3200" u="none">
                <a:solidFill>
                  <a:schemeClr val="dk1"/>
                </a:solidFill>
                <a:latin typeface="Calibri"/>
                <a:ea typeface="Calibri"/>
                <a:cs typeface="Calibri"/>
                <a:sym typeface="Calibri"/>
              </a:rPr>
              <a:t>?</a:t>
            </a:r>
            <a:endParaRPr/>
          </a:p>
        </p:txBody>
      </p:sp>
      <p:sp>
        <p:nvSpPr>
          <p:cNvPr id="278" name="Google Shape;278;p13"/>
          <p:cNvSpPr txBox="1"/>
          <p:nvPr/>
        </p:nvSpPr>
        <p:spPr>
          <a:xfrm>
            <a:off x="3603625" y="1776412"/>
            <a:ext cx="4572000" cy="2678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Calibri"/>
              <a:buNone/>
            </a:pPr>
            <a:r>
              <a:rPr b="0" i="0" lang="en-US" sz="2800" u="none">
                <a:solidFill>
                  <a:schemeClr val="dk1"/>
                </a:solidFill>
                <a:latin typeface="Calibri"/>
                <a:ea typeface="Calibri"/>
                <a:cs typeface="Calibri"/>
                <a:sym typeface="Calibri"/>
              </a:rPr>
              <a:t>Whether the difference between the feature in the accused device and the limitation literally recited in the patent claim is "</a:t>
            </a:r>
            <a:r>
              <a:rPr b="1" i="0" lang="en-US" sz="2800" u="sng">
                <a:solidFill>
                  <a:srgbClr val="C00000"/>
                </a:solidFill>
                <a:latin typeface="Calibri"/>
                <a:ea typeface="Calibri"/>
                <a:cs typeface="Calibri"/>
                <a:sym typeface="Calibri"/>
              </a:rPr>
              <a:t>insubstantial</a:t>
            </a:r>
            <a:r>
              <a:rPr b="0" i="0" lang="en-US" sz="2800" u="none">
                <a:solidFill>
                  <a:schemeClr val="dk1"/>
                </a:solidFill>
                <a:latin typeface="Calibri"/>
                <a:ea typeface="Calibri"/>
                <a:cs typeface="Calibri"/>
                <a:sym typeface="Calibri"/>
              </a:rPr>
              <a:t>."</a:t>
            </a:r>
            <a:endParaRPr/>
          </a:p>
        </p:txBody>
      </p:sp>
      <p:sp>
        <p:nvSpPr>
          <p:cNvPr id="279" name="Google Shape;279;p13"/>
          <p:cNvSpPr txBox="1"/>
          <p:nvPr/>
        </p:nvSpPr>
        <p:spPr>
          <a:xfrm>
            <a:off x="3733800" y="4454525"/>
            <a:ext cx="4876800"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0" i="1" lang="en-US" sz="1800" u="none">
                <a:solidFill>
                  <a:schemeClr val="dk1"/>
                </a:solidFill>
                <a:latin typeface="Calibri"/>
                <a:ea typeface="Calibri"/>
                <a:cs typeface="Calibri"/>
                <a:sym typeface="Calibri"/>
              </a:rPr>
              <a:t>Warner-Jenkinson Co. v. Hilton Davis Chem. Co.</a:t>
            </a:r>
            <a:r>
              <a:rPr b="0" i="0" lang="en-US" sz="1800" u="none">
                <a:solidFill>
                  <a:schemeClr val="dk1"/>
                </a:solidFill>
                <a:latin typeface="Calibri"/>
                <a:ea typeface="Calibri"/>
                <a:cs typeface="Calibri"/>
                <a:sym typeface="Calibri"/>
              </a:rPr>
              <a:t> (S.Ct. 1997)</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4"/>
          <p:cNvSpPr txBox="1"/>
          <p:nvPr>
            <p:ph idx="4294967295" type="ctrTitle"/>
          </p:nvPr>
        </p:nvSpPr>
        <p:spPr>
          <a:xfrm>
            <a:off x="0" y="0"/>
            <a:ext cx="9144000" cy="1470025"/>
          </a:xfrm>
          <a:prstGeom prst="rect">
            <a:avLst/>
          </a:prstGeom>
          <a:solidFill>
            <a:srgbClr val="63252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DDD9C3"/>
              </a:buClr>
              <a:buSzPts val="4000"/>
              <a:buFont typeface="Calibri"/>
              <a:buNone/>
            </a:pPr>
            <a:r>
              <a:rPr b="0" i="0" lang="en-US" sz="4000" u="none" cap="none" strike="noStrike">
                <a:solidFill>
                  <a:srgbClr val="DDD9C3"/>
                </a:solidFill>
                <a:latin typeface="Calibri"/>
                <a:ea typeface="Calibri"/>
                <a:cs typeface="Calibri"/>
                <a:sym typeface="Calibri"/>
              </a:rPr>
              <a:t>Doctrine of equivalents:  A claim is broader than what it says</a:t>
            </a:r>
            <a:endParaRPr/>
          </a:p>
        </p:txBody>
      </p:sp>
      <p:sp>
        <p:nvSpPr>
          <p:cNvPr id="285" name="Google Shape;285;p14"/>
          <p:cNvSpPr txBox="1"/>
          <p:nvPr/>
        </p:nvSpPr>
        <p:spPr>
          <a:xfrm>
            <a:off x="304800" y="1752600"/>
            <a:ext cx="2819400" cy="2678112"/>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What is claimed is:</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1.  A solar tower comprising A and B.</a:t>
            </a:r>
            <a:endParaRPr/>
          </a:p>
          <a:p>
            <a:pPr indent="0" lvl="0" marL="0" marR="0" rtl="0" algn="l">
              <a:lnSpc>
                <a:spcPct val="100000"/>
              </a:lnSpc>
              <a:spcBef>
                <a:spcPts val="0"/>
              </a:spcBef>
              <a:spcAft>
                <a:spcPts val="0"/>
              </a:spcAft>
              <a:buClr>
                <a:schemeClr val="dk1"/>
              </a:buClr>
              <a:buSzPts val="3600"/>
              <a:buFont typeface="Calibri"/>
              <a:buNone/>
            </a:pPr>
            <a:r>
              <a:t/>
            </a:r>
            <a:endParaRPr b="0" i="0" sz="36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3600" u="none">
              <a:solidFill>
                <a:schemeClr val="dk1"/>
              </a:solidFill>
              <a:latin typeface="Calibri"/>
              <a:ea typeface="Calibri"/>
              <a:cs typeface="Calibri"/>
              <a:sym typeface="Calibri"/>
            </a:endParaRPr>
          </a:p>
        </p:txBody>
      </p:sp>
      <p:sp>
        <p:nvSpPr>
          <p:cNvPr id="286" name="Google Shape;286;p14"/>
          <p:cNvSpPr txBox="1"/>
          <p:nvPr/>
        </p:nvSpPr>
        <p:spPr>
          <a:xfrm>
            <a:off x="1255712" y="5461000"/>
            <a:ext cx="1066800" cy="1071562"/>
          </a:xfrm>
          <a:prstGeom prst="rect">
            <a:avLst/>
          </a:prstGeom>
          <a:solidFill>
            <a:srgbClr val="948A54"/>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87" name="Google Shape;287;p14"/>
          <p:cNvSpPr/>
          <p:nvPr/>
        </p:nvSpPr>
        <p:spPr>
          <a:xfrm>
            <a:off x="914400" y="4318000"/>
            <a:ext cx="1600200" cy="1143000"/>
          </a:xfrm>
          <a:prstGeom prst="ellipse">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88" name="Google Shape;288;p14"/>
          <p:cNvSpPr txBox="1"/>
          <p:nvPr/>
        </p:nvSpPr>
        <p:spPr>
          <a:xfrm>
            <a:off x="1409700" y="4672012"/>
            <a:ext cx="685800"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A</a:t>
            </a:r>
            <a:endParaRPr/>
          </a:p>
        </p:txBody>
      </p:sp>
      <p:sp>
        <p:nvSpPr>
          <p:cNvPr id="289" name="Google Shape;289;p14"/>
          <p:cNvSpPr txBox="1"/>
          <p:nvPr/>
        </p:nvSpPr>
        <p:spPr>
          <a:xfrm>
            <a:off x="1412875" y="5686425"/>
            <a:ext cx="685800"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C</a:t>
            </a:r>
            <a:endParaRPr/>
          </a:p>
        </p:txBody>
      </p:sp>
      <p:sp>
        <p:nvSpPr>
          <p:cNvPr id="290" name="Google Shape;290;p14"/>
          <p:cNvSpPr txBox="1"/>
          <p:nvPr/>
        </p:nvSpPr>
        <p:spPr>
          <a:xfrm>
            <a:off x="2895600" y="5986462"/>
            <a:ext cx="4857750" cy="7699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Calibri"/>
              <a:buNone/>
            </a:pPr>
            <a:r>
              <a:rPr b="0" i="0" lang="en-US" sz="3200" u="none">
                <a:solidFill>
                  <a:schemeClr val="dk1"/>
                </a:solidFill>
                <a:latin typeface="Calibri"/>
                <a:ea typeface="Calibri"/>
                <a:cs typeface="Calibri"/>
                <a:sym typeface="Calibri"/>
              </a:rPr>
              <a:t>IS </a:t>
            </a:r>
            <a:r>
              <a:rPr b="0" i="0" lang="en-US" sz="4400" u="none">
                <a:solidFill>
                  <a:schemeClr val="dk1"/>
                </a:solidFill>
                <a:latin typeface="Calibri"/>
                <a:ea typeface="Calibri"/>
                <a:cs typeface="Calibri"/>
                <a:sym typeface="Calibri"/>
              </a:rPr>
              <a:t>C</a:t>
            </a:r>
            <a:r>
              <a:rPr b="0" i="0" lang="en-US" sz="3200" u="none">
                <a:solidFill>
                  <a:schemeClr val="dk1"/>
                </a:solidFill>
                <a:latin typeface="Calibri"/>
                <a:ea typeface="Calibri"/>
                <a:cs typeface="Calibri"/>
                <a:sym typeface="Calibri"/>
              </a:rPr>
              <a:t> an equivalent of </a:t>
            </a:r>
            <a:r>
              <a:rPr b="0" i="0" lang="en-US" sz="4400" u="none">
                <a:solidFill>
                  <a:schemeClr val="dk1"/>
                </a:solidFill>
                <a:latin typeface="Calibri"/>
                <a:ea typeface="Calibri"/>
                <a:cs typeface="Calibri"/>
                <a:sym typeface="Calibri"/>
              </a:rPr>
              <a:t>B</a:t>
            </a:r>
            <a:r>
              <a:rPr b="0" i="0" lang="en-US" sz="3200" u="none">
                <a:solidFill>
                  <a:schemeClr val="dk1"/>
                </a:solidFill>
                <a:latin typeface="Calibri"/>
                <a:ea typeface="Calibri"/>
                <a:cs typeface="Calibri"/>
                <a:sym typeface="Calibri"/>
              </a:rPr>
              <a:t>?</a:t>
            </a:r>
            <a:endParaRPr/>
          </a:p>
        </p:txBody>
      </p:sp>
      <p:pic>
        <p:nvPicPr>
          <p:cNvPr descr="https://chisum-patent-academy.com/wp-content/themes/chisumv2/images/about-us-sidebar-3.jpg" id="291" name="Google Shape;291;p14"/>
          <p:cNvPicPr preferRelativeResize="0"/>
          <p:nvPr/>
        </p:nvPicPr>
        <p:blipFill rotWithShape="1">
          <a:blip r:embed="rId3">
            <a:alphaModFix/>
          </a:blip>
          <a:srcRect b="0" l="0" r="0" t="0"/>
          <a:stretch/>
        </p:blipFill>
        <p:spPr>
          <a:xfrm>
            <a:off x="4038600" y="1774825"/>
            <a:ext cx="2952750" cy="3943350"/>
          </a:xfrm>
          <a:prstGeom prst="rect">
            <a:avLst/>
          </a:prstGeom>
          <a:noFill/>
          <a:ln>
            <a:noFill/>
          </a:ln>
        </p:spPr>
      </p:pic>
      <p:sp>
        <p:nvSpPr>
          <p:cNvPr id="292" name="Google Shape;292;p14"/>
          <p:cNvSpPr txBox="1"/>
          <p:nvPr/>
        </p:nvSpPr>
        <p:spPr>
          <a:xfrm rot="780000">
            <a:off x="6191250" y="2873375"/>
            <a:ext cx="2387600" cy="1323975"/>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000"/>
              <a:buFont typeface="Calibri"/>
              <a:buNone/>
            </a:pPr>
            <a:r>
              <a:rPr b="0" i="0" lang="en-US" sz="4000" u="none">
                <a:solidFill>
                  <a:schemeClr val="dk1"/>
                </a:solidFill>
                <a:latin typeface="Calibri"/>
                <a:ea typeface="Calibri"/>
                <a:cs typeface="Calibri"/>
                <a:sym typeface="Calibri"/>
              </a:rPr>
              <a:t>4 Shelves!!!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15"/>
          <p:cNvSpPr txBox="1"/>
          <p:nvPr>
            <p:ph idx="4294967295" type="ctrTitle"/>
          </p:nvPr>
        </p:nvSpPr>
        <p:spPr>
          <a:xfrm>
            <a:off x="0" y="0"/>
            <a:ext cx="9144000" cy="1470025"/>
          </a:xfrm>
          <a:prstGeom prst="rect">
            <a:avLst/>
          </a:prstGeom>
          <a:solidFill>
            <a:srgbClr val="63252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DDD9C3"/>
              </a:buClr>
              <a:buSzPts val="4000"/>
              <a:buFont typeface="Calibri"/>
              <a:buNone/>
            </a:pPr>
            <a:r>
              <a:rPr b="0" i="0" lang="en-US" sz="4000" u="none" cap="none" strike="noStrike">
                <a:solidFill>
                  <a:srgbClr val="DDD9C3"/>
                </a:solidFill>
                <a:latin typeface="Calibri"/>
                <a:ea typeface="Calibri"/>
                <a:cs typeface="Calibri"/>
                <a:sym typeface="Calibri"/>
              </a:rPr>
              <a:t>Fortunately, legal theories are available to limit the doctrine of equivalents.</a:t>
            </a:r>
            <a:endParaRPr/>
          </a:p>
        </p:txBody>
      </p:sp>
      <p:sp>
        <p:nvSpPr>
          <p:cNvPr id="298" name="Google Shape;298;p15"/>
          <p:cNvSpPr txBox="1"/>
          <p:nvPr/>
        </p:nvSpPr>
        <p:spPr>
          <a:xfrm>
            <a:off x="304800" y="1752600"/>
            <a:ext cx="2819400" cy="2678112"/>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What is claimed is:</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1.  A solar tower comprising A and B.</a:t>
            </a:r>
            <a:endParaRPr/>
          </a:p>
          <a:p>
            <a:pPr indent="0" lvl="0" marL="0" marR="0" rtl="0" algn="l">
              <a:lnSpc>
                <a:spcPct val="100000"/>
              </a:lnSpc>
              <a:spcBef>
                <a:spcPts val="0"/>
              </a:spcBef>
              <a:spcAft>
                <a:spcPts val="0"/>
              </a:spcAft>
              <a:buClr>
                <a:schemeClr val="dk1"/>
              </a:buClr>
              <a:buSzPts val="3600"/>
              <a:buFont typeface="Calibri"/>
              <a:buNone/>
            </a:pPr>
            <a:r>
              <a:t/>
            </a:r>
            <a:endParaRPr b="0" i="0" sz="36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3600" u="none">
              <a:solidFill>
                <a:schemeClr val="dk1"/>
              </a:solidFill>
              <a:latin typeface="Calibri"/>
              <a:ea typeface="Calibri"/>
              <a:cs typeface="Calibri"/>
              <a:sym typeface="Calibri"/>
            </a:endParaRPr>
          </a:p>
        </p:txBody>
      </p:sp>
      <p:sp>
        <p:nvSpPr>
          <p:cNvPr id="299" name="Google Shape;299;p15"/>
          <p:cNvSpPr txBox="1"/>
          <p:nvPr/>
        </p:nvSpPr>
        <p:spPr>
          <a:xfrm>
            <a:off x="1255712" y="5461000"/>
            <a:ext cx="1066800" cy="1071562"/>
          </a:xfrm>
          <a:prstGeom prst="rect">
            <a:avLst/>
          </a:prstGeom>
          <a:solidFill>
            <a:srgbClr val="948A54"/>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00" name="Google Shape;300;p15"/>
          <p:cNvSpPr/>
          <p:nvPr/>
        </p:nvSpPr>
        <p:spPr>
          <a:xfrm>
            <a:off x="914400" y="4318000"/>
            <a:ext cx="1600200" cy="1143000"/>
          </a:xfrm>
          <a:prstGeom prst="ellipse">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01" name="Google Shape;301;p15"/>
          <p:cNvSpPr txBox="1"/>
          <p:nvPr/>
        </p:nvSpPr>
        <p:spPr>
          <a:xfrm>
            <a:off x="1409700" y="4672012"/>
            <a:ext cx="685800"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A</a:t>
            </a:r>
            <a:endParaRPr/>
          </a:p>
        </p:txBody>
      </p:sp>
      <p:sp>
        <p:nvSpPr>
          <p:cNvPr id="302" name="Google Shape;302;p15"/>
          <p:cNvSpPr txBox="1"/>
          <p:nvPr/>
        </p:nvSpPr>
        <p:spPr>
          <a:xfrm>
            <a:off x="1412875" y="5686425"/>
            <a:ext cx="685800"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C</a:t>
            </a:r>
            <a:endParaRPr/>
          </a:p>
        </p:txBody>
      </p:sp>
      <p:sp>
        <p:nvSpPr>
          <p:cNvPr id="303" name="Google Shape;303;p15"/>
          <p:cNvSpPr txBox="1"/>
          <p:nvPr/>
        </p:nvSpPr>
        <p:spPr>
          <a:xfrm>
            <a:off x="2895600" y="5670550"/>
            <a:ext cx="4857750" cy="7699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Calibri"/>
              <a:buNone/>
            </a:pPr>
            <a:r>
              <a:rPr b="0" i="0" lang="en-US" sz="3200" u="none">
                <a:solidFill>
                  <a:schemeClr val="dk1"/>
                </a:solidFill>
                <a:latin typeface="Calibri"/>
                <a:ea typeface="Calibri"/>
                <a:cs typeface="Calibri"/>
                <a:sym typeface="Calibri"/>
              </a:rPr>
              <a:t>IS </a:t>
            </a:r>
            <a:r>
              <a:rPr b="0" i="0" lang="en-US" sz="4400" u="none">
                <a:solidFill>
                  <a:schemeClr val="dk1"/>
                </a:solidFill>
                <a:latin typeface="Calibri"/>
                <a:ea typeface="Calibri"/>
                <a:cs typeface="Calibri"/>
                <a:sym typeface="Calibri"/>
              </a:rPr>
              <a:t>C</a:t>
            </a:r>
            <a:r>
              <a:rPr b="0" i="0" lang="en-US" sz="3200" u="none">
                <a:solidFill>
                  <a:schemeClr val="dk1"/>
                </a:solidFill>
                <a:latin typeface="Calibri"/>
                <a:ea typeface="Calibri"/>
                <a:cs typeface="Calibri"/>
                <a:sym typeface="Calibri"/>
              </a:rPr>
              <a:t> an equivalent of </a:t>
            </a:r>
            <a:r>
              <a:rPr b="0" i="0" lang="en-US" sz="4400" u="none">
                <a:solidFill>
                  <a:schemeClr val="dk1"/>
                </a:solidFill>
                <a:latin typeface="Calibri"/>
                <a:ea typeface="Calibri"/>
                <a:cs typeface="Calibri"/>
                <a:sym typeface="Calibri"/>
              </a:rPr>
              <a:t>B</a:t>
            </a:r>
            <a:r>
              <a:rPr b="0" i="0" lang="en-US" sz="3200" u="none">
                <a:solidFill>
                  <a:schemeClr val="dk1"/>
                </a:solidFill>
                <a:latin typeface="Calibri"/>
                <a:ea typeface="Calibri"/>
                <a:cs typeface="Calibri"/>
                <a:sym typeface="Calibri"/>
              </a:rPr>
              <a:t>?</a:t>
            </a:r>
            <a:endParaRPr/>
          </a:p>
        </p:txBody>
      </p:sp>
      <p:sp>
        <p:nvSpPr>
          <p:cNvPr id="304" name="Google Shape;304;p15"/>
          <p:cNvSpPr txBox="1"/>
          <p:nvPr/>
        </p:nvSpPr>
        <p:spPr>
          <a:xfrm>
            <a:off x="3429000" y="1752600"/>
            <a:ext cx="5334000" cy="3724275"/>
          </a:xfrm>
          <a:prstGeom prst="rect">
            <a:avLst/>
          </a:prstGeom>
          <a:noFill/>
          <a:ln>
            <a:noFill/>
          </a:ln>
        </p:spPr>
        <p:txBody>
          <a:bodyPr anchorCtr="0" anchor="t" bIns="45700" lIns="91425" spcFirstLastPara="1" rIns="91425" wrap="square" tIns="45700">
            <a:spAutoFit/>
          </a:bodyPr>
          <a:lstStyle/>
          <a:p>
            <a:pPr indent="-203200" lvl="0" marL="171450" marR="0" rtl="0" algn="l">
              <a:lnSpc>
                <a:spcPct val="100000"/>
              </a:lnSpc>
              <a:spcBef>
                <a:spcPts val="0"/>
              </a:spcBef>
              <a:spcAft>
                <a:spcPts val="0"/>
              </a:spcAft>
              <a:buClr>
                <a:schemeClr val="dk1"/>
              </a:buClr>
              <a:buSzPts val="3200"/>
              <a:buFont typeface="Arial"/>
              <a:buChar char="•"/>
            </a:pPr>
            <a:r>
              <a:rPr b="0" i="0" lang="en-US" sz="3200" u="none">
                <a:solidFill>
                  <a:schemeClr val="dk1"/>
                </a:solidFill>
                <a:latin typeface="Calibri"/>
                <a:ea typeface="Calibri"/>
                <a:cs typeface="Calibri"/>
                <a:sym typeface="Calibri"/>
              </a:rPr>
              <a:t>Prosecution history estoppel</a:t>
            </a:r>
            <a:endParaRPr/>
          </a:p>
          <a:p>
            <a:pPr indent="-203200" lvl="0" marL="171450" marR="0" rtl="0" algn="l">
              <a:lnSpc>
                <a:spcPct val="100000"/>
              </a:lnSpc>
              <a:spcBef>
                <a:spcPts val="0"/>
              </a:spcBef>
              <a:spcAft>
                <a:spcPts val="0"/>
              </a:spcAft>
              <a:buClr>
                <a:schemeClr val="dk1"/>
              </a:buClr>
              <a:buSzPts val="3200"/>
              <a:buFont typeface="Arial"/>
              <a:buChar char="•"/>
            </a:pPr>
            <a:r>
              <a:rPr b="0" i="0" lang="en-US" sz="3200" u="none">
                <a:solidFill>
                  <a:schemeClr val="dk1"/>
                </a:solidFill>
                <a:latin typeface="Calibri"/>
                <a:ea typeface="Calibri"/>
                <a:cs typeface="Calibri"/>
                <a:sym typeface="Calibri"/>
              </a:rPr>
              <a:t>Hypothetical claim doctrine</a:t>
            </a:r>
            <a:endParaRPr/>
          </a:p>
          <a:p>
            <a:pPr indent="-203200" lvl="0" marL="171450" marR="0" rtl="0" algn="l">
              <a:lnSpc>
                <a:spcPct val="100000"/>
              </a:lnSpc>
              <a:spcBef>
                <a:spcPts val="0"/>
              </a:spcBef>
              <a:spcAft>
                <a:spcPts val="0"/>
              </a:spcAft>
              <a:buClr>
                <a:schemeClr val="dk1"/>
              </a:buClr>
              <a:buSzPts val="3200"/>
              <a:buFont typeface="Arial"/>
              <a:buChar char="•"/>
            </a:pPr>
            <a:r>
              <a:rPr b="0" i="0" lang="en-US" sz="3200" u="none">
                <a:solidFill>
                  <a:schemeClr val="dk1"/>
                </a:solidFill>
                <a:latin typeface="Calibri"/>
                <a:ea typeface="Calibri"/>
                <a:cs typeface="Calibri"/>
                <a:sym typeface="Calibri"/>
              </a:rPr>
              <a:t>Function way result</a:t>
            </a:r>
            <a:endParaRPr/>
          </a:p>
          <a:p>
            <a:pPr indent="-203200" lvl="0" marL="171450" marR="0" rtl="0" algn="l">
              <a:lnSpc>
                <a:spcPct val="100000"/>
              </a:lnSpc>
              <a:spcBef>
                <a:spcPts val="0"/>
              </a:spcBef>
              <a:spcAft>
                <a:spcPts val="0"/>
              </a:spcAft>
              <a:buClr>
                <a:schemeClr val="dk1"/>
              </a:buClr>
              <a:buSzPts val="3200"/>
              <a:buFont typeface="Arial"/>
              <a:buChar char="•"/>
            </a:pPr>
            <a:r>
              <a:rPr b="0" i="0" lang="en-US" sz="3200" u="none">
                <a:solidFill>
                  <a:schemeClr val="dk1"/>
                </a:solidFill>
                <a:latin typeface="Calibri"/>
                <a:ea typeface="Calibri"/>
                <a:cs typeface="Calibri"/>
                <a:sym typeface="Calibri"/>
              </a:rPr>
              <a:t>Negative teaching</a:t>
            </a:r>
            <a:endParaRPr/>
          </a:p>
          <a:p>
            <a:pPr indent="-203200" lvl="0" marL="171450" marR="0" rtl="0" algn="l">
              <a:lnSpc>
                <a:spcPct val="100000"/>
              </a:lnSpc>
              <a:spcBef>
                <a:spcPts val="0"/>
              </a:spcBef>
              <a:spcAft>
                <a:spcPts val="0"/>
              </a:spcAft>
              <a:buClr>
                <a:schemeClr val="dk1"/>
              </a:buClr>
              <a:buSzPts val="3200"/>
              <a:buFont typeface="Arial"/>
              <a:buChar char="•"/>
            </a:pPr>
            <a:r>
              <a:rPr b="0" i="0" lang="en-US" sz="3200" u="none">
                <a:solidFill>
                  <a:schemeClr val="dk1"/>
                </a:solidFill>
                <a:latin typeface="Calibri"/>
                <a:ea typeface="Calibri"/>
                <a:cs typeface="Calibri"/>
                <a:sym typeface="Calibri"/>
              </a:rPr>
              <a:t>Disclaimer</a:t>
            </a:r>
            <a:endParaRPr/>
          </a:p>
          <a:p>
            <a:pPr indent="-203200" lvl="0" marL="171450" marR="0" rtl="0" algn="l">
              <a:lnSpc>
                <a:spcPct val="100000"/>
              </a:lnSpc>
              <a:spcBef>
                <a:spcPts val="0"/>
              </a:spcBef>
              <a:spcAft>
                <a:spcPts val="0"/>
              </a:spcAft>
              <a:buClr>
                <a:schemeClr val="dk1"/>
              </a:buClr>
              <a:buSzPts val="3200"/>
              <a:buFont typeface="Arial"/>
              <a:buChar char="•"/>
            </a:pPr>
            <a:r>
              <a:rPr b="0" i="0" lang="en-US" sz="3200" u="none">
                <a:solidFill>
                  <a:schemeClr val="dk1"/>
                </a:solidFill>
                <a:latin typeface="Calibri"/>
                <a:ea typeface="Calibri"/>
                <a:cs typeface="Calibri"/>
                <a:sym typeface="Calibri"/>
              </a:rPr>
              <a:t>Disclosed but not claimed</a:t>
            </a:r>
            <a:endParaRPr/>
          </a:p>
          <a:p>
            <a:pPr indent="-203200" lvl="0" marL="171450" marR="0" rtl="0" algn="l">
              <a:lnSpc>
                <a:spcPct val="100000"/>
              </a:lnSpc>
              <a:spcBef>
                <a:spcPts val="0"/>
              </a:spcBef>
              <a:spcAft>
                <a:spcPts val="0"/>
              </a:spcAft>
              <a:buClr>
                <a:schemeClr val="dk1"/>
              </a:buClr>
              <a:buSzPts val="3200"/>
              <a:buFont typeface="Arial"/>
              <a:buChar char="•"/>
            </a:pPr>
            <a:r>
              <a:rPr b="0" i="0" lang="en-US" sz="3200" u="none">
                <a:solidFill>
                  <a:schemeClr val="dk1"/>
                </a:solidFill>
                <a:latin typeface="Calibri"/>
                <a:ea typeface="Calibri"/>
                <a:cs typeface="Calibri"/>
                <a:sym typeface="Calibri"/>
              </a:rPr>
              <a:t>All elements rule</a:t>
            </a:r>
            <a:endParaRPr/>
          </a:p>
          <a:p>
            <a:pPr indent="0" lvl="0" marL="0" marR="0" rtl="0" algn="l">
              <a:lnSpc>
                <a:spcPct val="100000"/>
              </a:lnSpc>
              <a:spcBef>
                <a:spcPts val="0"/>
              </a:spcBef>
              <a:spcAft>
                <a:spcPts val="0"/>
              </a:spcAft>
              <a:buNone/>
            </a:pPr>
            <a:r>
              <a:t/>
            </a:r>
            <a:endParaRPr b="0" i="0" sz="3200" u="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16"/>
          <p:cNvSpPr txBox="1"/>
          <p:nvPr>
            <p:ph idx="4294967295" type="ctrTitle"/>
          </p:nvPr>
        </p:nvSpPr>
        <p:spPr>
          <a:xfrm>
            <a:off x="0" y="0"/>
            <a:ext cx="9144000" cy="1470025"/>
          </a:xfrm>
          <a:prstGeom prst="rect">
            <a:avLst/>
          </a:prstGeom>
          <a:solidFill>
            <a:srgbClr val="63252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DDD9C3"/>
              </a:buClr>
              <a:buSzPts val="4000"/>
              <a:buFont typeface="Calibri"/>
              <a:buNone/>
            </a:pPr>
            <a:r>
              <a:rPr b="0" i="0" lang="en-US" sz="4000" u="none" cap="none" strike="noStrike">
                <a:solidFill>
                  <a:srgbClr val="DDD9C3"/>
                </a:solidFill>
                <a:latin typeface="Calibri"/>
                <a:ea typeface="Calibri"/>
                <a:cs typeface="Calibri"/>
                <a:sym typeface="Calibri"/>
              </a:rPr>
              <a:t>Disclaimer:  A claim is narrower than what it says</a:t>
            </a:r>
            <a:endParaRPr/>
          </a:p>
        </p:txBody>
      </p:sp>
      <p:sp>
        <p:nvSpPr>
          <p:cNvPr id="310" name="Google Shape;310;p16"/>
          <p:cNvSpPr txBox="1"/>
          <p:nvPr/>
        </p:nvSpPr>
        <p:spPr>
          <a:xfrm>
            <a:off x="304800" y="1752600"/>
            <a:ext cx="2819400" cy="2678112"/>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What is claimed is:</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1.  A solar tower comprising A and B.</a:t>
            </a:r>
            <a:endParaRPr/>
          </a:p>
          <a:p>
            <a:pPr indent="0" lvl="0" marL="0" marR="0" rtl="0" algn="l">
              <a:lnSpc>
                <a:spcPct val="100000"/>
              </a:lnSpc>
              <a:spcBef>
                <a:spcPts val="0"/>
              </a:spcBef>
              <a:spcAft>
                <a:spcPts val="0"/>
              </a:spcAft>
              <a:buClr>
                <a:schemeClr val="dk1"/>
              </a:buClr>
              <a:buSzPts val="3600"/>
              <a:buFont typeface="Calibri"/>
              <a:buNone/>
            </a:pPr>
            <a:r>
              <a:t/>
            </a:r>
            <a:endParaRPr b="0" i="0" sz="36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3600" u="none">
              <a:solidFill>
                <a:schemeClr val="dk1"/>
              </a:solidFill>
              <a:latin typeface="Calibri"/>
              <a:ea typeface="Calibri"/>
              <a:cs typeface="Calibri"/>
              <a:sym typeface="Calibri"/>
            </a:endParaRPr>
          </a:p>
        </p:txBody>
      </p:sp>
      <p:sp>
        <p:nvSpPr>
          <p:cNvPr id="311" name="Google Shape;311;p16"/>
          <p:cNvSpPr txBox="1"/>
          <p:nvPr/>
        </p:nvSpPr>
        <p:spPr>
          <a:xfrm>
            <a:off x="3667125" y="2782887"/>
            <a:ext cx="1066800" cy="2895600"/>
          </a:xfrm>
          <a:prstGeom prst="rect">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12" name="Google Shape;312;p16"/>
          <p:cNvSpPr/>
          <p:nvPr/>
        </p:nvSpPr>
        <p:spPr>
          <a:xfrm>
            <a:off x="3362325" y="1639887"/>
            <a:ext cx="1600200" cy="1143000"/>
          </a:xfrm>
          <a:prstGeom prst="ellipse">
            <a:avLst/>
          </a:prstGeom>
          <a:solidFill>
            <a:srgbClr val="C3D69B"/>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13" name="Google Shape;313;p16"/>
          <p:cNvSpPr txBox="1"/>
          <p:nvPr/>
        </p:nvSpPr>
        <p:spPr>
          <a:xfrm>
            <a:off x="3819525" y="1944687"/>
            <a:ext cx="685800" cy="368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A</a:t>
            </a:r>
            <a:endParaRPr/>
          </a:p>
        </p:txBody>
      </p:sp>
      <p:sp>
        <p:nvSpPr>
          <p:cNvPr id="314" name="Google Shape;314;p16"/>
          <p:cNvSpPr txBox="1"/>
          <p:nvPr/>
        </p:nvSpPr>
        <p:spPr>
          <a:xfrm>
            <a:off x="3857625" y="3336925"/>
            <a:ext cx="685800" cy="368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B</a:t>
            </a:r>
            <a:endParaRPr/>
          </a:p>
        </p:txBody>
      </p:sp>
      <p:sp>
        <p:nvSpPr>
          <p:cNvPr id="315" name="Google Shape;315;p16"/>
          <p:cNvSpPr txBox="1"/>
          <p:nvPr/>
        </p:nvSpPr>
        <p:spPr>
          <a:xfrm>
            <a:off x="5410200" y="2312987"/>
            <a:ext cx="2971800" cy="17541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600"/>
              <a:buFont typeface="Calibri"/>
              <a:buNone/>
            </a:pPr>
            <a:r>
              <a:rPr b="0" i="0" lang="en-US" sz="3600" u="none">
                <a:solidFill>
                  <a:schemeClr val="dk1"/>
                </a:solidFill>
                <a:latin typeface="Calibri"/>
                <a:ea typeface="Calibri"/>
                <a:cs typeface="Calibri"/>
                <a:sym typeface="Calibri"/>
              </a:rPr>
              <a:t>B really means only b1 and no other B.</a:t>
            </a:r>
            <a:endParaRPr/>
          </a:p>
        </p:txBody>
      </p:sp>
      <p:sp>
        <p:nvSpPr>
          <p:cNvPr id="316" name="Google Shape;316;p16"/>
          <p:cNvSpPr txBox="1"/>
          <p:nvPr/>
        </p:nvSpPr>
        <p:spPr>
          <a:xfrm>
            <a:off x="5410200" y="4724400"/>
            <a:ext cx="2971800" cy="17541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600"/>
              <a:buFont typeface="Calibri"/>
              <a:buNone/>
            </a:pPr>
            <a:r>
              <a:rPr b="0" i="0" lang="en-US" sz="3600" u="none">
                <a:solidFill>
                  <a:schemeClr val="dk1"/>
                </a:solidFill>
                <a:latin typeface="Calibri"/>
                <a:ea typeface="Calibri"/>
                <a:cs typeface="Calibri"/>
                <a:sym typeface="Calibri"/>
              </a:rPr>
              <a:t>No protection for b2, b3, b4, etc.</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17"/>
          <p:cNvSpPr txBox="1"/>
          <p:nvPr>
            <p:ph idx="4294967295" type="ctrTitle"/>
          </p:nvPr>
        </p:nvSpPr>
        <p:spPr>
          <a:xfrm>
            <a:off x="0" y="0"/>
            <a:ext cx="9144000" cy="1470025"/>
          </a:xfrm>
          <a:prstGeom prst="rect">
            <a:avLst/>
          </a:prstGeom>
          <a:solidFill>
            <a:srgbClr val="63252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DDD9C3"/>
              </a:buClr>
              <a:buSzPts val="4000"/>
              <a:buFont typeface="Calibri"/>
              <a:buNone/>
            </a:pPr>
            <a:r>
              <a:rPr b="0" i="0" lang="en-US" sz="4000" u="none" cap="none" strike="noStrike">
                <a:solidFill>
                  <a:srgbClr val="DDD9C3"/>
                </a:solidFill>
                <a:latin typeface="Calibri"/>
                <a:ea typeface="Calibri"/>
                <a:cs typeface="Calibri"/>
                <a:sym typeface="Calibri"/>
              </a:rPr>
              <a:t>Disclaimer:  A claim is narrower than what it says</a:t>
            </a:r>
            <a:endParaRPr/>
          </a:p>
        </p:txBody>
      </p:sp>
      <p:sp>
        <p:nvSpPr>
          <p:cNvPr id="322" name="Google Shape;322;p17"/>
          <p:cNvSpPr txBox="1"/>
          <p:nvPr/>
        </p:nvSpPr>
        <p:spPr>
          <a:xfrm>
            <a:off x="685800" y="304800"/>
            <a:ext cx="7772400" cy="1143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23" name="Google Shape;323;p17"/>
          <p:cNvSpPr txBox="1"/>
          <p:nvPr/>
        </p:nvSpPr>
        <p:spPr>
          <a:xfrm>
            <a:off x="685800" y="1600200"/>
            <a:ext cx="7772400" cy="114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E1C11"/>
              </a:buClr>
              <a:buSzPts val="4000"/>
              <a:buFont typeface="Calibri"/>
              <a:buNone/>
            </a:pPr>
            <a:r>
              <a:rPr b="0" i="0" lang="en-US" sz="4000" u="none">
                <a:solidFill>
                  <a:srgbClr val="1E1C11"/>
                </a:solidFill>
                <a:latin typeface="Calibri"/>
                <a:ea typeface="Calibri"/>
                <a:cs typeface="Calibri"/>
                <a:sym typeface="Calibri"/>
              </a:rPr>
              <a:t>Cause of “Placebo” Claim:</a:t>
            </a:r>
            <a:endParaRPr/>
          </a:p>
        </p:txBody>
      </p:sp>
      <p:sp>
        <p:nvSpPr>
          <p:cNvPr id="324" name="Google Shape;324;p17"/>
          <p:cNvSpPr txBox="1"/>
          <p:nvPr/>
        </p:nvSpPr>
        <p:spPr>
          <a:xfrm>
            <a:off x="3124200" y="3084512"/>
            <a:ext cx="5638800" cy="24003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1E1C11"/>
              </a:buClr>
              <a:buSzPts val="2400"/>
              <a:buFont typeface="Arial"/>
              <a:buChar char="•"/>
            </a:pPr>
            <a:r>
              <a:rPr b="0" i="0" lang="en-US" sz="2400" u="none">
                <a:solidFill>
                  <a:srgbClr val="1E1C11"/>
                </a:solidFill>
                <a:latin typeface="Calibri"/>
                <a:ea typeface="Calibri"/>
                <a:cs typeface="Calibri"/>
                <a:sym typeface="Calibri"/>
              </a:rPr>
              <a:t>Patentability arguments filed with USPTO fail to match claim scope</a:t>
            </a:r>
            <a:endParaRPr/>
          </a:p>
          <a:p>
            <a:pPr indent="-190500" lvl="0" marL="342900" marR="0" rtl="0" algn="l">
              <a:lnSpc>
                <a:spcPct val="90000"/>
              </a:lnSpc>
              <a:spcBef>
                <a:spcPts val="480"/>
              </a:spcBef>
              <a:spcAft>
                <a:spcPts val="0"/>
              </a:spcAft>
              <a:buClr>
                <a:schemeClr val="dk1"/>
              </a:buClr>
              <a:buSzPts val="2400"/>
              <a:buFont typeface="Arial"/>
              <a:buNone/>
            </a:pPr>
            <a:r>
              <a:t/>
            </a:r>
            <a:endParaRPr b="0" i="0" sz="2400" u="none">
              <a:solidFill>
                <a:srgbClr val="1E1C11"/>
              </a:solidFill>
              <a:latin typeface="Calibri"/>
              <a:ea typeface="Calibri"/>
              <a:cs typeface="Calibri"/>
              <a:sym typeface="Calibri"/>
            </a:endParaRPr>
          </a:p>
          <a:p>
            <a:pPr indent="-342900" lvl="0" marL="342900" marR="0" rtl="0" algn="l">
              <a:lnSpc>
                <a:spcPct val="90000"/>
              </a:lnSpc>
              <a:spcBef>
                <a:spcPts val="480"/>
              </a:spcBef>
              <a:spcAft>
                <a:spcPts val="0"/>
              </a:spcAft>
              <a:buClr>
                <a:srgbClr val="1E1C11"/>
              </a:buClr>
              <a:buSzPts val="2400"/>
              <a:buFont typeface="Arial"/>
              <a:buChar char="•"/>
            </a:pPr>
            <a:r>
              <a:rPr b="0" i="0" lang="en-US" sz="2400" u="none">
                <a:solidFill>
                  <a:srgbClr val="1E1C11"/>
                </a:solidFill>
                <a:latin typeface="Calibri"/>
                <a:ea typeface="Calibri"/>
                <a:cs typeface="Calibri"/>
                <a:sym typeface="Calibri"/>
              </a:rPr>
              <a:t>Significant trend	</a:t>
            </a:r>
            <a:endParaRPr/>
          </a:p>
          <a:p>
            <a:pPr indent="-190500" lvl="0" marL="342900" marR="0" rtl="0" algn="l">
              <a:lnSpc>
                <a:spcPct val="90000"/>
              </a:lnSpc>
              <a:spcBef>
                <a:spcPts val="480"/>
              </a:spcBef>
              <a:spcAft>
                <a:spcPts val="0"/>
              </a:spcAft>
              <a:buClr>
                <a:schemeClr val="dk1"/>
              </a:buClr>
              <a:buSzPts val="2400"/>
              <a:buFont typeface="Arial"/>
              <a:buNone/>
            </a:pPr>
            <a:r>
              <a:t/>
            </a:r>
            <a:endParaRPr b="0" i="0" sz="2400" u="none">
              <a:solidFill>
                <a:srgbClr val="FFFF00"/>
              </a:solidFill>
              <a:latin typeface="Calibri"/>
              <a:ea typeface="Calibri"/>
              <a:cs typeface="Calibri"/>
              <a:sym typeface="Calibri"/>
            </a:endParaRPr>
          </a:p>
          <a:p>
            <a:pPr indent="-190500" lvl="0" marL="342900" marR="0" rtl="0" algn="l">
              <a:lnSpc>
                <a:spcPct val="90000"/>
              </a:lnSpc>
              <a:spcBef>
                <a:spcPts val="480"/>
              </a:spcBef>
              <a:spcAft>
                <a:spcPts val="0"/>
              </a:spcAft>
              <a:buClr>
                <a:schemeClr val="dk1"/>
              </a:buClr>
              <a:buSzPts val="2400"/>
              <a:buFont typeface="Arial"/>
              <a:buNone/>
            </a:pPr>
            <a:r>
              <a:t/>
            </a:r>
            <a:endParaRPr b="0" i="0" sz="2400" u="none">
              <a:solidFill>
                <a:srgbClr val="FFFF00"/>
              </a:solidFill>
              <a:latin typeface="Calibri"/>
              <a:ea typeface="Calibri"/>
              <a:cs typeface="Calibri"/>
              <a:sym typeface="Calibri"/>
            </a:endParaRPr>
          </a:p>
          <a:p>
            <a:pPr indent="-342900" lvl="0" marL="342900" marR="0" rtl="0" algn="l">
              <a:lnSpc>
                <a:spcPct val="90000"/>
              </a:lnSpc>
              <a:spcBef>
                <a:spcPts val="48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		</a:t>
            </a:r>
            <a:endParaRPr/>
          </a:p>
          <a:p>
            <a:pPr indent="-342900" lvl="0" marL="342900" marR="0" rtl="0" algn="l">
              <a:lnSpc>
                <a:spcPct val="90000"/>
              </a:lnSpc>
              <a:spcBef>
                <a:spcPts val="480"/>
              </a:spcBef>
              <a:spcAft>
                <a:spcPts val="0"/>
              </a:spcAft>
              <a:buClr>
                <a:schemeClr val="dk1"/>
              </a:buClr>
              <a:buSzPts val="2400"/>
              <a:buFont typeface="Calibri"/>
              <a:buNone/>
            </a:pPr>
            <a:r>
              <a:t/>
            </a:r>
            <a:endParaRPr b="0" i="0" sz="24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pic>
        <p:nvPicPr>
          <p:cNvPr id="325" name="Google Shape;325;p17"/>
          <p:cNvPicPr preferRelativeResize="0"/>
          <p:nvPr/>
        </p:nvPicPr>
        <p:blipFill rotWithShape="1">
          <a:blip r:embed="rId3">
            <a:alphaModFix/>
          </a:blip>
          <a:srcRect b="0" l="0" r="0" t="0"/>
          <a:stretch/>
        </p:blipFill>
        <p:spPr>
          <a:xfrm>
            <a:off x="304800" y="2760662"/>
            <a:ext cx="2428875" cy="3944937"/>
          </a:xfrm>
          <a:prstGeom prst="rect">
            <a:avLst/>
          </a:prstGeom>
          <a:noFill/>
          <a:ln>
            <a:noFill/>
          </a:ln>
        </p:spPr>
      </p:pic>
      <p:cxnSp>
        <p:nvCxnSpPr>
          <p:cNvPr id="326" name="Google Shape;326;p17"/>
          <p:cNvCxnSpPr/>
          <p:nvPr/>
        </p:nvCxnSpPr>
        <p:spPr>
          <a:xfrm flipH="1">
            <a:off x="1981200" y="3370262"/>
            <a:ext cx="1219200" cy="762000"/>
          </a:xfrm>
          <a:prstGeom prst="straightConnector1">
            <a:avLst/>
          </a:prstGeom>
          <a:noFill/>
          <a:ln cap="flat" cmpd="sng" w="76200">
            <a:solidFill>
              <a:srgbClr val="FF0000"/>
            </a:solidFill>
            <a:prstDash val="solid"/>
            <a:miter lim="800000"/>
            <a:headEnd len="med" w="med" type="none"/>
            <a:tailEnd len="med" w="med" type="triangle"/>
          </a:ln>
        </p:spPr>
      </p:cxnSp>
      <p:cxnSp>
        <p:nvCxnSpPr>
          <p:cNvPr id="327" name="Google Shape;327;p17"/>
          <p:cNvCxnSpPr/>
          <p:nvPr/>
        </p:nvCxnSpPr>
        <p:spPr>
          <a:xfrm flipH="1">
            <a:off x="1676400" y="4437062"/>
            <a:ext cx="1524000" cy="304800"/>
          </a:xfrm>
          <a:prstGeom prst="straightConnector1">
            <a:avLst/>
          </a:prstGeom>
          <a:noFill/>
          <a:ln cap="flat" cmpd="sng" w="76200">
            <a:solidFill>
              <a:srgbClr val="FF0000"/>
            </a:solidFill>
            <a:prstDash val="solid"/>
            <a:miter lim="800000"/>
            <a:headEnd len="med" w="med" type="none"/>
            <a:tailEnd len="med" w="med"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18"/>
          <p:cNvSpPr txBox="1"/>
          <p:nvPr>
            <p:ph idx="4294967295" type="ctrTitle"/>
          </p:nvPr>
        </p:nvSpPr>
        <p:spPr>
          <a:xfrm>
            <a:off x="0" y="0"/>
            <a:ext cx="9144000" cy="1470025"/>
          </a:xfrm>
          <a:prstGeom prst="rect">
            <a:avLst/>
          </a:prstGeom>
          <a:solidFill>
            <a:srgbClr val="63252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DDD9C3"/>
              </a:buClr>
              <a:buSzPts val="4000"/>
              <a:buFont typeface="Calibri"/>
              <a:buNone/>
            </a:pPr>
            <a:r>
              <a:rPr b="0" i="0" lang="en-US" sz="4000" u="none" cap="none" strike="noStrike">
                <a:solidFill>
                  <a:srgbClr val="DDD9C3"/>
                </a:solidFill>
                <a:latin typeface="Calibri"/>
                <a:ea typeface="Calibri"/>
                <a:cs typeface="Calibri"/>
                <a:sym typeface="Calibri"/>
              </a:rPr>
              <a:t>Disclaimer:  A claim is narrower than what it says</a:t>
            </a:r>
            <a:endParaRPr/>
          </a:p>
        </p:txBody>
      </p:sp>
      <p:sp>
        <p:nvSpPr>
          <p:cNvPr id="333" name="Google Shape;333;p18"/>
          <p:cNvSpPr txBox="1"/>
          <p:nvPr/>
        </p:nvSpPr>
        <p:spPr>
          <a:xfrm>
            <a:off x="685800" y="304800"/>
            <a:ext cx="7772400" cy="1143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34" name="Google Shape;334;p18"/>
          <p:cNvSpPr txBox="1"/>
          <p:nvPr/>
        </p:nvSpPr>
        <p:spPr>
          <a:xfrm>
            <a:off x="546100" y="1676400"/>
            <a:ext cx="6799262" cy="787400"/>
          </a:xfrm>
          <a:prstGeom prst="rect">
            <a:avLst/>
          </a:prstGeom>
          <a:noFill/>
          <a:ln>
            <a:noFill/>
          </a:ln>
        </p:spPr>
        <p:txBody>
          <a:bodyPr anchorCtr="0" anchor="t" bIns="45700" lIns="91425" spcFirstLastPara="1" rIns="91425" wrap="square" tIns="45700">
            <a:noAutofit/>
          </a:bodyPr>
          <a:lstStyle/>
          <a:p>
            <a:pPr indent="-838200" lvl="0" marL="838200" marR="0" rtl="0" algn="ctr">
              <a:lnSpc>
                <a:spcPct val="100000"/>
              </a:lnSpc>
              <a:spcBef>
                <a:spcPts val="0"/>
              </a:spcBef>
              <a:spcAft>
                <a:spcPts val="0"/>
              </a:spcAft>
              <a:buClr>
                <a:srgbClr val="1E1C11"/>
              </a:buClr>
              <a:buSzPts val="4400"/>
              <a:buFont typeface="Calibri"/>
              <a:buNone/>
            </a:pPr>
            <a:r>
              <a:rPr b="0" i="1" lang="en-US" sz="4400" u="none">
                <a:solidFill>
                  <a:srgbClr val="1E1C11"/>
                </a:solidFill>
                <a:latin typeface="Calibri"/>
                <a:ea typeface="Calibri"/>
                <a:cs typeface="Calibri"/>
                <a:sym typeface="Calibri"/>
              </a:rPr>
              <a:t>Viskase Corp. v. Amer. National Can Co</a:t>
            </a:r>
            <a:r>
              <a:rPr b="0" i="0" lang="en-US" sz="4400" u="none">
                <a:solidFill>
                  <a:srgbClr val="1E1C11"/>
                </a:solidFill>
                <a:latin typeface="Calibri"/>
                <a:ea typeface="Calibri"/>
                <a:cs typeface="Calibri"/>
                <a:sym typeface="Calibri"/>
              </a:rPr>
              <a:t>.</a:t>
            </a:r>
            <a:endParaRPr/>
          </a:p>
        </p:txBody>
      </p:sp>
      <p:pic>
        <p:nvPicPr>
          <p:cNvPr id="335" name="Google Shape;335;p18"/>
          <p:cNvPicPr preferRelativeResize="0"/>
          <p:nvPr/>
        </p:nvPicPr>
        <p:blipFill rotWithShape="1">
          <a:blip r:embed="rId3">
            <a:alphaModFix/>
          </a:blip>
          <a:srcRect b="0" l="0" r="0" t="0"/>
          <a:stretch/>
        </p:blipFill>
        <p:spPr>
          <a:xfrm>
            <a:off x="592137" y="4008437"/>
            <a:ext cx="2667000" cy="2806700"/>
          </a:xfrm>
          <a:prstGeom prst="rect">
            <a:avLst/>
          </a:prstGeom>
          <a:noFill/>
          <a:ln>
            <a:noFill/>
          </a:ln>
        </p:spPr>
      </p:pic>
      <p:sp>
        <p:nvSpPr>
          <p:cNvPr id="336" name="Google Shape;336;p18"/>
          <p:cNvSpPr/>
          <p:nvPr/>
        </p:nvSpPr>
        <p:spPr>
          <a:xfrm>
            <a:off x="592137" y="3276600"/>
            <a:ext cx="1541462" cy="1066800"/>
          </a:xfrm>
          <a:prstGeom prst="wedgeRectCallout">
            <a:avLst>
              <a:gd fmla="val 11068" name="adj1"/>
              <a:gd fmla="val 38836" name="adj2"/>
            </a:avLst>
          </a:prstGeom>
          <a:solidFill>
            <a:schemeClr val="l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E1C11"/>
              </a:buClr>
              <a:buSzPts val="2800"/>
              <a:buFont typeface="Calibri"/>
              <a:buNone/>
            </a:pPr>
            <a:r>
              <a:rPr b="0" i="0" lang="en-US" sz="2800" u="none">
                <a:solidFill>
                  <a:srgbClr val="1E1C11"/>
                </a:solidFill>
                <a:latin typeface="Calibri"/>
                <a:ea typeface="Calibri"/>
                <a:cs typeface="Calibri"/>
                <a:sym typeface="Calibri"/>
              </a:rPr>
              <a:t>About 0.91?</a:t>
            </a:r>
            <a:endParaRPr/>
          </a:p>
        </p:txBody>
      </p:sp>
      <p:sp>
        <p:nvSpPr>
          <p:cNvPr id="337" name="Google Shape;337;p18"/>
          <p:cNvSpPr/>
          <p:nvPr/>
        </p:nvSpPr>
        <p:spPr>
          <a:xfrm>
            <a:off x="3657600" y="3282950"/>
            <a:ext cx="1541462" cy="1066800"/>
          </a:xfrm>
          <a:prstGeom prst="wedgeRectCallout">
            <a:avLst>
              <a:gd fmla="val -7791" name="adj1"/>
              <a:gd fmla="val 19710" name="adj2"/>
            </a:avLst>
          </a:prstGeom>
          <a:solidFill>
            <a:schemeClr val="l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E1C11"/>
              </a:buClr>
              <a:buSzPts val="2800"/>
              <a:buFont typeface="Calibri"/>
              <a:buNone/>
            </a:pPr>
            <a:r>
              <a:rPr b="0" i="0" lang="en-US" sz="2800" u="none">
                <a:solidFill>
                  <a:srgbClr val="1E1C11"/>
                </a:solidFill>
                <a:latin typeface="Calibri"/>
                <a:ea typeface="Calibri"/>
                <a:cs typeface="Calibri"/>
                <a:sym typeface="Calibri"/>
              </a:rPr>
              <a:t>Precisely 0.910</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19"/>
          <p:cNvSpPr txBox="1"/>
          <p:nvPr>
            <p:ph idx="4294967295" type="ctrTitle"/>
          </p:nvPr>
        </p:nvSpPr>
        <p:spPr>
          <a:xfrm>
            <a:off x="0" y="0"/>
            <a:ext cx="9144000" cy="1470025"/>
          </a:xfrm>
          <a:prstGeom prst="rect">
            <a:avLst/>
          </a:prstGeom>
          <a:solidFill>
            <a:srgbClr val="63252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DDD9C3"/>
              </a:buClr>
              <a:buSzPts val="4000"/>
              <a:buFont typeface="Calibri"/>
              <a:buNone/>
            </a:pPr>
            <a:r>
              <a:rPr b="0" i="0" lang="en-US" sz="4000" u="none" cap="none" strike="noStrike">
                <a:solidFill>
                  <a:srgbClr val="DDD9C3"/>
                </a:solidFill>
                <a:latin typeface="Calibri"/>
                <a:ea typeface="Calibri"/>
                <a:cs typeface="Calibri"/>
                <a:sym typeface="Calibri"/>
              </a:rPr>
              <a:t>Disclaimer:  A claim is narrower than what it says</a:t>
            </a:r>
            <a:endParaRPr/>
          </a:p>
        </p:txBody>
      </p:sp>
      <p:sp>
        <p:nvSpPr>
          <p:cNvPr id="343" name="Google Shape;343;p19"/>
          <p:cNvSpPr txBox="1"/>
          <p:nvPr/>
        </p:nvSpPr>
        <p:spPr>
          <a:xfrm>
            <a:off x="685800" y="304800"/>
            <a:ext cx="7772400" cy="1143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44" name="Google Shape;344;p19"/>
          <p:cNvSpPr txBox="1"/>
          <p:nvPr/>
        </p:nvSpPr>
        <p:spPr>
          <a:xfrm>
            <a:off x="1155700" y="1600200"/>
            <a:ext cx="6416675" cy="9048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E1C11"/>
              </a:buClr>
              <a:buSzPts val="4400"/>
              <a:buFont typeface="Calibri"/>
              <a:buNone/>
            </a:pPr>
            <a:r>
              <a:rPr b="0" i="1" lang="en-US" sz="4400" u="none">
                <a:solidFill>
                  <a:srgbClr val="1E1C11"/>
                </a:solidFill>
                <a:latin typeface="Calibri"/>
                <a:ea typeface="Calibri"/>
                <a:cs typeface="Calibri"/>
                <a:sym typeface="Calibri"/>
              </a:rPr>
              <a:t>Day Intl. Inc. v. Reeves Bros. Inc.</a:t>
            </a:r>
            <a:endParaRPr/>
          </a:p>
        </p:txBody>
      </p:sp>
      <p:pic>
        <p:nvPicPr>
          <p:cNvPr id="345" name="Google Shape;345;p19"/>
          <p:cNvPicPr preferRelativeResize="0"/>
          <p:nvPr/>
        </p:nvPicPr>
        <p:blipFill rotWithShape="1">
          <a:blip r:embed="rId3">
            <a:alphaModFix/>
          </a:blip>
          <a:srcRect b="0" l="0" r="0" t="0"/>
          <a:stretch/>
        </p:blipFill>
        <p:spPr>
          <a:xfrm>
            <a:off x="592137" y="4008437"/>
            <a:ext cx="2667000" cy="2806700"/>
          </a:xfrm>
          <a:prstGeom prst="rect">
            <a:avLst/>
          </a:prstGeom>
          <a:noFill/>
          <a:ln>
            <a:noFill/>
          </a:ln>
        </p:spPr>
      </p:pic>
      <p:sp>
        <p:nvSpPr>
          <p:cNvPr id="346" name="Google Shape;346;p19"/>
          <p:cNvSpPr/>
          <p:nvPr/>
        </p:nvSpPr>
        <p:spPr>
          <a:xfrm>
            <a:off x="381000" y="2819400"/>
            <a:ext cx="2151062" cy="1066800"/>
          </a:xfrm>
          <a:prstGeom prst="wedgeRectCallout">
            <a:avLst>
              <a:gd fmla="val 11068" name="adj1"/>
              <a:gd fmla="val 38836" name="adj2"/>
            </a:avLst>
          </a:prstGeom>
          <a:solidFill>
            <a:schemeClr val="l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Below the melting point?</a:t>
            </a:r>
            <a:endParaRPr/>
          </a:p>
        </p:txBody>
      </p:sp>
      <p:sp>
        <p:nvSpPr>
          <p:cNvPr id="347" name="Google Shape;347;p19"/>
          <p:cNvSpPr/>
          <p:nvPr/>
        </p:nvSpPr>
        <p:spPr>
          <a:xfrm>
            <a:off x="3657600" y="3282950"/>
            <a:ext cx="4724400" cy="1066800"/>
          </a:xfrm>
          <a:prstGeom prst="wedgeRectCallout">
            <a:avLst>
              <a:gd fmla="val -3023" name="adj1"/>
              <a:gd fmla="val 20322" name="adj2"/>
            </a:avLst>
          </a:prstGeom>
          <a:solidFill>
            <a:schemeClr val="l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Calibri"/>
              <a:buNone/>
            </a:pPr>
            <a:r>
              <a:rPr b="0" i="0" lang="en-US" sz="2800" u="none">
                <a:solidFill>
                  <a:schemeClr val="dk1"/>
                </a:solidFill>
                <a:latin typeface="Calibri"/>
                <a:ea typeface="Calibri"/>
                <a:cs typeface="Calibri"/>
                <a:sym typeface="Calibri"/>
              </a:rPr>
              <a:t>Below the melting point and in the range 110°F to 170°F.</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ph idx="4294967295" type="ctrTitle"/>
          </p:nvPr>
        </p:nvSpPr>
        <p:spPr>
          <a:xfrm>
            <a:off x="0" y="0"/>
            <a:ext cx="9144000" cy="1470025"/>
          </a:xfrm>
          <a:prstGeom prst="rect">
            <a:avLst/>
          </a:prstGeom>
          <a:solidFill>
            <a:srgbClr val="63252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DDD9C3"/>
              </a:buClr>
              <a:buSzPts val="4000"/>
              <a:buFont typeface="Calibri"/>
              <a:buNone/>
            </a:pPr>
            <a:r>
              <a:rPr b="0" i="0" lang="en-US" sz="4000" u="none" cap="none" strike="noStrike">
                <a:solidFill>
                  <a:srgbClr val="DDD9C3"/>
                </a:solidFill>
                <a:latin typeface="Calibri"/>
                <a:ea typeface="Calibri"/>
                <a:cs typeface="Calibri"/>
                <a:sym typeface="Calibri"/>
              </a:rPr>
              <a:t>FTO Goal:  Avoid infringing valid, enforceable patent rights of third parties</a:t>
            </a:r>
            <a:endParaRPr/>
          </a:p>
        </p:txBody>
      </p:sp>
      <p:sp>
        <p:nvSpPr>
          <p:cNvPr id="102" name="Google Shape;102;p2"/>
          <p:cNvSpPr txBox="1"/>
          <p:nvPr/>
        </p:nvSpPr>
        <p:spPr>
          <a:xfrm>
            <a:off x="228600" y="1600200"/>
            <a:ext cx="4800600" cy="4154487"/>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Show non-infringement (design around)</a:t>
            </a:r>
            <a:endParaRPr/>
          </a:p>
          <a:p>
            <a:pPr indent="-133350" lvl="0" marL="28575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Show claims are invalid</a:t>
            </a:r>
            <a:endParaRPr/>
          </a:p>
          <a:p>
            <a:pPr indent="-133350" lvl="0" marL="28575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C00000"/>
              </a:buClr>
              <a:buSzPts val="2400"/>
              <a:buFont typeface="Arial"/>
              <a:buChar char="•"/>
            </a:pPr>
            <a:r>
              <a:rPr b="1" i="0" lang="en-US" sz="2400" u="sng">
                <a:solidFill>
                  <a:srgbClr val="C00000"/>
                </a:solidFill>
                <a:latin typeface="Calibri"/>
                <a:ea typeface="Calibri"/>
                <a:cs typeface="Calibri"/>
                <a:sym typeface="Calibri"/>
              </a:rPr>
              <a:t>??</a:t>
            </a:r>
            <a:r>
              <a:rPr b="0" i="0" lang="en-US" sz="2400" u="none">
                <a:solidFill>
                  <a:schemeClr val="dk1"/>
                </a:solidFill>
                <a:latin typeface="Calibri"/>
                <a:ea typeface="Calibri"/>
                <a:cs typeface="Calibri"/>
                <a:sym typeface="Calibri"/>
              </a:rPr>
              <a:t>Show claims are unenforceable</a:t>
            </a:r>
            <a:endParaRPr/>
          </a:p>
          <a:p>
            <a:pPr indent="-133350" lvl="0" marL="28575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Expressly or impliedly license/acquire rights</a:t>
            </a:r>
            <a:endParaRPr/>
          </a:p>
          <a:p>
            <a:pPr indent="-133350" lvl="0" marL="28575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Ineligible</a:t>
            </a:r>
            <a:endParaRPr/>
          </a:p>
        </p:txBody>
      </p:sp>
      <p:pic>
        <p:nvPicPr>
          <p:cNvPr descr="http://www.clausbauer.com/Patents2.jpg" id="103" name="Google Shape;103;p2"/>
          <p:cNvPicPr preferRelativeResize="0"/>
          <p:nvPr/>
        </p:nvPicPr>
        <p:blipFill rotWithShape="1">
          <a:blip r:embed="rId3">
            <a:alphaModFix/>
          </a:blip>
          <a:srcRect b="0" l="0" r="0" t="0"/>
          <a:stretch/>
        </p:blipFill>
        <p:spPr>
          <a:xfrm>
            <a:off x="5162550" y="2033587"/>
            <a:ext cx="3679825" cy="2332037"/>
          </a:xfrm>
          <a:prstGeom prst="rect">
            <a:avLst/>
          </a:prstGeom>
          <a:noFill/>
          <a:ln>
            <a:noFill/>
          </a:ln>
        </p:spPr>
      </p:pic>
      <p:sp>
        <p:nvSpPr>
          <p:cNvPr id="104" name="Google Shape;104;p2"/>
          <p:cNvSpPr txBox="1"/>
          <p:nvPr/>
        </p:nvSpPr>
        <p:spPr>
          <a:xfrm>
            <a:off x="4827587" y="4572000"/>
            <a:ext cx="3962400" cy="1938337"/>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Exhaustion</a:t>
            </a:r>
            <a:endParaRPr/>
          </a:p>
          <a:p>
            <a:pPr indent="-133350" lvl="0" marL="28575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Misuse</a:t>
            </a:r>
            <a:endParaRPr/>
          </a:p>
          <a:p>
            <a:pPr indent="-133350" lvl="0" marL="28575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Ownership/derivation</a:t>
            </a:r>
            <a:endParaRPr/>
          </a:p>
        </p:txBody>
      </p:sp>
      <p:sp>
        <p:nvSpPr>
          <p:cNvPr id="105" name="Google Shape;105;p2"/>
          <p:cNvSpPr txBox="1"/>
          <p:nvPr/>
        </p:nvSpPr>
        <p:spPr>
          <a:xfrm>
            <a:off x="304800" y="5867400"/>
            <a:ext cx="4191000" cy="523875"/>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800"/>
              <a:buFont typeface="Calibri"/>
              <a:buNone/>
            </a:pPr>
            <a:r>
              <a:rPr b="0" i="0" lang="en-US" sz="2800" u="none">
                <a:solidFill>
                  <a:schemeClr val="dk1"/>
                </a:solidFill>
                <a:latin typeface="Calibri"/>
                <a:ea typeface="Calibri"/>
                <a:cs typeface="Calibri"/>
                <a:sym typeface="Calibri"/>
              </a:rPr>
              <a:t>Avoid willful infringement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20"/>
          <p:cNvSpPr txBox="1"/>
          <p:nvPr>
            <p:ph idx="4294967295" type="ctrTitle"/>
          </p:nvPr>
        </p:nvSpPr>
        <p:spPr>
          <a:xfrm>
            <a:off x="0" y="0"/>
            <a:ext cx="9144000" cy="1470025"/>
          </a:xfrm>
          <a:prstGeom prst="rect">
            <a:avLst/>
          </a:prstGeom>
          <a:solidFill>
            <a:srgbClr val="63252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DDD9C3"/>
              </a:buClr>
              <a:buSzPts val="4000"/>
              <a:buFont typeface="Calibri"/>
              <a:buNone/>
            </a:pPr>
            <a:r>
              <a:rPr b="0" i="0" lang="en-US" sz="4000" u="none" cap="none" strike="noStrike">
                <a:solidFill>
                  <a:srgbClr val="DDD9C3"/>
                </a:solidFill>
                <a:latin typeface="Calibri"/>
                <a:ea typeface="Calibri"/>
                <a:cs typeface="Calibri"/>
                <a:sym typeface="Calibri"/>
              </a:rPr>
              <a:t>Disclaimer:  A claim is narrower than what it says</a:t>
            </a:r>
            <a:endParaRPr/>
          </a:p>
        </p:txBody>
      </p:sp>
      <p:sp>
        <p:nvSpPr>
          <p:cNvPr id="353" name="Google Shape;353;p20"/>
          <p:cNvSpPr txBox="1"/>
          <p:nvPr/>
        </p:nvSpPr>
        <p:spPr>
          <a:xfrm>
            <a:off x="685800" y="304800"/>
            <a:ext cx="7772400" cy="1143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54" name="Google Shape;354;p20"/>
          <p:cNvSpPr txBox="1"/>
          <p:nvPr/>
        </p:nvSpPr>
        <p:spPr>
          <a:xfrm>
            <a:off x="685800" y="1600200"/>
            <a:ext cx="7772400" cy="1143000"/>
          </a:xfrm>
          <a:prstGeom prst="rect">
            <a:avLst/>
          </a:prstGeom>
          <a:noFill/>
          <a:ln>
            <a:noFill/>
          </a:ln>
        </p:spPr>
        <p:txBody>
          <a:bodyPr anchorCtr="0" anchor="t" bIns="45700" lIns="91425" spcFirstLastPara="1" rIns="91425" wrap="square" tIns="45700">
            <a:noAutofit/>
          </a:bodyPr>
          <a:lstStyle/>
          <a:p>
            <a:pPr indent="-838200" lvl="0" marL="838200" marR="0" rtl="0" algn="ctr">
              <a:lnSpc>
                <a:spcPct val="100000"/>
              </a:lnSpc>
              <a:spcBef>
                <a:spcPts val="0"/>
              </a:spcBef>
              <a:spcAft>
                <a:spcPts val="0"/>
              </a:spcAft>
              <a:buClr>
                <a:srgbClr val="1E1C11"/>
              </a:buClr>
              <a:buSzPts val="4400"/>
              <a:buFont typeface="Calibri"/>
              <a:buNone/>
            </a:pPr>
            <a:r>
              <a:rPr b="0" i="1" lang="en-US" sz="4400" u="none">
                <a:solidFill>
                  <a:srgbClr val="1E1C11"/>
                </a:solidFill>
                <a:latin typeface="Calibri"/>
                <a:ea typeface="Calibri"/>
                <a:cs typeface="Calibri"/>
                <a:sym typeface="Calibri"/>
              </a:rPr>
              <a:t>Tegal Corp. v. Tokyo Elect. Amer. Inc.</a:t>
            </a:r>
            <a:r>
              <a:rPr b="0" i="0" lang="en-US" sz="4400" u="none">
                <a:solidFill>
                  <a:srgbClr val="1E1C11"/>
                </a:solidFill>
                <a:latin typeface="Calibri"/>
                <a:ea typeface="Calibri"/>
                <a:cs typeface="Calibri"/>
                <a:sym typeface="Calibri"/>
              </a:rPr>
              <a:t> </a:t>
            </a:r>
            <a:endParaRPr/>
          </a:p>
        </p:txBody>
      </p:sp>
      <p:pic>
        <p:nvPicPr>
          <p:cNvPr id="355" name="Google Shape;355;p20"/>
          <p:cNvPicPr preferRelativeResize="0"/>
          <p:nvPr/>
        </p:nvPicPr>
        <p:blipFill rotWithShape="1">
          <a:blip r:embed="rId3">
            <a:alphaModFix/>
          </a:blip>
          <a:srcRect b="0" l="0" r="0" t="0"/>
          <a:stretch/>
        </p:blipFill>
        <p:spPr>
          <a:xfrm>
            <a:off x="592137" y="4008437"/>
            <a:ext cx="2667000" cy="2806700"/>
          </a:xfrm>
          <a:prstGeom prst="rect">
            <a:avLst/>
          </a:prstGeom>
          <a:noFill/>
          <a:ln>
            <a:noFill/>
          </a:ln>
        </p:spPr>
      </p:pic>
      <p:sp>
        <p:nvSpPr>
          <p:cNvPr id="356" name="Google Shape;356;p20"/>
          <p:cNvSpPr/>
          <p:nvPr/>
        </p:nvSpPr>
        <p:spPr>
          <a:xfrm>
            <a:off x="592137" y="3276600"/>
            <a:ext cx="1541462" cy="1066800"/>
          </a:xfrm>
          <a:prstGeom prst="wedgeRectCallout">
            <a:avLst>
              <a:gd fmla="val 11068" name="adj1"/>
              <a:gd fmla="val 38836" name="adj2"/>
            </a:avLst>
          </a:prstGeom>
          <a:solidFill>
            <a:schemeClr val="l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E1C11"/>
              </a:buClr>
              <a:buSzPts val="2800"/>
              <a:buFont typeface="Calibri"/>
              <a:buNone/>
            </a:pPr>
            <a:r>
              <a:rPr b="0" i="0" lang="en-US" sz="2800" u="none">
                <a:solidFill>
                  <a:srgbClr val="1E1C11"/>
                </a:solidFill>
                <a:latin typeface="Calibri"/>
                <a:ea typeface="Calibri"/>
                <a:cs typeface="Calibri"/>
                <a:sym typeface="Calibri"/>
              </a:rPr>
              <a:t>Plasma?</a:t>
            </a:r>
            <a:endParaRPr/>
          </a:p>
        </p:txBody>
      </p:sp>
      <p:sp>
        <p:nvSpPr>
          <p:cNvPr id="357" name="Google Shape;357;p20"/>
          <p:cNvSpPr/>
          <p:nvPr/>
        </p:nvSpPr>
        <p:spPr>
          <a:xfrm>
            <a:off x="3657600" y="3282950"/>
            <a:ext cx="4343400" cy="1066800"/>
          </a:xfrm>
          <a:prstGeom prst="wedgeRectCallout">
            <a:avLst>
              <a:gd fmla="val -4453" name="adj1"/>
              <a:gd fmla="val 18792" name="adj2"/>
            </a:avLst>
          </a:prstGeom>
          <a:solidFill>
            <a:schemeClr val="l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E1C11"/>
              </a:buClr>
              <a:buSzPts val="2800"/>
              <a:buFont typeface="Calibri"/>
              <a:buNone/>
            </a:pPr>
            <a:r>
              <a:rPr b="0" i="0" lang="en-US" sz="2800" u="none">
                <a:solidFill>
                  <a:srgbClr val="1E1C11"/>
                </a:solidFill>
                <a:latin typeface="Calibri"/>
                <a:ea typeface="Calibri"/>
                <a:cs typeface="Calibri"/>
                <a:sym typeface="Calibri"/>
              </a:rPr>
              <a:t>Only glow discharge plasma and no other plasmas.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21"/>
          <p:cNvSpPr txBox="1"/>
          <p:nvPr>
            <p:ph idx="4294967295" type="ctrTitle"/>
          </p:nvPr>
        </p:nvSpPr>
        <p:spPr>
          <a:xfrm>
            <a:off x="0" y="0"/>
            <a:ext cx="9144000" cy="1470025"/>
          </a:xfrm>
          <a:prstGeom prst="rect">
            <a:avLst/>
          </a:prstGeom>
          <a:solidFill>
            <a:srgbClr val="63252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DDD9C3"/>
              </a:buClr>
              <a:buSzPts val="4000"/>
              <a:buFont typeface="Calibri"/>
              <a:buNone/>
            </a:pPr>
            <a:r>
              <a:rPr b="0" i="0" lang="en-US" sz="4000" u="none" cap="none" strike="noStrike">
                <a:solidFill>
                  <a:srgbClr val="DDD9C3"/>
                </a:solidFill>
                <a:latin typeface="Calibri"/>
                <a:ea typeface="Calibri"/>
                <a:cs typeface="Calibri"/>
                <a:sym typeface="Calibri"/>
              </a:rPr>
              <a:t>Disclaimer:  A claim is narrower than what it says</a:t>
            </a:r>
            <a:endParaRPr/>
          </a:p>
        </p:txBody>
      </p:sp>
      <p:sp>
        <p:nvSpPr>
          <p:cNvPr id="363" name="Google Shape;363;p21"/>
          <p:cNvSpPr txBox="1"/>
          <p:nvPr/>
        </p:nvSpPr>
        <p:spPr>
          <a:xfrm>
            <a:off x="685800" y="304800"/>
            <a:ext cx="7772400" cy="1143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64" name="Google Shape;364;p21"/>
          <p:cNvSpPr txBox="1"/>
          <p:nvPr/>
        </p:nvSpPr>
        <p:spPr>
          <a:xfrm>
            <a:off x="685800" y="1676400"/>
            <a:ext cx="7772400" cy="114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E1C11"/>
              </a:buClr>
              <a:buSzPts val="4400"/>
              <a:buFont typeface="Calibri"/>
              <a:buNone/>
            </a:pPr>
            <a:r>
              <a:rPr b="0" i="1" lang="en-US" sz="4400" u="none">
                <a:solidFill>
                  <a:srgbClr val="1E1C11"/>
                </a:solidFill>
                <a:latin typeface="Calibri"/>
                <a:ea typeface="Calibri"/>
                <a:cs typeface="Calibri"/>
                <a:sym typeface="Calibri"/>
              </a:rPr>
              <a:t>Rheox Inc. v. Entact Inc</a:t>
            </a:r>
            <a:r>
              <a:rPr b="0" i="0" lang="en-US" sz="4400" u="none">
                <a:solidFill>
                  <a:srgbClr val="1E1C11"/>
                </a:solidFill>
                <a:latin typeface="Calibri"/>
                <a:ea typeface="Calibri"/>
                <a:cs typeface="Calibri"/>
                <a:sym typeface="Calibri"/>
              </a:rPr>
              <a:t>. </a:t>
            </a:r>
            <a:br>
              <a:rPr b="0" i="0" lang="en-US" sz="4400" u="none">
                <a:solidFill>
                  <a:srgbClr val="1E1C11"/>
                </a:solidFill>
                <a:latin typeface="Calibri"/>
                <a:ea typeface="Calibri"/>
                <a:cs typeface="Calibri"/>
                <a:sym typeface="Calibri"/>
              </a:rPr>
            </a:br>
            <a:endParaRPr/>
          </a:p>
        </p:txBody>
      </p:sp>
      <p:pic>
        <p:nvPicPr>
          <p:cNvPr id="365" name="Google Shape;365;p21"/>
          <p:cNvPicPr preferRelativeResize="0"/>
          <p:nvPr/>
        </p:nvPicPr>
        <p:blipFill rotWithShape="1">
          <a:blip r:embed="rId3">
            <a:alphaModFix/>
          </a:blip>
          <a:srcRect b="0" l="0" r="0" t="0"/>
          <a:stretch/>
        </p:blipFill>
        <p:spPr>
          <a:xfrm>
            <a:off x="1112837" y="4019550"/>
            <a:ext cx="2798762" cy="2806700"/>
          </a:xfrm>
          <a:prstGeom prst="rect">
            <a:avLst/>
          </a:prstGeom>
          <a:noFill/>
          <a:ln>
            <a:noFill/>
          </a:ln>
        </p:spPr>
      </p:pic>
      <p:sp>
        <p:nvSpPr>
          <p:cNvPr id="366" name="Google Shape;366;p21"/>
          <p:cNvSpPr/>
          <p:nvPr/>
        </p:nvSpPr>
        <p:spPr>
          <a:xfrm>
            <a:off x="228600" y="3124200"/>
            <a:ext cx="2895600" cy="1230312"/>
          </a:xfrm>
          <a:prstGeom prst="wedgeRectCallout">
            <a:avLst>
              <a:gd fmla="val 12928" name="adj1"/>
              <a:gd fmla="val 39632" name="adj2"/>
            </a:avLst>
          </a:prstGeom>
          <a:solidFill>
            <a:schemeClr val="l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E1C11"/>
              </a:buClr>
              <a:buSzPts val="2800"/>
              <a:buFont typeface="Calibri"/>
              <a:buNone/>
            </a:pPr>
            <a:r>
              <a:rPr b="0" i="0" lang="en-US" sz="2800" u="none">
                <a:solidFill>
                  <a:srgbClr val="1E1C11"/>
                </a:solidFill>
                <a:latin typeface="Calibri"/>
                <a:ea typeface="Calibri"/>
                <a:cs typeface="Calibri"/>
                <a:sym typeface="Calibri"/>
              </a:rPr>
              <a:t>Calcium orthophosphate?</a:t>
            </a:r>
            <a:endParaRPr/>
          </a:p>
        </p:txBody>
      </p:sp>
      <p:sp>
        <p:nvSpPr>
          <p:cNvPr id="367" name="Google Shape;367;p21"/>
          <p:cNvSpPr/>
          <p:nvPr/>
        </p:nvSpPr>
        <p:spPr>
          <a:xfrm>
            <a:off x="4178300" y="2743200"/>
            <a:ext cx="4432300" cy="1617662"/>
          </a:xfrm>
          <a:prstGeom prst="wedgeRectCallout">
            <a:avLst>
              <a:gd fmla="val -3300" name="adj1"/>
              <a:gd fmla="val 19098" name="adj2"/>
            </a:avLst>
          </a:prstGeom>
          <a:solidFill>
            <a:schemeClr val="l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E1C11"/>
              </a:buClr>
              <a:buSzPts val="2800"/>
              <a:buFont typeface="Calibri"/>
              <a:buNone/>
            </a:pPr>
            <a:r>
              <a:rPr b="0" i="0" lang="en-US" sz="2800" u="none">
                <a:solidFill>
                  <a:srgbClr val="1E1C11"/>
                </a:solidFill>
                <a:latin typeface="Calibri"/>
                <a:ea typeface="Calibri"/>
                <a:cs typeface="Calibri"/>
                <a:sym typeface="Calibri"/>
              </a:rPr>
              <a:t>Calcium orthophosphate but not TSP and not monocalcium </a:t>
            </a:r>
            <a:r>
              <a:rPr lang="en-US" sz="2800">
                <a:solidFill>
                  <a:srgbClr val="1E1C11"/>
                </a:solidFill>
                <a:latin typeface="Calibri"/>
                <a:ea typeface="Calibri"/>
                <a:cs typeface="Calibri"/>
                <a:sym typeface="Calibri"/>
              </a:rPr>
              <a:t>orthophosphate</a:t>
            </a:r>
            <a:r>
              <a:rPr b="0" i="0" lang="en-US" sz="2800" u="none">
                <a:solidFill>
                  <a:srgbClr val="1E1C11"/>
                </a:solidFill>
                <a:latin typeface="Calibri"/>
                <a:ea typeface="Calibri"/>
                <a:cs typeface="Calibri"/>
                <a:sym typeface="Calibri"/>
              </a:rPr>
              <a: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22"/>
          <p:cNvSpPr txBox="1"/>
          <p:nvPr>
            <p:ph idx="4294967295" type="ctrTitle"/>
          </p:nvPr>
        </p:nvSpPr>
        <p:spPr>
          <a:xfrm>
            <a:off x="0" y="0"/>
            <a:ext cx="9144000" cy="1470025"/>
          </a:xfrm>
          <a:prstGeom prst="rect">
            <a:avLst/>
          </a:prstGeom>
          <a:solidFill>
            <a:srgbClr val="63252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DDD9C3"/>
              </a:buClr>
              <a:buSzPts val="4000"/>
              <a:buFont typeface="Calibri"/>
              <a:buNone/>
            </a:pPr>
            <a:r>
              <a:rPr b="0" i="0" lang="en-US" sz="4000" u="none" cap="none" strike="noStrike">
                <a:solidFill>
                  <a:srgbClr val="DDD9C3"/>
                </a:solidFill>
                <a:latin typeface="Calibri"/>
                <a:ea typeface="Calibri"/>
                <a:cs typeface="Calibri"/>
                <a:sym typeface="Calibri"/>
              </a:rPr>
              <a:t>Disclaimer:  A claim is narrower than what it says</a:t>
            </a:r>
            <a:endParaRPr/>
          </a:p>
        </p:txBody>
      </p:sp>
      <p:sp>
        <p:nvSpPr>
          <p:cNvPr id="373" name="Google Shape;373;p22"/>
          <p:cNvSpPr txBox="1"/>
          <p:nvPr/>
        </p:nvSpPr>
        <p:spPr>
          <a:xfrm>
            <a:off x="685800" y="304800"/>
            <a:ext cx="7772400" cy="1143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74" name="Google Shape;374;p22"/>
          <p:cNvSpPr txBox="1"/>
          <p:nvPr/>
        </p:nvSpPr>
        <p:spPr>
          <a:xfrm>
            <a:off x="609600" y="1371600"/>
            <a:ext cx="7772400" cy="1295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E1C11"/>
              </a:buClr>
              <a:buSzPts val="4400"/>
              <a:buFont typeface="Calibri"/>
              <a:buNone/>
            </a:pPr>
            <a:r>
              <a:rPr b="0" i="1" lang="en-US" sz="4400" u="none">
                <a:solidFill>
                  <a:srgbClr val="1E1C11"/>
                </a:solidFill>
                <a:latin typeface="Calibri"/>
                <a:ea typeface="Calibri"/>
                <a:cs typeface="Calibri"/>
                <a:sym typeface="Calibri"/>
              </a:rPr>
              <a:t> Scimed Life Systems v. Advanced Cardiovascular Systems</a:t>
            </a:r>
            <a:endParaRPr/>
          </a:p>
        </p:txBody>
      </p:sp>
      <p:pic>
        <p:nvPicPr>
          <p:cNvPr id="375" name="Google Shape;375;p22"/>
          <p:cNvPicPr preferRelativeResize="0"/>
          <p:nvPr/>
        </p:nvPicPr>
        <p:blipFill rotWithShape="1">
          <a:blip r:embed="rId3">
            <a:alphaModFix/>
          </a:blip>
          <a:srcRect b="0" l="0" r="0" t="0"/>
          <a:stretch/>
        </p:blipFill>
        <p:spPr>
          <a:xfrm>
            <a:off x="592137" y="4008437"/>
            <a:ext cx="2667000" cy="2806700"/>
          </a:xfrm>
          <a:prstGeom prst="rect">
            <a:avLst/>
          </a:prstGeom>
          <a:noFill/>
          <a:ln>
            <a:noFill/>
          </a:ln>
        </p:spPr>
      </p:pic>
      <p:sp>
        <p:nvSpPr>
          <p:cNvPr id="376" name="Google Shape;376;p22"/>
          <p:cNvSpPr/>
          <p:nvPr/>
        </p:nvSpPr>
        <p:spPr>
          <a:xfrm>
            <a:off x="592137" y="3276600"/>
            <a:ext cx="1541462" cy="1066800"/>
          </a:xfrm>
          <a:prstGeom prst="wedgeRectCallout">
            <a:avLst>
              <a:gd fmla="val 11068" name="adj1"/>
              <a:gd fmla="val 38836" name="adj2"/>
            </a:avLst>
          </a:prstGeom>
          <a:solidFill>
            <a:schemeClr val="l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E1C11"/>
              </a:buClr>
              <a:buSzPts val="2800"/>
              <a:buFont typeface="Calibri"/>
              <a:buNone/>
            </a:pPr>
            <a:r>
              <a:rPr b="0" i="0" lang="en-US" sz="2800" u="none">
                <a:solidFill>
                  <a:srgbClr val="1E1C11"/>
                </a:solidFill>
                <a:latin typeface="Calibri"/>
                <a:ea typeface="Calibri"/>
                <a:cs typeface="Calibri"/>
                <a:sym typeface="Calibri"/>
              </a:rPr>
              <a:t>Dual lumen?</a:t>
            </a:r>
            <a:endParaRPr/>
          </a:p>
        </p:txBody>
      </p:sp>
      <p:sp>
        <p:nvSpPr>
          <p:cNvPr id="377" name="Google Shape;377;p22"/>
          <p:cNvSpPr/>
          <p:nvPr/>
        </p:nvSpPr>
        <p:spPr>
          <a:xfrm>
            <a:off x="3657600" y="3282950"/>
            <a:ext cx="3657600" cy="1066800"/>
          </a:xfrm>
          <a:prstGeom prst="wedgeRectCallout">
            <a:avLst>
              <a:gd fmla="val -3953" name="adj1"/>
              <a:gd fmla="val 17261" name="adj2"/>
            </a:avLst>
          </a:prstGeom>
          <a:solidFill>
            <a:schemeClr val="l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E1C11"/>
              </a:buClr>
              <a:buSzPts val="2800"/>
              <a:buFont typeface="Calibri"/>
              <a:buNone/>
            </a:pPr>
            <a:r>
              <a:rPr b="0" i="0" lang="en-US" sz="2800" u="none">
                <a:solidFill>
                  <a:srgbClr val="1E1C11"/>
                </a:solidFill>
                <a:latin typeface="Calibri"/>
                <a:ea typeface="Calibri"/>
                <a:cs typeface="Calibri"/>
                <a:sym typeface="Calibri"/>
              </a:rPr>
              <a:t>Afraid not.  Only co-axial.</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23"/>
          <p:cNvSpPr txBox="1"/>
          <p:nvPr>
            <p:ph idx="4294967295" type="ctrTitle"/>
          </p:nvPr>
        </p:nvSpPr>
        <p:spPr>
          <a:xfrm>
            <a:off x="0" y="0"/>
            <a:ext cx="9144000" cy="1470025"/>
          </a:xfrm>
          <a:prstGeom prst="rect">
            <a:avLst/>
          </a:prstGeom>
          <a:solidFill>
            <a:srgbClr val="63252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DDD9C3"/>
              </a:buClr>
              <a:buSzPts val="4000"/>
              <a:buFont typeface="Calibri"/>
              <a:buNone/>
            </a:pPr>
            <a:r>
              <a:rPr b="0" i="0" lang="en-US" sz="4000" u="none" cap="none" strike="noStrike">
                <a:solidFill>
                  <a:srgbClr val="DDD9C3"/>
                </a:solidFill>
                <a:latin typeface="Calibri"/>
                <a:ea typeface="Calibri"/>
                <a:cs typeface="Calibri"/>
                <a:sym typeface="Calibri"/>
              </a:rPr>
              <a:t>Disclaimer:  A claim is narrower than what it says</a:t>
            </a:r>
            <a:endParaRPr/>
          </a:p>
        </p:txBody>
      </p:sp>
      <p:sp>
        <p:nvSpPr>
          <p:cNvPr id="383" name="Google Shape;383;p23"/>
          <p:cNvSpPr txBox="1"/>
          <p:nvPr/>
        </p:nvSpPr>
        <p:spPr>
          <a:xfrm>
            <a:off x="685800" y="304800"/>
            <a:ext cx="7772400" cy="1143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84" name="Google Shape;384;p23"/>
          <p:cNvSpPr txBox="1"/>
          <p:nvPr/>
        </p:nvSpPr>
        <p:spPr>
          <a:xfrm>
            <a:off x="609600" y="1371600"/>
            <a:ext cx="7772400" cy="1295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E1C11"/>
              </a:buClr>
              <a:buSzPts val="4400"/>
              <a:buFont typeface="Calibri"/>
              <a:buNone/>
            </a:pPr>
            <a:r>
              <a:rPr b="0" i="1" lang="en-US" sz="4400" u="none">
                <a:solidFill>
                  <a:srgbClr val="1E1C11"/>
                </a:solidFill>
                <a:latin typeface="Calibri"/>
                <a:ea typeface="Calibri"/>
                <a:cs typeface="Calibri"/>
                <a:sym typeface="Calibri"/>
              </a:rPr>
              <a:t> Kopykake Enterprises v. The Lucks Co.</a:t>
            </a:r>
            <a:endParaRPr/>
          </a:p>
        </p:txBody>
      </p:sp>
      <p:pic>
        <p:nvPicPr>
          <p:cNvPr id="385" name="Google Shape;385;p23"/>
          <p:cNvPicPr preferRelativeResize="0"/>
          <p:nvPr/>
        </p:nvPicPr>
        <p:blipFill rotWithShape="1">
          <a:blip r:embed="rId3">
            <a:alphaModFix/>
          </a:blip>
          <a:srcRect b="0" l="0" r="0" t="0"/>
          <a:stretch/>
        </p:blipFill>
        <p:spPr>
          <a:xfrm>
            <a:off x="592137" y="4008437"/>
            <a:ext cx="2667000" cy="2806700"/>
          </a:xfrm>
          <a:prstGeom prst="rect">
            <a:avLst/>
          </a:prstGeom>
          <a:noFill/>
          <a:ln>
            <a:noFill/>
          </a:ln>
        </p:spPr>
      </p:pic>
      <p:sp>
        <p:nvSpPr>
          <p:cNvPr id="386" name="Google Shape;386;p23"/>
          <p:cNvSpPr/>
          <p:nvPr/>
        </p:nvSpPr>
        <p:spPr>
          <a:xfrm>
            <a:off x="592137" y="3276600"/>
            <a:ext cx="1541462" cy="1066800"/>
          </a:xfrm>
          <a:prstGeom prst="wedgeRectCallout">
            <a:avLst>
              <a:gd fmla="val 11068" name="adj1"/>
              <a:gd fmla="val 38836" name="adj2"/>
            </a:avLst>
          </a:prstGeom>
          <a:solidFill>
            <a:schemeClr val="l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E1C11"/>
              </a:buClr>
              <a:buSzPts val="2800"/>
              <a:buFont typeface="Calibri"/>
              <a:buNone/>
            </a:pPr>
            <a:r>
              <a:rPr b="0" i="0" lang="en-US" sz="2800" u="none">
                <a:solidFill>
                  <a:srgbClr val="1E1C11"/>
                </a:solidFill>
                <a:latin typeface="Calibri"/>
                <a:ea typeface="Calibri"/>
                <a:cs typeface="Calibri"/>
                <a:sym typeface="Calibri"/>
              </a:rPr>
              <a:t>Printing?</a:t>
            </a:r>
            <a:endParaRPr/>
          </a:p>
        </p:txBody>
      </p:sp>
      <p:sp>
        <p:nvSpPr>
          <p:cNvPr id="387" name="Google Shape;387;p23"/>
          <p:cNvSpPr/>
          <p:nvPr/>
        </p:nvSpPr>
        <p:spPr>
          <a:xfrm>
            <a:off x="3657600" y="3282950"/>
            <a:ext cx="3733800" cy="1066800"/>
          </a:xfrm>
          <a:prstGeom prst="wedgeRectCallout">
            <a:avLst>
              <a:gd fmla="val -3637" name="adj1"/>
              <a:gd fmla="val 19403" name="adj2"/>
            </a:avLst>
          </a:prstGeom>
          <a:solidFill>
            <a:schemeClr val="l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E1C11"/>
              </a:buClr>
              <a:buSzPts val="2800"/>
              <a:buFont typeface="Calibri"/>
              <a:buNone/>
            </a:pPr>
            <a:r>
              <a:rPr b="0" i="0" lang="en-US" sz="2800" u="none">
                <a:solidFill>
                  <a:srgbClr val="1E1C11"/>
                </a:solidFill>
                <a:latin typeface="Calibri"/>
                <a:ea typeface="Calibri"/>
                <a:cs typeface="Calibri"/>
                <a:sym typeface="Calibri"/>
              </a:rPr>
              <a:t>Sorry, not ink jet printing.</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24"/>
          <p:cNvSpPr txBox="1"/>
          <p:nvPr>
            <p:ph idx="4294967295" type="ctrTitle"/>
          </p:nvPr>
        </p:nvSpPr>
        <p:spPr>
          <a:xfrm>
            <a:off x="0" y="0"/>
            <a:ext cx="9144000" cy="1470025"/>
          </a:xfrm>
          <a:prstGeom prst="rect">
            <a:avLst/>
          </a:prstGeom>
          <a:solidFill>
            <a:srgbClr val="63252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DDD9C3"/>
              </a:buClr>
              <a:buSzPts val="4000"/>
              <a:buFont typeface="Calibri"/>
              <a:buNone/>
            </a:pPr>
            <a:r>
              <a:rPr b="0" i="0" lang="en-US" sz="4000" u="none" cap="none" strike="noStrike">
                <a:solidFill>
                  <a:srgbClr val="DDD9C3"/>
                </a:solidFill>
                <a:latin typeface="Calibri"/>
                <a:ea typeface="Calibri"/>
                <a:cs typeface="Calibri"/>
                <a:sym typeface="Calibri"/>
              </a:rPr>
              <a:t>Patent claims are narrower, the same, or broader than what they say.</a:t>
            </a:r>
            <a:endParaRPr/>
          </a:p>
        </p:txBody>
      </p:sp>
      <p:sp>
        <p:nvSpPr>
          <p:cNvPr id="393" name="Google Shape;393;p24"/>
          <p:cNvSpPr txBox="1"/>
          <p:nvPr/>
        </p:nvSpPr>
        <p:spPr>
          <a:xfrm>
            <a:off x="1295400" y="4495800"/>
            <a:ext cx="6553200" cy="838200"/>
          </a:xfrm>
          <a:prstGeom prst="rect">
            <a:avLst/>
          </a:prstGeom>
          <a:solidFill>
            <a:schemeClr val="dk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94" name="Google Shape;394;p24"/>
          <p:cNvSpPr txBox="1"/>
          <p:nvPr/>
        </p:nvSpPr>
        <p:spPr>
          <a:xfrm>
            <a:off x="1941512" y="4518025"/>
            <a:ext cx="5181600" cy="8302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4800"/>
              <a:buFont typeface="Calibri"/>
              <a:buNone/>
            </a:pPr>
            <a:r>
              <a:rPr b="0" i="0" lang="en-US" sz="4800" u="none">
                <a:solidFill>
                  <a:schemeClr val="lt1"/>
                </a:solidFill>
                <a:latin typeface="Calibri"/>
                <a:ea typeface="Calibri"/>
                <a:cs typeface="Calibri"/>
                <a:sym typeface="Calibri"/>
              </a:rPr>
              <a:t>Claim Scope Meter</a:t>
            </a:r>
            <a:endParaRPr/>
          </a:p>
        </p:txBody>
      </p:sp>
      <p:sp>
        <p:nvSpPr>
          <p:cNvPr id="395" name="Google Shape;395;p24"/>
          <p:cNvSpPr txBox="1"/>
          <p:nvPr/>
        </p:nvSpPr>
        <p:spPr>
          <a:xfrm>
            <a:off x="1295400" y="1828800"/>
            <a:ext cx="6553200" cy="2667000"/>
          </a:xfrm>
          <a:prstGeom prst="rect">
            <a:avLst/>
          </a:prstGeom>
          <a:gradFill>
            <a:gsLst>
              <a:gs pos="0">
                <a:srgbClr val="77933C"/>
              </a:gs>
              <a:gs pos="50000">
                <a:srgbClr val="C2D1ED"/>
              </a:gs>
              <a:gs pos="100000">
                <a:srgbClr val="E1E8F5"/>
              </a:gs>
            </a:gsLst>
            <a:lin ang="5400000" scaled="0"/>
          </a:gra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96" name="Google Shape;396;p24"/>
          <p:cNvSpPr txBox="1"/>
          <p:nvPr/>
        </p:nvSpPr>
        <p:spPr>
          <a:xfrm>
            <a:off x="1519237" y="1835150"/>
            <a:ext cx="762000" cy="1016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6000"/>
              <a:buFont typeface="Calibri"/>
              <a:buNone/>
            </a:pPr>
            <a:r>
              <a:rPr b="1" i="0" lang="en-US" sz="6000" u="none">
                <a:solidFill>
                  <a:schemeClr val="dk1"/>
                </a:solidFill>
                <a:latin typeface="Calibri"/>
                <a:ea typeface="Calibri"/>
                <a:cs typeface="Calibri"/>
                <a:sym typeface="Calibri"/>
              </a:rPr>
              <a:t>-</a:t>
            </a:r>
            <a:endParaRPr/>
          </a:p>
        </p:txBody>
      </p:sp>
      <p:sp>
        <p:nvSpPr>
          <p:cNvPr id="397" name="Google Shape;397;p24"/>
          <p:cNvSpPr txBox="1"/>
          <p:nvPr/>
        </p:nvSpPr>
        <p:spPr>
          <a:xfrm>
            <a:off x="7085012" y="1843087"/>
            <a:ext cx="762000" cy="10144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6000"/>
              <a:buFont typeface="Calibri"/>
              <a:buNone/>
            </a:pPr>
            <a:r>
              <a:rPr b="1" i="0" lang="en-US" sz="6000" u="none">
                <a:solidFill>
                  <a:schemeClr val="dk1"/>
                </a:solidFill>
                <a:latin typeface="Calibri"/>
                <a:ea typeface="Calibri"/>
                <a:cs typeface="Calibri"/>
                <a:sym typeface="Calibri"/>
              </a:rPr>
              <a:t>+</a:t>
            </a:r>
            <a:endParaRPr/>
          </a:p>
        </p:txBody>
      </p:sp>
      <p:sp>
        <p:nvSpPr>
          <p:cNvPr id="398" name="Google Shape;398;p24"/>
          <p:cNvSpPr txBox="1"/>
          <p:nvPr/>
        </p:nvSpPr>
        <p:spPr>
          <a:xfrm>
            <a:off x="4005262" y="1887537"/>
            <a:ext cx="762000" cy="1016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6000"/>
              <a:buFont typeface="Calibri"/>
              <a:buNone/>
            </a:pPr>
            <a:r>
              <a:rPr b="1" i="0" lang="en-US" sz="6000" u="none">
                <a:solidFill>
                  <a:schemeClr val="dk1"/>
                </a:solidFill>
                <a:latin typeface="Calibri"/>
                <a:ea typeface="Calibri"/>
                <a:cs typeface="Calibri"/>
                <a:sym typeface="Calibri"/>
              </a:rPr>
              <a:t>0</a:t>
            </a:r>
            <a:endParaRPr/>
          </a:p>
        </p:txBody>
      </p:sp>
      <p:sp>
        <p:nvSpPr>
          <p:cNvPr id="399" name="Google Shape;399;p24"/>
          <p:cNvSpPr txBox="1"/>
          <p:nvPr/>
        </p:nvSpPr>
        <p:spPr>
          <a:xfrm>
            <a:off x="1371600" y="4038600"/>
            <a:ext cx="16764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Narrower</a:t>
            </a:r>
            <a:endParaRPr/>
          </a:p>
        </p:txBody>
      </p:sp>
      <p:sp>
        <p:nvSpPr>
          <p:cNvPr id="400" name="Google Shape;400;p24"/>
          <p:cNvSpPr txBox="1"/>
          <p:nvPr/>
        </p:nvSpPr>
        <p:spPr>
          <a:xfrm>
            <a:off x="6169025" y="4052887"/>
            <a:ext cx="1676400" cy="36988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Broader</a:t>
            </a:r>
            <a:endParaRPr/>
          </a:p>
        </p:txBody>
      </p:sp>
      <p:sp>
        <p:nvSpPr>
          <p:cNvPr id="401" name="Google Shape;401;p24"/>
          <p:cNvSpPr/>
          <p:nvPr/>
        </p:nvSpPr>
        <p:spPr>
          <a:xfrm>
            <a:off x="4343400" y="4030662"/>
            <a:ext cx="533400" cy="458787"/>
          </a:xfrm>
          <a:prstGeom prst="ellipse">
            <a:avLst/>
          </a:prstGeom>
          <a:solidFill>
            <a:srgbClr val="4A452A"/>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cxnSp>
        <p:nvCxnSpPr>
          <p:cNvPr id="402" name="Google Shape;402;p24"/>
          <p:cNvCxnSpPr/>
          <p:nvPr/>
        </p:nvCxnSpPr>
        <p:spPr>
          <a:xfrm flipH="1" rot="10800000">
            <a:off x="4610100" y="2590800"/>
            <a:ext cx="800100" cy="1631950"/>
          </a:xfrm>
          <a:prstGeom prst="straightConnector1">
            <a:avLst/>
          </a:prstGeom>
          <a:noFill/>
          <a:ln cap="flat" cmpd="sng" w="76200">
            <a:solidFill>
              <a:schemeClr val="dk1"/>
            </a:solidFill>
            <a:prstDash val="solid"/>
            <a:miter lim="800000"/>
            <a:headEnd len="med" w="med" type="none"/>
            <a:tailEnd len="med" w="med" type="stealth"/>
          </a:ln>
        </p:spPr>
      </p:cxnSp>
      <p:sp>
        <p:nvSpPr>
          <p:cNvPr id="403" name="Google Shape;403;p24"/>
          <p:cNvSpPr txBox="1"/>
          <p:nvPr/>
        </p:nvSpPr>
        <p:spPr>
          <a:xfrm>
            <a:off x="685800" y="5638800"/>
            <a:ext cx="7391400" cy="954087"/>
          </a:xfrm>
          <a:prstGeom prst="rect">
            <a:avLst/>
          </a:prstGeom>
          <a:solidFill>
            <a:srgbClr val="17375E"/>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800"/>
              <a:buFont typeface="Calibri"/>
              <a:buNone/>
            </a:pPr>
            <a:r>
              <a:rPr b="0" i="0" lang="en-US" sz="2800" u="none">
                <a:solidFill>
                  <a:schemeClr val="lt1"/>
                </a:solidFill>
                <a:latin typeface="Calibri"/>
                <a:ea typeface="Calibri"/>
                <a:cs typeface="Calibri"/>
                <a:sym typeface="Calibri"/>
              </a:rPr>
              <a:t>Figuring out what claims mean is most important part of patent law, but is NOT intuitive!</a:t>
            </a:r>
            <a:endParaRPr/>
          </a:p>
        </p:txBody>
      </p:sp>
      <p:sp>
        <p:nvSpPr>
          <p:cNvPr id="404" name="Google Shape;404;p24"/>
          <p:cNvSpPr txBox="1"/>
          <p:nvPr/>
        </p:nvSpPr>
        <p:spPr>
          <a:xfrm rot="-360000">
            <a:off x="2514600" y="2695575"/>
            <a:ext cx="457200" cy="7064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4000"/>
              <a:buFont typeface="Calibri"/>
              <a:buNone/>
            </a:pPr>
            <a:r>
              <a:rPr b="0" i="0" lang="en-US" sz="4000" u="none">
                <a:solidFill>
                  <a:srgbClr val="C00000"/>
                </a:solidFill>
                <a:latin typeface="Calibri"/>
                <a:ea typeface="Calibri"/>
                <a:cs typeface="Calibri"/>
                <a:sym typeface="Calibri"/>
              </a:rPr>
              <a:t>?</a:t>
            </a:r>
            <a:endParaRPr/>
          </a:p>
        </p:txBody>
      </p:sp>
      <p:sp>
        <p:nvSpPr>
          <p:cNvPr id="405" name="Google Shape;405;p24"/>
          <p:cNvSpPr txBox="1"/>
          <p:nvPr/>
        </p:nvSpPr>
        <p:spPr>
          <a:xfrm rot="360000">
            <a:off x="3308350" y="2870200"/>
            <a:ext cx="4572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4000"/>
              <a:buFont typeface="Calibri"/>
              <a:buNone/>
            </a:pPr>
            <a:r>
              <a:rPr b="0" i="0" lang="en-US" sz="4000" u="none">
                <a:solidFill>
                  <a:srgbClr val="C00000"/>
                </a:solidFill>
                <a:latin typeface="Calibri"/>
                <a:ea typeface="Calibri"/>
                <a:cs typeface="Calibri"/>
                <a:sym typeface="Calibri"/>
              </a:rPr>
              <a:t>?</a:t>
            </a:r>
            <a:endParaRPr/>
          </a:p>
        </p:txBody>
      </p:sp>
      <p:sp>
        <p:nvSpPr>
          <p:cNvPr id="406" name="Google Shape;406;p24"/>
          <p:cNvSpPr txBox="1"/>
          <p:nvPr/>
        </p:nvSpPr>
        <p:spPr>
          <a:xfrm rot="-960000">
            <a:off x="4233862" y="2870200"/>
            <a:ext cx="4572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4000"/>
              <a:buFont typeface="Calibri"/>
              <a:buNone/>
            </a:pPr>
            <a:r>
              <a:rPr b="0" i="0" lang="en-US" sz="4000" u="none">
                <a:solidFill>
                  <a:srgbClr val="C00000"/>
                </a:solidFill>
                <a:latin typeface="Calibri"/>
                <a:ea typeface="Calibri"/>
                <a:cs typeface="Calibri"/>
                <a:sym typeface="Calibri"/>
              </a:rPr>
              <a:t>?</a:t>
            </a:r>
            <a:endParaRPr/>
          </a:p>
        </p:txBody>
      </p:sp>
      <p:sp>
        <p:nvSpPr>
          <p:cNvPr id="407" name="Google Shape;407;p24"/>
          <p:cNvSpPr txBox="1"/>
          <p:nvPr/>
        </p:nvSpPr>
        <p:spPr>
          <a:xfrm rot="-960000">
            <a:off x="5624512" y="3248025"/>
            <a:ext cx="4572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4000"/>
              <a:buFont typeface="Calibri"/>
              <a:buNone/>
            </a:pPr>
            <a:r>
              <a:rPr b="0" i="0" lang="en-US" sz="4000" u="none">
                <a:solidFill>
                  <a:srgbClr val="C00000"/>
                </a:solidFill>
                <a:latin typeface="Calibri"/>
                <a:ea typeface="Calibri"/>
                <a:cs typeface="Calibri"/>
                <a:sym typeface="Calibri"/>
              </a:rPr>
              <a:t>?</a:t>
            </a:r>
            <a:endParaRPr/>
          </a:p>
        </p:txBody>
      </p:sp>
      <p:sp>
        <p:nvSpPr>
          <p:cNvPr id="408" name="Google Shape;408;p24"/>
          <p:cNvSpPr txBox="1"/>
          <p:nvPr/>
        </p:nvSpPr>
        <p:spPr>
          <a:xfrm rot="540000">
            <a:off x="6183312" y="2363787"/>
            <a:ext cx="4572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4000"/>
              <a:buFont typeface="Calibri"/>
              <a:buNone/>
            </a:pPr>
            <a:r>
              <a:rPr b="0" i="0" lang="en-US" sz="4000" u="none">
                <a:solidFill>
                  <a:srgbClr val="C00000"/>
                </a:solidFill>
                <a:latin typeface="Calibri"/>
                <a:ea typeface="Calibri"/>
                <a:cs typeface="Calibri"/>
                <a:sym typeface="Calibri"/>
              </a:rPr>
              <a: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25"/>
          <p:cNvSpPr txBox="1"/>
          <p:nvPr>
            <p:ph idx="4294967295" type="ctrTitle"/>
          </p:nvPr>
        </p:nvSpPr>
        <p:spPr>
          <a:xfrm>
            <a:off x="0" y="0"/>
            <a:ext cx="9144000" cy="1470025"/>
          </a:xfrm>
          <a:prstGeom prst="rect">
            <a:avLst/>
          </a:prstGeom>
          <a:solidFill>
            <a:srgbClr val="63252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DDD9C3"/>
              </a:buClr>
              <a:buSzPts val="4000"/>
              <a:buFont typeface="Calibri"/>
              <a:buNone/>
            </a:pPr>
            <a:r>
              <a:rPr b="0" i="0" lang="en-US" sz="4000" u="none" cap="none" strike="noStrike">
                <a:solidFill>
                  <a:srgbClr val="DDD9C3"/>
                </a:solidFill>
                <a:latin typeface="Calibri"/>
                <a:ea typeface="Calibri"/>
                <a:cs typeface="Calibri"/>
                <a:sym typeface="Calibri"/>
              </a:rPr>
              <a:t>You should avoid willful infringement</a:t>
            </a:r>
            <a:endParaRPr/>
          </a:p>
        </p:txBody>
      </p:sp>
      <p:sp>
        <p:nvSpPr>
          <p:cNvPr id="414" name="Google Shape;414;p25"/>
          <p:cNvSpPr txBox="1"/>
          <p:nvPr/>
        </p:nvSpPr>
        <p:spPr>
          <a:xfrm>
            <a:off x="457200" y="1833562"/>
            <a:ext cx="4800600" cy="267652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Know about a patent, but infringe anyway</a:t>
            </a:r>
            <a:endParaRPr/>
          </a:p>
          <a:p>
            <a:pPr indent="-133350" lvl="0" marL="28575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Inadequate actions to avoid infringement</a:t>
            </a:r>
            <a:endParaRPr/>
          </a:p>
          <a:p>
            <a:pPr indent="-133350" lvl="0" marL="28575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“Objectively reckless”</a:t>
            </a:r>
            <a:endParaRPr/>
          </a:p>
        </p:txBody>
      </p:sp>
      <p:sp>
        <p:nvSpPr>
          <p:cNvPr id="415" name="Google Shape;415;p25"/>
          <p:cNvSpPr txBox="1"/>
          <p:nvPr/>
        </p:nvSpPr>
        <p:spPr>
          <a:xfrm rot="-540000">
            <a:off x="685800" y="4857750"/>
            <a:ext cx="3886200" cy="708025"/>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4000"/>
              <a:buFont typeface="Calibri"/>
              <a:buNone/>
            </a:pPr>
            <a:r>
              <a:rPr b="0" i="0" lang="en-US" sz="4000" u="none">
                <a:solidFill>
                  <a:schemeClr val="lt1"/>
                </a:solidFill>
                <a:latin typeface="Calibri"/>
                <a:ea typeface="Calibri"/>
                <a:cs typeface="Calibri"/>
                <a:sym typeface="Calibri"/>
              </a:rPr>
              <a:t>Treble Damages</a:t>
            </a:r>
            <a:endParaRPr/>
          </a:p>
        </p:txBody>
      </p:sp>
      <p:sp>
        <p:nvSpPr>
          <p:cNvPr id="416" name="Google Shape;416;p25"/>
          <p:cNvSpPr txBox="1"/>
          <p:nvPr/>
        </p:nvSpPr>
        <p:spPr>
          <a:xfrm rot="480000">
            <a:off x="4830762" y="5548312"/>
            <a:ext cx="3886200" cy="708025"/>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4000"/>
              <a:buFont typeface="Calibri"/>
              <a:buNone/>
            </a:pPr>
            <a:r>
              <a:rPr b="0" i="0" lang="en-US" sz="4000" u="none">
                <a:solidFill>
                  <a:schemeClr val="lt1"/>
                </a:solidFill>
                <a:latin typeface="Calibri"/>
                <a:ea typeface="Calibri"/>
                <a:cs typeface="Calibri"/>
                <a:sym typeface="Calibri"/>
              </a:rPr>
              <a:t>Attorney Fees</a:t>
            </a:r>
            <a:endParaRPr/>
          </a:p>
        </p:txBody>
      </p:sp>
      <p:pic>
        <p:nvPicPr>
          <p:cNvPr descr="https://c2.staticflickr.com/6/5116/5857412037_e872e7da54_b.jpg" id="417" name="Google Shape;417;p25"/>
          <p:cNvPicPr preferRelativeResize="0"/>
          <p:nvPr/>
        </p:nvPicPr>
        <p:blipFill rotWithShape="1">
          <a:blip r:embed="rId3">
            <a:alphaModFix/>
          </a:blip>
          <a:srcRect b="0" l="0" r="0" t="0"/>
          <a:stretch/>
        </p:blipFill>
        <p:spPr>
          <a:xfrm>
            <a:off x="5964237" y="1906587"/>
            <a:ext cx="2343150" cy="312261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26"/>
          <p:cNvSpPr txBox="1"/>
          <p:nvPr>
            <p:ph idx="4294967295" type="ctrTitle"/>
          </p:nvPr>
        </p:nvSpPr>
        <p:spPr>
          <a:xfrm>
            <a:off x="0" y="0"/>
            <a:ext cx="9144000" cy="1470025"/>
          </a:xfrm>
          <a:prstGeom prst="rect">
            <a:avLst/>
          </a:prstGeom>
          <a:solidFill>
            <a:srgbClr val="63252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DDD9C3"/>
              </a:buClr>
              <a:buSzPts val="4000"/>
              <a:buFont typeface="Calibri"/>
              <a:buNone/>
            </a:pPr>
            <a:r>
              <a:rPr b="0" i="0" lang="en-US" sz="4000" u="none" cap="none" strike="noStrike">
                <a:solidFill>
                  <a:srgbClr val="DDD9C3"/>
                </a:solidFill>
                <a:latin typeface="Calibri"/>
                <a:ea typeface="Calibri"/>
                <a:cs typeface="Calibri"/>
                <a:sym typeface="Calibri"/>
              </a:rPr>
              <a:t>Treble damages and attorney fees are scary.</a:t>
            </a:r>
            <a:endParaRPr/>
          </a:p>
        </p:txBody>
      </p:sp>
      <p:sp>
        <p:nvSpPr>
          <p:cNvPr id="423" name="Google Shape;423;p26"/>
          <p:cNvSpPr txBox="1"/>
          <p:nvPr/>
        </p:nvSpPr>
        <p:spPr>
          <a:xfrm>
            <a:off x="4267200" y="2090737"/>
            <a:ext cx="4800600" cy="267652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Asserted in 90% of cases</a:t>
            </a:r>
            <a:endParaRPr/>
          </a:p>
          <a:p>
            <a:pPr indent="-133350" lvl="0" marL="28575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Damages:  $10’s and $100’s of millions</a:t>
            </a:r>
            <a:endParaRPr/>
          </a:p>
          <a:p>
            <a:pPr indent="-133350" lvl="0" marL="28575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Attorney fees:  $1 to $5 million and more</a:t>
            </a:r>
            <a:endParaRPr/>
          </a:p>
        </p:txBody>
      </p:sp>
      <p:pic>
        <p:nvPicPr>
          <p:cNvPr descr="https://c2.staticflickr.com/6/5116/5857412037_e872e7da54_b.jpg" id="424" name="Google Shape;424;p26"/>
          <p:cNvPicPr preferRelativeResize="0"/>
          <p:nvPr/>
        </p:nvPicPr>
        <p:blipFill rotWithShape="1">
          <a:blip r:embed="rId3">
            <a:alphaModFix/>
          </a:blip>
          <a:srcRect b="0" l="0" r="0" t="0"/>
          <a:stretch/>
        </p:blipFill>
        <p:spPr>
          <a:xfrm>
            <a:off x="762000" y="2090737"/>
            <a:ext cx="2341562" cy="312261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27"/>
          <p:cNvSpPr txBox="1"/>
          <p:nvPr>
            <p:ph idx="4294967295" type="ctrTitle"/>
          </p:nvPr>
        </p:nvSpPr>
        <p:spPr>
          <a:xfrm>
            <a:off x="0" y="0"/>
            <a:ext cx="9144000" cy="1470025"/>
          </a:xfrm>
          <a:prstGeom prst="rect">
            <a:avLst/>
          </a:prstGeom>
          <a:solidFill>
            <a:srgbClr val="63252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DDD9C3"/>
              </a:buClr>
              <a:buSzPts val="4000"/>
              <a:buFont typeface="Calibri"/>
              <a:buNone/>
            </a:pPr>
            <a:r>
              <a:rPr b="0" i="0" lang="en-US" sz="4000" u="none" cap="none" strike="noStrike">
                <a:solidFill>
                  <a:srgbClr val="DDD9C3"/>
                </a:solidFill>
                <a:latin typeface="Calibri"/>
                <a:ea typeface="Calibri"/>
                <a:cs typeface="Calibri"/>
                <a:sym typeface="Calibri"/>
              </a:rPr>
              <a:t>History is important to understand willful infringement</a:t>
            </a:r>
            <a:endParaRPr/>
          </a:p>
        </p:txBody>
      </p:sp>
      <p:sp>
        <p:nvSpPr>
          <p:cNvPr id="430" name="Google Shape;430;p27"/>
          <p:cNvSpPr txBox="1"/>
          <p:nvPr/>
        </p:nvSpPr>
        <p:spPr>
          <a:xfrm>
            <a:off x="4267200" y="1752600"/>
            <a:ext cx="4800600" cy="4154487"/>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Federal Circuit:  1982 - present</a:t>
            </a:r>
            <a:endParaRPr/>
          </a:p>
          <a:p>
            <a:pPr indent="-133350" lvl="0" marL="28575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sng">
                <a:solidFill>
                  <a:schemeClr val="dk1"/>
                </a:solidFill>
                <a:latin typeface="Calibri"/>
                <a:ea typeface="Calibri"/>
                <a:cs typeface="Calibri"/>
                <a:sym typeface="Calibri"/>
              </a:rPr>
              <a:t>Underwater Devices </a:t>
            </a:r>
            <a:r>
              <a:rPr b="0" i="0" lang="en-US" sz="2400" u="none">
                <a:solidFill>
                  <a:schemeClr val="dk1"/>
                </a:solidFill>
                <a:latin typeface="Calibri"/>
                <a:ea typeface="Calibri"/>
                <a:cs typeface="Calibri"/>
                <a:sym typeface="Calibri"/>
              </a:rPr>
              <a:t>(1983)</a:t>
            </a:r>
            <a:endParaRPr/>
          </a:p>
          <a:p>
            <a:pPr indent="-133350" lvl="0" marL="28575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Affirmative duty to avoid infringement (due care)</a:t>
            </a:r>
            <a:endParaRPr/>
          </a:p>
          <a:p>
            <a:pPr indent="-133350" lvl="0" marL="28575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Competent legal opinion satisfies duty</a:t>
            </a:r>
            <a:endParaRPr/>
          </a:p>
          <a:p>
            <a:pPr indent="-133350" lvl="0" marL="28575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sng">
                <a:solidFill>
                  <a:schemeClr val="dk1"/>
                </a:solidFill>
                <a:latin typeface="Calibri"/>
                <a:ea typeface="Calibri"/>
                <a:cs typeface="Calibri"/>
                <a:sym typeface="Calibri"/>
              </a:rPr>
              <a:t>Seagate</a:t>
            </a:r>
            <a:r>
              <a:rPr b="0" i="0" lang="en-US" sz="2400" u="none">
                <a:solidFill>
                  <a:schemeClr val="dk1"/>
                </a:solidFill>
                <a:latin typeface="Calibri"/>
                <a:ea typeface="Calibri"/>
                <a:cs typeface="Calibri"/>
                <a:sym typeface="Calibri"/>
              </a:rPr>
              <a:t> (2007) overrules</a:t>
            </a:r>
            <a:endParaRPr/>
          </a:p>
        </p:txBody>
      </p:sp>
      <p:pic>
        <p:nvPicPr>
          <p:cNvPr descr="http://www.xconomy.com/wordpress/wp-content/images/2010/04/Unmarked-Tombstone.jpg" id="431" name="Google Shape;431;p27"/>
          <p:cNvPicPr preferRelativeResize="0"/>
          <p:nvPr/>
        </p:nvPicPr>
        <p:blipFill rotWithShape="1">
          <a:blip r:embed="rId3">
            <a:alphaModFix/>
          </a:blip>
          <a:srcRect b="0" l="0" r="0" t="0"/>
          <a:stretch/>
        </p:blipFill>
        <p:spPr>
          <a:xfrm>
            <a:off x="155575" y="1981200"/>
            <a:ext cx="4048125" cy="2686050"/>
          </a:xfrm>
          <a:prstGeom prst="rect">
            <a:avLst/>
          </a:prstGeom>
          <a:noFill/>
          <a:ln>
            <a:noFill/>
          </a:ln>
        </p:spPr>
      </p:pic>
      <p:sp>
        <p:nvSpPr>
          <p:cNvPr id="432" name="Google Shape;432;p27"/>
          <p:cNvSpPr txBox="1"/>
          <p:nvPr/>
        </p:nvSpPr>
        <p:spPr>
          <a:xfrm>
            <a:off x="808037" y="3124200"/>
            <a:ext cx="2743200" cy="7699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Garamond"/>
              <a:buNone/>
            </a:pPr>
            <a:r>
              <a:rPr b="0" i="0" lang="en-US" sz="1400" u="none">
                <a:solidFill>
                  <a:schemeClr val="dk1"/>
                </a:solidFill>
                <a:latin typeface="Garamond"/>
                <a:ea typeface="Garamond"/>
                <a:cs typeface="Garamond"/>
                <a:sym typeface="Garamond"/>
              </a:rPr>
              <a:t>R.I.P. </a:t>
            </a:r>
            <a:endParaRPr/>
          </a:p>
          <a:p>
            <a:pPr indent="0" lvl="0" marL="0" marR="0" rtl="0" algn="ctr">
              <a:lnSpc>
                <a:spcPct val="100000"/>
              </a:lnSpc>
              <a:spcBef>
                <a:spcPts val="0"/>
              </a:spcBef>
              <a:spcAft>
                <a:spcPts val="0"/>
              </a:spcAft>
              <a:buClr>
                <a:schemeClr val="dk1"/>
              </a:buClr>
              <a:buSzPts val="1400"/>
              <a:buFont typeface="Garamond"/>
              <a:buNone/>
            </a:pPr>
            <a:r>
              <a:rPr b="0" i="0" lang="en-US" sz="1400" u="none">
                <a:solidFill>
                  <a:schemeClr val="dk1"/>
                </a:solidFill>
                <a:latin typeface="Garamond"/>
                <a:ea typeface="Garamond"/>
                <a:cs typeface="Garamond"/>
                <a:sym typeface="Garamond"/>
              </a:rPr>
              <a:t>Underwater Devices</a:t>
            </a:r>
            <a:endParaRPr/>
          </a:p>
          <a:p>
            <a:pPr indent="0" lvl="0" marL="0" marR="0" rtl="0" algn="ctr">
              <a:lnSpc>
                <a:spcPct val="100000"/>
              </a:lnSpc>
              <a:spcBef>
                <a:spcPts val="0"/>
              </a:spcBef>
              <a:spcAft>
                <a:spcPts val="0"/>
              </a:spcAft>
              <a:buClr>
                <a:schemeClr val="dk1"/>
              </a:buClr>
              <a:buSzPts val="1600"/>
              <a:buFont typeface="Garamond"/>
              <a:buNone/>
            </a:pPr>
            <a:r>
              <a:rPr b="0" i="0" lang="en-US" sz="1600" u="none">
                <a:solidFill>
                  <a:schemeClr val="dk1"/>
                </a:solidFill>
                <a:latin typeface="Garamond"/>
                <a:ea typeface="Garamond"/>
                <a:cs typeface="Garamond"/>
                <a:sym typeface="Garamond"/>
              </a:rPr>
              <a:t>1983 - 2007</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28"/>
          <p:cNvSpPr txBox="1"/>
          <p:nvPr>
            <p:ph idx="4294967295" type="ctrTitle"/>
          </p:nvPr>
        </p:nvSpPr>
        <p:spPr>
          <a:xfrm>
            <a:off x="0" y="0"/>
            <a:ext cx="9144000" cy="1470025"/>
          </a:xfrm>
          <a:prstGeom prst="rect">
            <a:avLst/>
          </a:prstGeom>
          <a:solidFill>
            <a:srgbClr val="63252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DDD9C3"/>
              </a:buClr>
              <a:buSzPts val="4000"/>
              <a:buFont typeface="Calibri"/>
              <a:buNone/>
            </a:pPr>
            <a:r>
              <a:rPr b="0" i="0" lang="en-US" sz="4000" u="none" cap="none" strike="noStrike">
                <a:solidFill>
                  <a:srgbClr val="DDD9C3"/>
                </a:solidFill>
                <a:latin typeface="Calibri"/>
                <a:ea typeface="Calibri"/>
                <a:cs typeface="Calibri"/>
                <a:sym typeface="Calibri"/>
              </a:rPr>
              <a:t>What does competent legal opinion say?</a:t>
            </a:r>
            <a:endParaRPr/>
          </a:p>
        </p:txBody>
      </p:sp>
      <p:sp>
        <p:nvSpPr>
          <p:cNvPr id="438" name="Google Shape;438;p28"/>
          <p:cNvSpPr txBox="1"/>
          <p:nvPr/>
        </p:nvSpPr>
        <p:spPr>
          <a:xfrm>
            <a:off x="304800" y="1752600"/>
            <a:ext cx="4191000" cy="2678112"/>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No infringement</a:t>
            </a:r>
            <a:endParaRPr/>
          </a:p>
          <a:p>
            <a:pPr indent="-133350" lvl="0" marL="28575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Invalid</a:t>
            </a:r>
            <a:endParaRPr/>
          </a:p>
          <a:p>
            <a:pPr indent="-133350" lvl="0" marL="28575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Unenforceable (</a:t>
            </a:r>
            <a:r>
              <a:rPr b="1" i="0" lang="en-US" sz="2400" u="sng">
                <a:solidFill>
                  <a:srgbClr val="C00000"/>
                </a:solidFill>
                <a:latin typeface="Calibri"/>
                <a:ea typeface="Calibri"/>
                <a:cs typeface="Calibri"/>
                <a:sym typeface="Calibri"/>
              </a:rPr>
              <a:t>rare</a:t>
            </a:r>
            <a:r>
              <a:rPr b="0" i="0" lang="en-US" sz="2400" u="none">
                <a:solidFill>
                  <a:schemeClr val="dk1"/>
                </a:solidFill>
                <a:latin typeface="Calibri"/>
                <a:ea typeface="Calibri"/>
                <a:cs typeface="Calibri"/>
                <a:sym typeface="Calibri"/>
              </a:rPr>
              <a:t>)</a:t>
            </a:r>
            <a:endParaRPr/>
          </a:p>
          <a:p>
            <a:pPr indent="-133350" lvl="0" marL="28575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License (express or implied)</a:t>
            </a:r>
            <a:endParaRPr/>
          </a:p>
        </p:txBody>
      </p:sp>
      <p:sp>
        <p:nvSpPr>
          <p:cNvPr id="439" name="Google Shape;439;p28"/>
          <p:cNvSpPr txBox="1"/>
          <p:nvPr/>
        </p:nvSpPr>
        <p:spPr>
          <a:xfrm>
            <a:off x="4572000" y="1627187"/>
            <a:ext cx="4191000" cy="3046412"/>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Exhaustion</a:t>
            </a:r>
            <a:endParaRPr/>
          </a:p>
          <a:p>
            <a:pPr indent="-133350" lvl="0" marL="28575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Ineligible subject matter</a:t>
            </a:r>
            <a:endParaRPr/>
          </a:p>
          <a:p>
            <a:pPr indent="-133350" lvl="0" marL="28575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Misuse</a:t>
            </a:r>
            <a:endParaRPr/>
          </a:p>
          <a:p>
            <a:pPr indent="-133350" lvl="0" marL="28575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Wrong inventorship/ownership</a:t>
            </a:r>
            <a:endParaRPr/>
          </a:p>
        </p:txBody>
      </p:sp>
      <p:sp>
        <p:nvSpPr>
          <p:cNvPr id="440" name="Google Shape;440;p28"/>
          <p:cNvSpPr txBox="1"/>
          <p:nvPr/>
        </p:nvSpPr>
        <p:spPr>
          <a:xfrm>
            <a:off x="762000" y="5181600"/>
            <a:ext cx="7620000" cy="1077912"/>
          </a:xfrm>
          <a:prstGeom prst="rect">
            <a:avLst/>
          </a:prstGeom>
          <a:solidFill>
            <a:srgbClr val="25406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200"/>
              <a:buFont typeface="Calibri"/>
              <a:buNone/>
            </a:pPr>
            <a:r>
              <a:rPr b="0" i="0" lang="en-US" sz="3200" u="none">
                <a:solidFill>
                  <a:schemeClr val="lt1"/>
                </a:solidFill>
                <a:latin typeface="Calibri"/>
                <a:ea typeface="Calibri"/>
                <a:cs typeface="Calibri"/>
                <a:sym typeface="Calibri"/>
              </a:rPr>
              <a:t>Ultimate conclusion:  No infringement of a valid, enforceable patent claim.</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29"/>
          <p:cNvSpPr txBox="1"/>
          <p:nvPr>
            <p:ph idx="4294967295" type="ctrTitle"/>
          </p:nvPr>
        </p:nvSpPr>
        <p:spPr>
          <a:xfrm>
            <a:off x="0" y="0"/>
            <a:ext cx="9144000" cy="1470025"/>
          </a:xfrm>
          <a:prstGeom prst="rect">
            <a:avLst/>
          </a:prstGeom>
          <a:solidFill>
            <a:srgbClr val="63252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DDD9C3"/>
              </a:buClr>
              <a:buSzPts val="4000"/>
              <a:buFont typeface="Calibri"/>
              <a:buNone/>
            </a:pPr>
            <a:r>
              <a:rPr b="0" i="0" lang="en-US" sz="4000" u="sng" cap="none" strike="noStrike">
                <a:solidFill>
                  <a:srgbClr val="DDD9C3"/>
                </a:solidFill>
                <a:latin typeface="Calibri"/>
                <a:ea typeface="Calibri"/>
                <a:cs typeface="Calibri"/>
                <a:sym typeface="Calibri"/>
              </a:rPr>
              <a:t>In re Seagate </a:t>
            </a:r>
            <a:r>
              <a:rPr b="0" i="0" lang="en-US" sz="4000" u="none" cap="none" strike="noStrike">
                <a:solidFill>
                  <a:srgbClr val="DDD9C3"/>
                </a:solidFill>
                <a:latin typeface="Calibri"/>
                <a:ea typeface="Calibri"/>
                <a:cs typeface="Calibri"/>
                <a:sym typeface="Calibri"/>
              </a:rPr>
              <a:t>(2007) announces a new rule for willful infringement</a:t>
            </a:r>
            <a:endParaRPr/>
          </a:p>
        </p:txBody>
      </p:sp>
      <p:sp>
        <p:nvSpPr>
          <p:cNvPr id="446" name="Google Shape;446;p29"/>
          <p:cNvSpPr txBox="1"/>
          <p:nvPr/>
        </p:nvSpPr>
        <p:spPr>
          <a:xfrm>
            <a:off x="3478212" y="1752600"/>
            <a:ext cx="4800600" cy="230822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“Objectively high likelihood” of infringing a valid claim</a:t>
            </a:r>
            <a:endParaRPr/>
          </a:p>
          <a:p>
            <a:pPr indent="-133350" lvl="0" marL="28575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Infringer knew the risk.</a:t>
            </a:r>
            <a:endParaRPr/>
          </a:p>
          <a:p>
            <a:pPr indent="-133350" lvl="0" marL="28575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Opinion no longer essential</a:t>
            </a:r>
            <a:endParaRPr/>
          </a:p>
        </p:txBody>
      </p:sp>
      <p:sp>
        <p:nvSpPr>
          <p:cNvPr id="447" name="Google Shape;447;p29"/>
          <p:cNvSpPr/>
          <p:nvPr/>
        </p:nvSpPr>
        <p:spPr>
          <a:xfrm>
            <a:off x="609600" y="1752600"/>
            <a:ext cx="1524000" cy="685800"/>
          </a:xfrm>
          <a:prstGeom prst="wedgeRectCallout">
            <a:avLst>
              <a:gd fmla="val 44002" name="adj1"/>
              <a:gd fmla="val 9764" name="adj2"/>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a:solidFill>
                  <a:srgbClr val="FFFFFF"/>
                </a:solidFill>
                <a:latin typeface="Calibri"/>
                <a:ea typeface="Calibri"/>
                <a:cs typeface="Calibri"/>
                <a:sym typeface="Calibri"/>
              </a:rPr>
              <a:t>Infringement</a:t>
            </a:r>
            <a:endParaRPr/>
          </a:p>
        </p:txBody>
      </p:sp>
      <p:sp>
        <p:nvSpPr>
          <p:cNvPr id="448" name="Google Shape;448;p29"/>
          <p:cNvSpPr/>
          <p:nvPr/>
        </p:nvSpPr>
        <p:spPr>
          <a:xfrm>
            <a:off x="533400" y="2751137"/>
            <a:ext cx="1524000" cy="685800"/>
          </a:xfrm>
          <a:prstGeom prst="wedgeRectCallout">
            <a:avLst>
              <a:gd fmla="val 44002" name="adj1"/>
              <a:gd fmla="val 9764" name="adj2"/>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a:solidFill>
                  <a:srgbClr val="FFFFFF"/>
                </a:solidFill>
                <a:latin typeface="Calibri"/>
                <a:ea typeface="Calibri"/>
                <a:cs typeface="Calibri"/>
                <a:sym typeface="Calibri"/>
              </a:rPr>
              <a:t>Intent</a:t>
            </a:r>
            <a:endParaRPr/>
          </a:p>
        </p:txBody>
      </p:sp>
      <p:sp>
        <p:nvSpPr>
          <p:cNvPr id="449" name="Google Shape;449;p29"/>
          <p:cNvSpPr txBox="1"/>
          <p:nvPr/>
        </p:nvSpPr>
        <p:spPr>
          <a:xfrm>
            <a:off x="685800" y="5105400"/>
            <a:ext cx="7848600" cy="523875"/>
          </a:xfrm>
          <a:prstGeom prst="rect">
            <a:avLst/>
          </a:prstGeom>
          <a:solidFill>
            <a:srgbClr val="4F6228"/>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800"/>
              <a:buFont typeface="Calibri"/>
              <a:buNone/>
            </a:pPr>
            <a:r>
              <a:rPr b="0" i="0" lang="en-US" sz="2800" u="none">
                <a:solidFill>
                  <a:schemeClr val="lt1"/>
                </a:solidFill>
                <a:latin typeface="Calibri"/>
                <a:ea typeface="Calibri"/>
                <a:cs typeface="Calibri"/>
                <a:sym typeface="Calibri"/>
              </a:rPr>
              <a:t>If opinion no longer essential, what do you do?</a:t>
            </a:r>
            <a:endParaRPr/>
          </a:p>
        </p:txBody>
      </p:sp>
      <p:sp>
        <p:nvSpPr>
          <p:cNvPr descr="http://images.clipartpanda.com/key-clipart-9c4eLkyyi.svg" id="450" name="Google Shape;450;p29"/>
          <p:cNvSpPr txBox="1"/>
          <p:nvPr/>
        </p:nvSpPr>
        <p:spPr>
          <a:xfrm>
            <a:off x="155575" y="-2955925"/>
            <a:ext cx="8724900" cy="6172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descr="http://images.clipartpanda.com/key-clipart-9c4eLkyyi.svg" id="451" name="Google Shape;451;p29"/>
          <p:cNvSpPr txBox="1"/>
          <p:nvPr/>
        </p:nvSpPr>
        <p:spPr>
          <a:xfrm>
            <a:off x="307975" y="-2803525"/>
            <a:ext cx="8724900" cy="6172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descr="http://images.clipartpanda.com/key-clipart-9c4eLkyyi.svg" id="452" name="Google Shape;452;p29"/>
          <p:cNvSpPr txBox="1"/>
          <p:nvPr/>
        </p:nvSpPr>
        <p:spPr>
          <a:xfrm>
            <a:off x="460375" y="-2651125"/>
            <a:ext cx="8724900" cy="6172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descr="http://images.clipartpanda.com/key-clipart-9c4eLkyyi.svg" id="453" name="Google Shape;453;p29"/>
          <p:cNvSpPr txBox="1"/>
          <p:nvPr/>
        </p:nvSpPr>
        <p:spPr>
          <a:xfrm>
            <a:off x="685800" y="-2498725"/>
            <a:ext cx="8724900" cy="6172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descr="http://images.clipartpanda.com/key-clipart-9c4eLkyyi.svg" id="454" name="Google Shape;454;p29"/>
          <p:cNvSpPr txBox="1"/>
          <p:nvPr/>
        </p:nvSpPr>
        <p:spPr>
          <a:xfrm>
            <a:off x="765175" y="-2346325"/>
            <a:ext cx="8724900" cy="6172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3"/>
          <p:cNvSpPr txBox="1"/>
          <p:nvPr>
            <p:ph idx="4294967295" type="ctrTitle"/>
          </p:nvPr>
        </p:nvSpPr>
        <p:spPr>
          <a:xfrm>
            <a:off x="0" y="0"/>
            <a:ext cx="9144000" cy="1470025"/>
          </a:xfrm>
          <a:prstGeom prst="rect">
            <a:avLst/>
          </a:prstGeom>
          <a:solidFill>
            <a:srgbClr val="63252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DDD9C3"/>
              </a:buClr>
              <a:buSzPts val="4000"/>
              <a:buFont typeface="Calibri"/>
              <a:buNone/>
            </a:pPr>
            <a:r>
              <a:rPr b="0" i="0" lang="en-US" sz="4000" u="none" cap="none" strike="noStrike">
                <a:solidFill>
                  <a:srgbClr val="DDD9C3"/>
                </a:solidFill>
                <a:latin typeface="Calibri"/>
                <a:ea typeface="Calibri"/>
                <a:cs typeface="Calibri"/>
                <a:sym typeface="Calibri"/>
              </a:rPr>
              <a:t>Patent Claims define your infringement risk.</a:t>
            </a:r>
            <a:endParaRPr/>
          </a:p>
        </p:txBody>
      </p:sp>
      <p:sp>
        <p:nvSpPr>
          <p:cNvPr id="111" name="Google Shape;111;p3"/>
          <p:cNvSpPr txBox="1"/>
          <p:nvPr/>
        </p:nvSpPr>
        <p:spPr>
          <a:xfrm>
            <a:off x="361950" y="1676400"/>
            <a:ext cx="3600450" cy="360045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US Patent No. 9,999,999</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3600"/>
              <a:buFont typeface="Calibri"/>
              <a:buNone/>
            </a:pPr>
            <a:r>
              <a:rPr b="0" i="0" lang="en-US" sz="3600" u="none">
                <a:solidFill>
                  <a:schemeClr val="dk1"/>
                </a:solidFill>
                <a:latin typeface="Calibri"/>
                <a:ea typeface="Calibri"/>
                <a:cs typeface="Calibri"/>
                <a:sym typeface="Calibri"/>
              </a:rPr>
              <a:t>A, B, C, D, E ,F, G, A1, A2, A3, A4</a:t>
            </a:r>
            <a:endParaRPr/>
          </a:p>
          <a:p>
            <a:pPr indent="0" lvl="0" marL="0" marR="0" rtl="0" algn="l">
              <a:lnSpc>
                <a:spcPct val="100000"/>
              </a:lnSpc>
              <a:spcBef>
                <a:spcPts val="0"/>
              </a:spcBef>
              <a:spcAft>
                <a:spcPts val="0"/>
              </a:spcAft>
              <a:buClr>
                <a:schemeClr val="dk1"/>
              </a:buClr>
              <a:buSzPts val="3600"/>
              <a:buFont typeface="Calibri"/>
              <a:buNone/>
            </a:pPr>
            <a:r>
              <a:rPr b="0" i="0" lang="en-US" sz="3600" u="none">
                <a:solidFill>
                  <a:schemeClr val="dk1"/>
                </a:solidFill>
                <a:latin typeface="Calibri"/>
                <a:ea typeface="Calibri"/>
                <a:cs typeface="Calibri"/>
                <a:sym typeface="Calibri"/>
              </a:rPr>
              <a:t>B1, B2, B3</a:t>
            </a:r>
            <a:endParaRPr/>
          </a:p>
          <a:p>
            <a:pPr indent="0" lvl="0" marL="0" marR="0" rtl="0" algn="l">
              <a:lnSpc>
                <a:spcPct val="100000"/>
              </a:lnSpc>
              <a:spcBef>
                <a:spcPts val="0"/>
              </a:spcBef>
              <a:spcAft>
                <a:spcPts val="0"/>
              </a:spcAft>
              <a:buClr>
                <a:schemeClr val="dk1"/>
              </a:buClr>
              <a:buSzPts val="3600"/>
              <a:buFont typeface="Calibri"/>
              <a:buNone/>
            </a:pPr>
            <a:r>
              <a:t/>
            </a:r>
            <a:endParaRPr b="0" i="0" sz="36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3600" u="none">
              <a:solidFill>
                <a:schemeClr val="dk1"/>
              </a:solidFill>
              <a:latin typeface="Calibri"/>
              <a:ea typeface="Calibri"/>
              <a:cs typeface="Calibri"/>
              <a:sym typeface="Calibri"/>
            </a:endParaRPr>
          </a:p>
        </p:txBody>
      </p:sp>
      <p:sp>
        <p:nvSpPr>
          <p:cNvPr id="112" name="Google Shape;112;p3"/>
          <p:cNvSpPr txBox="1"/>
          <p:nvPr/>
        </p:nvSpPr>
        <p:spPr>
          <a:xfrm>
            <a:off x="4419600" y="1676400"/>
            <a:ext cx="3600450" cy="360045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What is claimed is:</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3600"/>
              <a:buFont typeface="Calibri"/>
              <a:buNone/>
            </a:pPr>
            <a:r>
              <a:rPr b="0" i="0" lang="en-US" sz="3600" u="none">
                <a:solidFill>
                  <a:schemeClr val="dk1"/>
                </a:solidFill>
                <a:latin typeface="Calibri"/>
                <a:ea typeface="Calibri"/>
                <a:cs typeface="Calibri"/>
                <a:sym typeface="Calibri"/>
              </a:rPr>
              <a:t>1.  A solar tower comprising A and B.</a:t>
            </a:r>
            <a:endParaRPr/>
          </a:p>
          <a:p>
            <a:pPr indent="0" lvl="0" marL="0" marR="0" rtl="0" algn="l">
              <a:lnSpc>
                <a:spcPct val="100000"/>
              </a:lnSpc>
              <a:spcBef>
                <a:spcPts val="0"/>
              </a:spcBef>
              <a:spcAft>
                <a:spcPts val="0"/>
              </a:spcAft>
              <a:buClr>
                <a:schemeClr val="dk1"/>
              </a:buClr>
              <a:buSzPts val="3600"/>
              <a:buFont typeface="Calibri"/>
              <a:buNone/>
            </a:pPr>
            <a:r>
              <a:t/>
            </a:r>
            <a:endParaRPr b="0" i="0" sz="36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3600" u="non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30"/>
          <p:cNvSpPr txBox="1"/>
          <p:nvPr>
            <p:ph idx="4294967295" type="ctrTitle"/>
          </p:nvPr>
        </p:nvSpPr>
        <p:spPr>
          <a:xfrm>
            <a:off x="0" y="0"/>
            <a:ext cx="9144000" cy="1470025"/>
          </a:xfrm>
          <a:prstGeom prst="rect">
            <a:avLst/>
          </a:prstGeom>
          <a:solidFill>
            <a:srgbClr val="63252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DDD9C3"/>
              </a:buClr>
              <a:buSzPts val="4000"/>
              <a:buFont typeface="Calibri"/>
              <a:buNone/>
            </a:pPr>
            <a:r>
              <a:rPr b="0" i="0" lang="en-US" sz="4000" u="none" cap="none" strike="noStrike">
                <a:solidFill>
                  <a:srgbClr val="DDD9C3"/>
                </a:solidFill>
                <a:latin typeface="Calibri"/>
                <a:ea typeface="Calibri"/>
                <a:cs typeface="Calibri"/>
                <a:sym typeface="Calibri"/>
              </a:rPr>
              <a:t>Clearly, opinion not essential.</a:t>
            </a:r>
            <a:endParaRPr/>
          </a:p>
        </p:txBody>
      </p:sp>
      <p:sp>
        <p:nvSpPr>
          <p:cNvPr descr="http://images.clipartpanda.com/key-clipart-9c4eLkyyi.svg" id="460" name="Google Shape;460;p30"/>
          <p:cNvSpPr txBox="1"/>
          <p:nvPr/>
        </p:nvSpPr>
        <p:spPr>
          <a:xfrm>
            <a:off x="155575" y="-2955925"/>
            <a:ext cx="8724900" cy="6172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descr="http://images.clipartpanda.com/key-clipart-9c4eLkyyi.svg" id="461" name="Google Shape;461;p30"/>
          <p:cNvSpPr txBox="1"/>
          <p:nvPr/>
        </p:nvSpPr>
        <p:spPr>
          <a:xfrm>
            <a:off x="307975" y="-2803525"/>
            <a:ext cx="8724900" cy="6172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descr="http://images.clipartpanda.com/key-clipart-9c4eLkyyi.svg" id="462" name="Google Shape;462;p30"/>
          <p:cNvSpPr txBox="1"/>
          <p:nvPr/>
        </p:nvSpPr>
        <p:spPr>
          <a:xfrm>
            <a:off x="460375" y="-2651125"/>
            <a:ext cx="8724900" cy="6172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descr="http://images.clipartpanda.com/key-clipart-9c4eLkyyi.svg" id="463" name="Google Shape;463;p30"/>
          <p:cNvSpPr txBox="1"/>
          <p:nvPr/>
        </p:nvSpPr>
        <p:spPr>
          <a:xfrm>
            <a:off x="612775" y="-2498725"/>
            <a:ext cx="8724900" cy="6172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descr="http://images.clipartpanda.com/key-clipart-9c4eLkyyi.svg" id="464" name="Google Shape;464;p30"/>
          <p:cNvSpPr txBox="1"/>
          <p:nvPr/>
        </p:nvSpPr>
        <p:spPr>
          <a:xfrm>
            <a:off x="765175" y="-2346325"/>
            <a:ext cx="8724900" cy="6172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65" name="Google Shape;465;p30"/>
          <p:cNvSpPr txBox="1"/>
          <p:nvPr/>
        </p:nvSpPr>
        <p:spPr>
          <a:xfrm>
            <a:off x="836612" y="1735137"/>
            <a:ext cx="7666037" cy="20304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No opinion, but still no willful infringement in </a:t>
            </a:r>
            <a:r>
              <a:rPr b="0" i="0" lang="en-US" sz="2400" u="sng">
                <a:solidFill>
                  <a:schemeClr val="dk1"/>
                </a:solidFill>
                <a:latin typeface="Calibri"/>
                <a:ea typeface="Calibri"/>
                <a:cs typeface="Calibri"/>
                <a:sym typeface="Calibri"/>
              </a:rPr>
              <a:t>Eastman Kodak </a:t>
            </a:r>
            <a:r>
              <a:rPr b="0" i="0" lang="en-US" sz="2400" u="none">
                <a:solidFill>
                  <a:schemeClr val="dk1"/>
                </a:solidFill>
                <a:latin typeface="Calibri"/>
                <a:ea typeface="Calibri"/>
                <a:cs typeface="Calibri"/>
                <a:sym typeface="Calibri"/>
              </a:rPr>
              <a:t>(SDNY 2007):</a:t>
            </a:r>
            <a:endParaRPr/>
          </a:p>
          <a:p>
            <a:pPr indent="0" lvl="0" marL="0" marR="0" rtl="0" algn="l">
              <a:lnSpc>
                <a:spcPct val="100000"/>
              </a:lnSpc>
              <a:spcBef>
                <a:spcPts val="0"/>
              </a:spcBef>
              <a:spcAft>
                <a:spcPts val="0"/>
              </a:spcAft>
              <a:buClr>
                <a:schemeClr val="dk1"/>
              </a:buClr>
              <a:buSzPts val="1800"/>
              <a:buFont typeface="Calibri"/>
              <a:buNone/>
            </a:pPr>
            <a:r>
              <a:t/>
            </a:r>
            <a:endParaRPr b="0" i="0" sz="1800" u="none">
              <a:solidFill>
                <a:schemeClr val="dk1"/>
              </a:solidFill>
              <a:latin typeface="Calibri"/>
              <a:ea typeface="Calibri"/>
              <a:cs typeface="Calibri"/>
              <a:sym typeface="Calibri"/>
            </a:endParaRPr>
          </a:p>
          <a:p>
            <a:pPr indent="-285750" lvl="1" marL="7429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Bona fide </a:t>
            </a:r>
            <a:r>
              <a:rPr b="1" i="0" lang="en-US" sz="2400" u="sng" cap="none" strike="noStrike">
                <a:solidFill>
                  <a:srgbClr val="C00000"/>
                </a:solidFill>
                <a:latin typeface="Calibri"/>
                <a:ea typeface="Calibri"/>
                <a:cs typeface="Calibri"/>
                <a:sym typeface="Calibri"/>
              </a:rPr>
              <a:t>design around </a:t>
            </a:r>
            <a:r>
              <a:rPr b="0" i="0" lang="en-US" sz="1800" u="none" cap="none" strike="noStrike">
                <a:solidFill>
                  <a:schemeClr val="dk1"/>
                </a:solidFill>
                <a:latin typeface="Calibri"/>
                <a:ea typeface="Calibri"/>
                <a:cs typeface="Calibri"/>
                <a:sym typeface="Calibri"/>
              </a:rPr>
              <a:t>work</a:t>
            </a:r>
            <a:endParaRPr/>
          </a:p>
          <a:p>
            <a:pPr indent="-285750" lvl="1" marL="7429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Patent agents helped</a:t>
            </a:r>
            <a:endParaRPr/>
          </a:p>
          <a:p>
            <a:pPr indent="-285750" lvl="1" marL="7429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Patent owner waited 6 years to act</a:t>
            </a:r>
            <a:endParaRPr/>
          </a:p>
        </p:txBody>
      </p:sp>
      <p:sp>
        <p:nvSpPr>
          <p:cNvPr id="466" name="Google Shape;466;p30"/>
          <p:cNvSpPr txBox="1"/>
          <p:nvPr/>
        </p:nvSpPr>
        <p:spPr>
          <a:xfrm>
            <a:off x="765175" y="4267200"/>
            <a:ext cx="7666037" cy="8302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No opinion, but still no willful infringement in </a:t>
            </a:r>
            <a:r>
              <a:rPr b="0" i="0" lang="en-US" sz="2400" u="sng">
                <a:solidFill>
                  <a:schemeClr val="dk1"/>
                </a:solidFill>
                <a:latin typeface="Calibri"/>
                <a:ea typeface="Calibri"/>
                <a:cs typeface="Calibri"/>
                <a:sym typeface="Calibri"/>
              </a:rPr>
              <a:t>Honeywell </a:t>
            </a:r>
            <a:r>
              <a:rPr b="0" i="0" lang="en-US" sz="2400" u="none">
                <a:solidFill>
                  <a:schemeClr val="dk1"/>
                </a:solidFill>
                <a:latin typeface="Calibri"/>
                <a:ea typeface="Calibri"/>
                <a:cs typeface="Calibri"/>
                <a:sym typeface="Calibri"/>
              </a:rPr>
              <a:t>(D. Del. 2008):</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31"/>
          <p:cNvSpPr txBox="1"/>
          <p:nvPr>
            <p:ph idx="4294967295" type="ctrTitle"/>
          </p:nvPr>
        </p:nvSpPr>
        <p:spPr>
          <a:xfrm>
            <a:off x="0" y="0"/>
            <a:ext cx="9144000" cy="1470025"/>
          </a:xfrm>
          <a:prstGeom prst="rect">
            <a:avLst/>
          </a:prstGeom>
          <a:solidFill>
            <a:srgbClr val="63252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DDD9C3"/>
              </a:buClr>
              <a:buSzPts val="4000"/>
              <a:buFont typeface="Calibri"/>
              <a:buNone/>
            </a:pPr>
            <a:r>
              <a:rPr b="0" i="0" lang="en-US" sz="4000" u="none" cap="none" strike="noStrike">
                <a:solidFill>
                  <a:srgbClr val="DDD9C3"/>
                </a:solidFill>
                <a:latin typeface="Calibri"/>
                <a:ea typeface="Calibri"/>
                <a:cs typeface="Calibri"/>
                <a:sym typeface="Calibri"/>
              </a:rPr>
              <a:t>Clearly, opinion not essential.</a:t>
            </a:r>
            <a:endParaRPr/>
          </a:p>
        </p:txBody>
      </p:sp>
      <p:sp>
        <p:nvSpPr>
          <p:cNvPr descr="http://images.clipartpanda.com/key-clipart-9c4eLkyyi.svg" id="472" name="Google Shape;472;p31"/>
          <p:cNvSpPr txBox="1"/>
          <p:nvPr/>
        </p:nvSpPr>
        <p:spPr>
          <a:xfrm>
            <a:off x="155575" y="-2955925"/>
            <a:ext cx="8724900" cy="6172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descr="http://images.clipartpanda.com/key-clipart-9c4eLkyyi.svg" id="473" name="Google Shape;473;p31"/>
          <p:cNvSpPr txBox="1"/>
          <p:nvPr/>
        </p:nvSpPr>
        <p:spPr>
          <a:xfrm>
            <a:off x="307975" y="-2803525"/>
            <a:ext cx="8724900" cy="6172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descr="http://images.clipartpanda.com/key-clipart-9c4eLkyyi.svg" id="474" name="Google Shape;474;p31"/>
          <p:cNvSpPr txBox="1"/>
          <p:nvPr/>
        </p:nvSpPr>
        <p:spPr>
          <a:xfrm>
            <a:off x="460375" y="-2651125"/>
            <a:ext cx="8724900" cy="6172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descr="http://images.clipartpanda.com/key-clipart-9c4eLkyyi.svg" id="475" name="Google Shape;475;p31"/>
          <p:cNvSpPr txBox="1"/>
          <p:nvPr/>
        </p:nvSpPr>
        <p:spPr>
          <a:xfrm>
            <a:off x="612775" y="-2498725"/>
            <a:ext cx="8724900" cy="6172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descr="http://images.clipartpanda.com/key-clipart-9c4eLkyyi.svg" id="476" name="Google Shape;476;p31"/>
          <p:cNvSpPr txBox="1"/>
          <p:nvPr/>
        </p:nvSpPr>
        <p:spPr>
          <a:xfrm>
            <a:off x="765175" y="-2346325"/>
            <a:ext cx="8724900" cy="6172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77" name="Google Shape;477;p31"/>
          <p:cNvSpPr txBox="1"/>
          <p:nvPr/>
        </p:nvSpPr>
        <p:spPr>
          <a:xfrm>
            <a:off x="836612" y="1735137"/>
            <a:ext cx="7666037" cy="19383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No opinion, but still no willful infringement in </a:t>
            </a:r>
            <a:r>
              <a:rPr b="0" i="0" lang="en-US" sz="2400" u="sng">
                <a:solidFill>
                  <a:schemeClr val="dk1"/>
                </a:solidFill>
                <a:latin typeface="Calibri"/>
                <a:ea typeface="Calibri"/>
                <a:cs typeface="Calibri"/>
                <a:sym typeface="Calibri"/>
              </a:rPr>
              <a:t>Eastman Kodak </a:t>
            </a:r>
            <a:r>
              <a:rPr b="0" i="0" lang="en-US" sz="2400" u="none">
                <a:solidFill>
                  <a:schemeClr val="dk1"/>
                </a:solidFill>
                <a:latin typeface="Calibri"/>
                <a:ea typeface="Calibri"/>
                <a:cs typeface="Calibri"/>
                <a:sym typeface="Calibri"/>
              </a:rPr>
              <a:t>(SDNY 2007):</a:t>
            </a:r>
            <a:endParaRPr/>
          </a:p>
          <a:p>
            <a:pPr indent="0" lvl="0" marL="0" marR="0" rtl="0" algn="l">
              <a:lnSpc>
                <a:spcPct val="100000"/>
              </a:lnSpc>
              <a:spcBef>
                <a:spcPts val="0"/>
              </a:spcBef>
              <a:spcAft>
                <a:spcPts val="0"/>
              </a:spcAft>
              <a:buClr>
                <a:schemeClr val="dk1"/>
              </a:buClr>
              <a:buSzPts val="1800"/>
              <a:buFont typeface="Calibri"/>
              <a:buNone/>
            </a:pPr>
            <a:r>
              <a:t/>
            </a:r>
            <a:endParaRPr b="0" i="0" sz="1800" u="none">
              <a:solidFill>
                <a:schemeClr val="dk1"/>
              </a:solidFill>
              <a:latin typeface="Calibri"/>
              <a:ea typeface="Calibri"/>
              <a:cs typeface="Calibri"/>
              <a:sym typeface="Calibri"/>
            </a:endParaRPr>
          </a:p>
          <a:p>
            <a:pPr indent="-285750" lvl="1" marL="7429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Bona fide design around work</a:t>
            </a:r>
            <a:endParaRPr/>
          </a:p>
          <a:p>
            <a:pPr indent="-285750" lvl="1" marL="7429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Patent agents helped</a:t>
            </a:r>
            <a:endParaRPr/>
          </a:p>
          <a:p>
            <a:pPr indent="-285750" lvl="1" marL="7429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Patent owner waited 6 years</a:t>
            </a:r>
            <a:endParaRPr/>
          </a:p>
        </p:txBody>
      </p:sp>
      <p:sp>
        <p:nvSpPr>
          <p:cNvPr id="478" name="Google Shape;478;p31"/>
          <p:cNvSpPr txBox="1"/>
          <p:nvPr/>
        </p:nvSpPr>
        <p:spPr>
          <a:xfrm>
            <a:off x="765175" y="4267200"/>
            <a:ext cx="7666037" cy="8302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No opinion, but still no willful infringement in </a:t>
            </a:r>
            <a:r>
              <a:rPr b="0" i="0" lang="en-US" sz="2400" u="sng">
                <a:solidFill>
                  <a:schemeClr val="dk1"/>
                </a:solidFill>
                <a:latin typeface="Calibri"/>
                <a:ea typeface="Calibri"/>
                <a:cs typeface="Calibri"/>
                <a:sym typeface="Calibri"/>
              </a:rPr>
              <a:t>Honeywell </a:t>
            </a:r>
            <a:r>
              <a:rPr b="0" i="0" lang="en-US" sz="2400" u="none">
                <a:solidFill>
                  <a:schemeClr val="dk1"/>
                </a:solidFill>
                <a:latin typeface="Calibri"/>
                <a:ea typeface="Calibri"/>
                <a:cs typeface="Calibri"/>
                <a:sym typeface="Calibri"/>
              </a:rPr>
              <a:t>(D. Del. 2008):</a:t>
            </a:r>
            <a:endParaRPr/>
          </a:p>
        </p:txBody>
      </p:sp>
      <p:sp>
        <p:nvSpPr>
          <p:cNvPr id="479" name="Google Shape;479;p31"/>
          <p:cNvSpPr txBox="1"/>
          <p:nvPr/>
        </p:nvSpPr>
        <p:spPr>
          <a:xfrm>
            <a:off x="765175" y="5334000"/>
            <a:ext cx="7159625" cy="523875"/>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800"/>
              <a:buFont typeface="Calibri"/>
              <a:buNone/>
            </a:pPr>
            <a:r>
              <a:rPr b="0" i="0" lang="en-US" sz="2800" u="none">
                <a:solidFill>
                  <a:schemeClr val="lt1"/>
                </a:solidFill>
                <a:latin typeface="Calibri"/>
                <a:ea typeface="Calibri"/>
                <a:cs typeface="Calibri"/>
                <a:sym typeface="Calibri"/>
              </a:rPr>
              <a:t>Very risky strategy.</a:t>
            </a:r>
            <a:endParaRPr/>
          </a:p>
        </p:txBody>
      </p:sp>
      <p:sp>
        <p:nvSpPr>
          <p:cNvPr id="480" name="Google Shape;480;p31"/>
          <p:cNvSpPr txBox="1"/>
          <p:nvPr/>
        </p:nvSpPr>
        <p:spPr>
          <a:xfrm rot="660000">
            <a:off x="4718050" y="2366962"/>
            <a:ext cx="3200400" cy="2308225"/>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Calibri"/>
              <a:buNone/>
            </a:pPr>
            <a:r>
              <a:rPr b="1" i="0" lang="en-US" sz="4800" u="none">
                <a:solidFill>
                  <a:schemeClr val="dk1"/>
                </a:solidFill>
                <a:latin typeface="Calibri"/>
                <a:ea typeface="Calibri"/>
                <a:cs typeface="Calibri"/>
                <a:sym typeface="Calibri"/>
              </a:rPr>
              <a:t>SWIM AT YOUR OWN RISK</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32"/>
          <p:cNvSpPr txBox="1"/>
          <p:nvPr>
            <p:ph idx="4294967295" type="ctrTitle"/>
          </p:nvPr>
        </p:nvSpPr>
        <p:spPr>
          <a:xfrm>
            <a:off x="0" y="0"/>
            <a:ext cx="9144000" cy="1470025"/>
          </a:xfrm>
          <a:prstGeom prst="rect">
            <a:avLst/>
          </a:prstGeom>
          <a:solidFill>
            <a:srgbClr val="63252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DDD9C3"/>
              </a:buClr>
              <a:buSzPts val="4000"/>
              <a:buFont typeface="Calibri"/>
              <a:buNone/>
            </a:pPr>
            <a:r>
              <a:rPr b="0" i="0" lang="en-US" sz="4000" u="none" cap="none" strike="noStrike">
                <a:solidFill>
                  <a:srgbClr val="DDD9C3"/>
                </a:solidFill>
                <a:latin typeface="Calibri"/>
                <a:ea typeface="Calibri"/>
                <a:cs typeface="Calibri"/>
                <a:sym typeface="Calibri"/>
              </a:rPr>
              <a:t>Opinions of counsel are still </a:t>
            </a:r>
            <a:r>
              <a:rPr b="0" i="0" lang="en-US" sz="4000" u="sng" cap="none" strike="noStrike">
                <a:solidFill>
                  <a:srgbClr val="DDD9C3"/>
                </a:solidFill>
                <a:latin typeface="Calibri"/>
                <a:ea typeface="Calibri"/>
                <a:cs typeface="Calibri"/>
                <a:sym typeface="Calibri"/>
              </a:rPr>
              <a:t>part</a:t>
            </a:r>
            <a:r>
              <a:rPr b="0" i="0" lang="en-US" sz="4000" u="none" cap="none" strike="noStrike">
                <a:solidFill>
                  <a:srgbClr val="DDD9C3"/>
                </a:solidFill>
                <a:latin typeface="Calibri"/>
                <a:ea typeface="Calibri"/>
                <a:cs typeface="Calibri"/>
                <a:sym typeface="Calibri"/>
              </a:rPr>
              <a:t> of the best strategy</a:t>
            </a:r>
            <a:endParaRPr/>
          </a:p>
        </p:txBody>
      </p:sp>
      <p:sp>
        <p:nvSpPr>
          <p:cNvPr id="486" name="Google Shape;486;p32"/>
          <p:cNvSpPr txBox="1"/>
          <p:nvPr/>
        </p:nvSpPr>
        <p:spPr>
          <a:xfrm>
            <a:off x="7715250" y="6164262"/>
            <a:ext cx="1127125" cy="368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632523"/>
              </a:buClr>
              <a:buSzPts val="1800"/>
              <a:buFont typeface="Calibri"/>
              <a:buNone/>
            </a:pPr>
            <a:r>
              <a:rPr b="0" i="0" lang="en-US" sz="1800" u="none">
                <a:solidFill>
                  <a:srgbClr val="632523"/>
                </a:solidFill>
                <a:latin typeface="Calibri"/>
                <a:ea typeface="Calibri"/>
                <a:cs typeface="Calibri"/>
                <a:sym typeface="Calibri"/>
              </a:rPr>
              <a:t>17</a:t>
            </a:r>
            <a:endParaRPr/>
          </a:p>
        </p:txBody>
      </p:sp>
      <p:sp>
        <p:nvSpPr>
          <p:cNvPr descr="http://images.clipartpanda.com/key-clipart-9c4eLkyyi.svg" id="487" name="Google Shape;487;p32"/>
          <p:cNvSpPr txBox="1"/>
          <p:nvPr/>
        </p:nvSpPr>
        <p:spPr>
          <a:xfrm>
            <a:off x="155575" y="-2955925"/>
            <a:ext cx="8724900" cy="6172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descr="http://images.clipartpanda.com/key-clipart-9c4eLkyyi.svg" id="488" name="Google Shape;488;p32"/>
          <p:cNvSpPr txBox="1"/>
          <p:nvPr/>
        </p:nvSpPr>
        <p:spPr>
          <a:xfrm>
            <a:off x="307975" y="-2803525"/>
            <a:ext cx="8724900" cy="6172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descr="http://images.clipartpanda.com/key-clipart-9c4eLkyyi.svg" id="489" name="Google Shape;489;p32"/>
          <p:cNvSpPr txBox="1"/>
          <p:nvPr/>
        </p:nvSpPr>
        <p:spPr>
          <a:xfrm>
            <a:off x="460375" y="-2651125"/>
            <a:ext cx="8724900" cy="6172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descr="http://images.clipartpanda.com/key-clipart-9c4eLkyyi.svg" id="490" name="Google Shape;490;p32"/>
          <p:cNvSpPr txBox="1"/>
          <p:nvPr/>
        </p:nvSpPr>
        <p:spPr>
          <a:xfrm>
            <a:off x="612775" y="-2498725"/>
            <a:ext cx="8724900" cy="6172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descr="http://images.clipartpanda.com/key-clipart-9c4eLkyyi.svg" id="491" name="Google Shape;491;p32"/>
          <p:cNvSpPr txBox="1"/>
          <p:nvPr/>
        </p:nvSpPr>
        <p:spPr>
          <a:xfrm>
            <a:off x="765175" y="-2346325"/>
            <a:ext cx="8724900" cy="6172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92" name="Google Shape;492;p32"/>
          <p:cNvSpPr txBox="1"/>
          <p:nvPr/>
        </p:nvSpPr>
        <p:spPr>
          <a:xfrm>
            <a:off x="836612" y="1735137"/>
            <a:ext cx="7666037" cy="28622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Calibri"/>
              <a:buNone/>
            </a:pPr>
            <a:r>
              <a:rPr b="0" i="0" lang="en-US" sz="3200" u="none">
                <a:solidFill>
                  <a:schemeClr val="dk1"/>
                </a:solidFill>
                <a:latin typeface="Calibri"/>
                <a:ea typeface="Calibri"/>
                <a:cs typeface="Calibri"/>
                <a:sym typeface="Calibri"/>
              </a:rPr>
              <a:t>Written opinion showed infringement not willful:</a:t>
            </a:r>
            <a:endParaRPr/>
          </a:p>
          <a:p>
            <a:pPr indent="0" lvl="0" marL="0" marR="0" rtl="0" algn="l">
              <a:lnSpc>
                <a:spcPct val="100000"/>
              </a:lnSpc>
              <a:spcBef>
                <a:spcPts val="0"/>
              </a:spcBef>
              <a:spcAft>
                <a:spcPts val="0"/>
              </a:spcAft>
              <a:buClr>
                <a:schemeClr val="dk1"/>
              </a:buClr>
              <a:buSzPts val="3200"/>
              <a:buFont typeface="Calibri"/>
              <a:buNone/>
            </a:pPr>
            <a:r>
              <a:t/>
            </a:r>
            <a:endParaRPr b="0" i="0" sz="3200" u="none">
              <a:solidFill>
                <a:schemeClr val="dk1"/>
              </a:solidFill>
              <a:latin typeface="Calibri"/>
              <a:ea typeface="Calibri"/>
              <a:cs typeface="Calibri"/>
              <a:sym typeface="Calibri"/>
            </a:endParaRPr>
          </a:p>
          <a:p>
            <a:pPr indent="-285750" lvl="1" marL="742950" marR="0" rtl="0" algn="l">
              <a:lnSpc>
                <a:spcPct val="100000"/>
              </a:lnSpc>
              <a:spcBef>
                <a:spcPts val="0"/>
              </a:spcBef>
              <a:spcAft>
                <a:spcPts val="0"/>
              </a:spcAft>
              <a:buClr>
                <a:schemeClr val="dk1"/>
              </a:buClr>
              <a:buSzPts val="2800"/>
              <a:buFont typeface="Arial"/>
              <a:buChar char="•"/>
            </a:pPr>
            <a:r>
              <a:rPr b="0" i="0" lang="en-US" sz="2800" u="sng" cap="none" strike="noStrike">
                <a:solidFill>
                  <a:schemeClr val="dk1"/>
                </a:solidFill>
                <a:latin typeface="Calibri"/>
                <a:ea typeface="Calibri"/>
                <a:cs typeface="Calibri"/>
                <a:sym typeface="Calibri"/>
              </a:rPr>
              <a:t>Lexicon Medical </a:t>
            </a:r>
            <a:r>
              <a:rPr b="0" i="0" lang="en-US" sz="2800" u="none" cap="none" strike="noStrike">
                <a:solidFill>
                  <a:schemeClr val="dk1"/>
                </a:solidFill>
                <a:latin typeface="Calibri"/>
                <a:ea typeface="Calibri"/>
                <a:cs typeface="Calibri"/>
                <a:sym typeface="Calibri"/>
              </a:rPr>
              <a:t>(Fed. Cir. 2008)</a:t>
            </a:r>
            <a:endParaRPr/>
          </a:p>
          <a:p>
            <a:pPr indent="-107950" lvl="1" marL="742950"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285750" lvl="1" marL="742950" marR="0" rtl="0" algn="l">
              <a:lnSpc>
                <a:spcPct val="100000"/>
              </a:lnSpc>
              <a:spcBef>
                <a:spcPts val="0"/>
              </a:spcBef>
              <a:spcAft>
                <a:spcPts val="0"/>
              </a:spcAft>
              <a:buClr>
                <a:schemeClr val="dk1"/>
              </a:buClr>
              <a:buSzPts val="2800"/>
              <a:buFont typeface="Arial"/>
              <a:buChar char="•"/>
            </a:pPr>
            <a:r>
              <a:rPr b="0" i="0" lang="en-US" sz="2800" u="sng" cap="none" strike="noStrike">
                <a:solidFill>
                  <a:schemeClr val="dk1"/>
                </a:solidFill>
                <a:latin typeface="Calibri"/>
                <a:ea typeface="Calibri"/>
                <a:cs typeface="Calibri"/>
                <a:sym typeface="Calibri"/>
              </a:rPr>
              <a:t>Cohesive Tech. </a:t>
            </a:r>
            <a:r>
              <a:rPr b="0" i="0" lang="en-US" sz="2800" u="none" cap="none" strike="noStrike">
                <a:solidFill>
                  <a:schemeClr val="dk1"/>
                </a:solidFill>
                <a:latin typeface="Calibri"/>
                <a:ea typeface="Calibri"/>
                <a:cs typeface="Calibri"/>
                <a:sym typeface="Calibri"/>
              </a:rPr>
              <a:t>(Fed. Cir. 2008)</a:t>
            </a:r>
            <a:endParaRPr/>
          </a:p>
        </p:txBody>
      </p:sp>
      <p:sp>
        <p:nvSpPr>
          <p:cNvPr id="493" name="Google Shape;493;p32"/>
          <p:cNvSpPr/>
          <p:nvPr/>
        </p:nvSpPr>
        <p:spPr>
          <a:xfrm>
            <a:off x="6477000" y="2590800"/>
            <a:ext cx="2209800" cy="930275"/>
          </a:xfrm>
          <a:prstGeom prst="wedgeRectCallout">
            <a:avLst>
              <a:gd fmla="val -5002" name="adj1"/>
              <a:gd fmla="val 30617" name="adj2"/>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a:solidFill>
                  <a:srgbClr val="FFFFFF"/>
                </a:solidFill>
                <a:latin typeface="Calibri"/>
                <a:ea typeface="Calibri"/>
                <a:cs typeface="Calibri"/>
                <a:sym typeface="Calibri"/>
              </a:rPr>
              <a:t>Two early examples.  Many more since.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33"/>
          <p:cNvSpPr txBox="1"/>
          <p:nvPr>
            <p:ph idx="4294967295" type="ctrTitle"/>
          </p:nvPr>
        </p:nvSpPr>
        <p:spPr>
          <a:xfrm>
            <a:off x="0" y="0"/>
            <a:ext cx="9144000" cy="1470025"/>
          </a:xfrm>
          <a:prstGeom prst="rect">
            <a:avLst/>
          </a:prstGeom>
          <a:solidFill>
            <a:srgbClr val="63252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DDD9C3"/>
              </a:buClr>
              <a:buSzPts val="4000"/>
              <a:buFont typeface="Calibri"/>
              <a:buNone/>
            </a:pPr>
            <a:r>
              <a:rPr b="0" i="0" lang="en-US" sz="4000" u="none" cap="none" strike="noStrike">
                <a:solidFill>
                  <a:srgbClr val="DDD9C3"/>
                </a:solidFill>
                <a:latin typeface="Calibri"/>
                <a:ea typeface="Calibri"/>
                <a:cs typeface="Calibri"/>
                <a:sym typeface="Calibri"/>
              </a:rPr>
              <a:t>Is a written opinion all you need?</a:t>
            </a:r>
            <a:endParaRPr/>
          </a:p>
        </p:txBody>
      </p:sp>
      <p:sp>
        <p:nvSpPr>
          <p:cNvPr id="499" name="Google Shape;499;p33"/>
          <p:cNvSpPr txBox="1"/>
          <p:nvPr/>
        </p:nvSpPr>
        <p:spPr>
          <a:xfrm>
            <a:off x="7715250" y="6164262"/>
            <a:ext cx="1127125" cy="368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632523"/>
              </a:buClr>
              <a:buSzPts val="1800"/>
              <a:buFont typeface="Calibri"/>
              <a:buNone/>
            </a:pPr>
            <a:r>
              <a:rPr b="0" i="0" lang="en-US" sz="1800" u="none">
                <a:solidFill>
                  <a:srgbClr val="632523"/>
                </a:solidFill>
                <a:latin typeface="Calibri"/>
                <a:ea typeface="Calibri"/>
                <a:cs typeface="Calibri"/>
                <a:sym typeface="Calibri"/>
              </a:rPr>
              <a:t>17</a:t>
            </a:r>
            <a:endParaRPr/>
          </a:p>
        </p:txBody>
      </p:sp>
      <p:sp>
        <p:nvSpPr>
          <p:cNvPr descr="http://images.clipartpanda.com/key-clipart-9c4eLkyyi.svg" id="500" name="Google Shape;500;p33"/>
          <p:cNvSpPr txBox="1"/>
          <p:nvPr/>
        </p:nvSpPr>
        <p:spPr>
          <a:xfrm>
            <a:off x="155575" y="-2955925"/>
            <a:ext cx="8724900" cy="6172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descr="http://images.clipartpanda.com/key-clipart-9c4eLkyyi.svg" id="501" name="Google Shape;501;p33"/>
          <p:cNvSpPr txBox="1"/>
          <p:nvPr/>
        </p:nvSpPr>
        <p:spPr>
          <a:xfrm>
            <a:off x="307975" y="-2803525"/>
            <a:ext cx="8724900" cy="6172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descr="http://images.clipartpanda.com/key-clipart-9c4eLkyyi.svg" id="502" name="Google Shape;502;p33"/>
          <p:cNvSpPr txBox="1"/>
          <p:nvPr/>
        </p:nvSpPr>
        <p:spPr>
          <a:xfrm>
            <a:off x="460375" y="-2651125"/>
            <a:ext cx="8724900" cy="6172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descr="http://images.clipartpanda.com/key-clipart-9c4eLkyyi.svg" id="503" name="Google Shape;503;p33"/>
          <p:cNvSpPr txBox="1"/>
          <p:nvPr/>
        </p:nvSpPr>
        <p:spPr>
          <a:xfrm>
            <a:off x="612775" y="-2498725"/>
            <a:ext cx="8724900" cy="6172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descr="http://images.clipartpanda.com/key-clipart-9c4eLkyyi.svg" id="504" name="Google Shape;504;p33"/>
          <p:cNvSpPr txBox="1"/>
          <p:nvPr/>
        </p:nvSpPr>
        <p:spPr>
          <a:xfrm>
            <a:off x="765175" y="-2346325"/>
            <a:ext cx="8724900" cy="6172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505" name="Google Shape;505;p33"/>
          <p:cNvSpPr txBox="1"/>
          <p:nvPr/>
        </p:nvSpPr>
        <p:spPr>
          <a:xfrm>
            <a:off x="836612" y="1735137"/>
            <a:ext cx="7666037" cy="3046412"/>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Opinion never provided to management.  </a:t>
            </a:r>
            <a:r>
              <a:rPr b="0" i="0" lang="en-US" sz="2400" u="sng">
                <a:solidFill>
                  <a:schemeClr val="dk1"/>
                </a:solidFill>
                <a:latin typeface="Calibri"/>
                <a:ea typeface="Calibri"/>
                <a:cs typeface="Calibri"/>
                <a:sym typeface="Calibri"/>
              </a:rPr>
              <a:t>Chiron </a:t>
            </a:r>
            <a:r>
              <a:rPr b="0" i="0" lang="en-US" sz="2400" u="none">
                <a:solidFill>
                  <a:schemeClr val="dk1"/>
                </a:solidFill>
                <a:latin typeface="Calibri"/>
                <a:ea typeface="Calibri"/>
                <a:cs typeface="Calibri"/>
                <a:sym typeface="Calibri"/>
              </a:rPr>
              <a:t>(E.D. Cal. 2002)</a:t>
            </a:r>
            <a:endParaRPr/>
          </a:p>
          <a:p>
            <a:pPr indent="-133350" lvl="0" marL="28575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3 opinions not relied on, not competent, and not timely.  </a:t>
            </a:r>
            <a:r>
              <a:rPr b="0" i="0" lang="en-US" sz="2400" u="sng">
                <a:solidFill>
                  <a:schemeClr val="dk1"/>
                </a:solidFill>
                <a:latin typeface="Calibri"/>
                <a:ea typeface="Calibri"/>
                <a:cs typeface="Calibri"/>
                <a:sym typeface="Calibri"/>
              </a:rPr>
              <a:t>Applied Medical Resources </a:t>
            </a:r>
            <a:r>
              <a:rPr b="0" i="0" lang="en-US" sz="2400" u="none">
                <a:solidFill>
                  <a:schemeClr val="dk1"/>
                </a:solidFill>
                <a:latin typeface="Calibri"/>
                <a:ea typeface="Calibri"/>
                <a:cs typeface="Calibri"/>
                <a:sym typeface="Calibri"/>
              </a:rPr>
              <a:t>(Fed. Cir. 2006)</a:t>
            </a:r>
            <a:endParaRPr/>
          </a:p>
          <a:p>
            <a:pPr indent="-133350" lvl="0" marL="28575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Outside counsel wrote, but inside counsel edited the opinion parts.  </a:t>
            </a:r>
            <a:r>
              <a:rPr b="0" i="0" lang="en-US" sz="2400" u="sng">
                <a:solidFill>
                  <a:schemeClr val="dk1"/>
                </a:solidFill>
                <a:latin typeface="Calibri"/>
                <a:ea typeface="Calibri"/>
                <a:cs typeface="Calibri"/>
                <a:sym typeface="Calibri"/>
              </a:rPr>
              <a:t>Eli Lilly </a:t>
            </a:r>
            <a:r>
              <a:rPr b="0" i="0" lang="en-US" sz="2400" u="none">
                <a:solidFill>
                  <a:schemeClr val="dk1"/>
                </a:solidFill>
                <a:latin typeface="Calibri"/>
                <a:ea typeface="Calibri"/>
                <a:cs typeface="Calibri"/>
                <a:sym typeface="Calibri"/>
              </a:rPr>
              <a:t>(S.D. Ind. 2001)</a:t>
            </a:r>
            <a:endParaRPr/>
          </a:p>
        </p:txBody>
      </p:sp>
      <p:sp>
        <p:nvSpPr>
          <p:cNvPr id="506" name="Google Shape;506;p33"/>
          <p:cNvSpPr txBox="1"/>
          <p:nvPr/>
        </p:nvSpPr>
        <p:spPr>
          <a:xfrm>
            <a:off x="612775" y="5105400"/>
            <a:ext cx="7769225" cy="1323975"/>
          </a:xfrm>
          <a:prstGeom prst="rect">
            <a:avLst/>
          </a:prstGeom>
          <a:solidFill>
            <a:srgbClr val="4F6228"/>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4000"/>
              <a:buFont typeface="Calibri"/>
              <a:buNone/>
            </a:pPr>
            <a:r>
              <a:rPr b="0" i="0" lang="en-US" sz="4000" u="none">
                <a:solidFill>
                  <a:schemeClr val="lt1"/>
                </a:solidFill>
                <a:latin typeface="Calibri"/>
                <a:ea typeface="Calibri"/>
                <a:cs typeface="Calibri"/>
                <a:sym typeface="Calibri"/>
              </a:rPr>
              <a:t>Clearly, merely having an opinion on hand is not a good defense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34"/>
          <p:cNvSpPr txBox="1"/>
          <p:nvPr>
            <p:ph idx="4294967295" type="ctrTitle"/>
          </p:nvPr>
        </p:nvSpPr>
        <p:spPr>
          <a:xfrm>
            <a:off x="0" y="0"/>
            <a:ext cx="9144000" cy="1470025"/>
          </a:xfrm>
          <a:prstGeom prst="rect">
            <a:avLst/>
          </a:prstGeom>
          <a:solidFill>
            <a:srgbClr val="63252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DDD9C3"/>
              </a:buClr>
              <a:buSzPts val="4000"/>
              <a:buFont typeface="Calibri"/>
              <a:buNone/>
            </a:pPr>
            <a:r>
              <a:rPr b="0" i="0" lang="en-US" sz="4000" u="none" cap="none" strike="noStrike">
                <a:solidFill>
                  <a:srgbClr val="DDD9C3"/>
                </a:solidFill>
                <a:latin typeface="Calibri"/>
                <a:ea typeface="Calibri"/>
                <a:cs typeface="Calibri"/>
                <a:sym typeface="Calibri"/>
              </a:rPr>
              <a:t>Plan to avoid willful infringement</a:t>
            </a:r>
            <a:endParaRPr/>
          </a:p>
        </p:txBody>
      </p:sp>
      <p:sp>
        <p:nvSpPr>
          <p:cNvPr descr="http://images.clipartpanda.com/key-clipart-9c4eLkyyi.svg" id="512" name="Google Shape;512;p34"/>
          <p:cNvSpPr txBox="1"/>
          <p:nvPr/>
        </p:nvSpPr>
        <p:spPr>
          <a:xfrm>
            <a:off x="155575" y="-2955925"/>
            <a:ext cx="8724900" cy="6172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descr="http://images.clipartpanda.com/key-clipart-9c4eLkyyi.svg" id="513" name="Google Shape;513;p34"/>
          <p:cNvSpPr txBox="1"/>
          <p:nvPr/>
        </p:nvSpPr>
        <p:spPr>
          <a:xfrm>
            <a:off x="307975" y="-2803525"/>
            <a:ext cx="8724900" cy="6172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descr="http://images.clipartpanda.com/key-clipart-9c4eLkyyi.svg" id="514" name="Google Shape;514;p34"/>
          <p:cNvSpPr txBox="1"/>
          <p:nvPr/>
        </p:nvSpPr>
        <p:spPr>
          <a:xfrm>
            <a:off x="460375" y="-2651125"/>
            <a:ext cx="8724900" cy="6172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descr="http://images.clipartpanda.com/key-clipart-9c4eLkyyi.svg" id="515" name="Google Shape;515;p34"/>
          <p:cNvSpPr txBox="1"/>
          <p:nvPr/>
        </p:nvSpPr>
        <p:spPr>
          <a:xfrm>
            <a:off x="612775" y="-2498725"/>
            <a:ext cx="8724900" cy="6172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descr="http://images.clipartpanda.com/key-clipart-9c4eLkyyi.svg" id="516" name="Google Shape;516;p34"/>
          <p:cNvSpPr txBox="1"/>
          <p:nvPr/>
        </p:nvSpPr>
        <p:spPr>
          <a:xfrm>
            <a:off x="765175" y="-2346325"/>
            <a:ext cx="8724900" cy="6172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517" name="Google Shape;517;p34"/>
          <p:cNvSpPr txBox="1"/>
          <p:nvPr/>
        </p:nvSpPr>
        <p:spPr>
          <a:xfrm>
            <a:off x="627062" y="1844675"/>
            <a:ext cx="7666037" cy="30480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Set up team.</a:t>
            </a:r>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Communication plan (privilege)</a:t>
            </a:r>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Assess infringement risk of valid, enforceable claims</a:t>
            </a:r>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Potential design around work</a:t>
            </a:r>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Timely written opinion</a:t>
            </a:r>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Communicated to management</a:t>
            </a:r>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Relied upon by management</a:t>
            </a:r>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Document actions</a:t>
            </a:r>
            <a:endParaRPr/>
          </a:p>
        </p:txBody>
      </p:sp>
      <p:pic>
        <p:nvPicPr>
          <p:cNvPr descr="http://pixabay.com/static/uploads/photo/2013/07/12/14/17/treasure-map-148153_640.png" id="518" name="Google Shape;518;p34"/>
          <p:cNvPicPr preferRelativeResize="0"/>
          <p:nvPr/>
        </p:nvPicPr>
        <p:blipFill rotWithShape="1">
          <a:blip r:embed="rId3">
            <a:alphaModFix/>
          </a:blip>
          <a:srcRect b="0" l="0" r="0" t="0"/>
          <a:stretch/>
        </p:blipFill>
        <p:spPr>
          <a:xfrm>
            <a:off x="5127625" y="3429000"/>
            <a:ext cx="3249612" cy="24479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35"/>
          <p:cNvSpPr txBox="1"/>
          <p:nvPr>
            <p:ph idx="4294967295" type="ctrTitle"/>
          </p:nvPr>
        </p:nvSpPr>
        <p:spPr>
          <a:xfrm>
            <a:off x="0" y="0"/>
            <a:ext cx="9144000" cy="1470025"/>
          </a:xfrm>
          <a:prstGeom prst="rect">
            <a:avLst/>
          </a:prstGeom>
          <a:solidFill>
            <a:srgbClr val="44191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DDD9C3"/>
              </a:buClr>
              <a:buSzPts val="3600"/>
              <a:buFont typeface="Calibri"/>
              <a:buNone/>
            </a:pPr>
            <a:r>
              <a:rPr b="0" i="0" lang="en-US" sz="3600" u="none" cap="none" strike="noStrike">
                <a:solidFill>
                  <a:srgbClr val="DDD9C3"/>
                </a:solidFill>
                <a:latin typeface="Calibri"/>
                <a:ea typeface="Calibri"/>
                <a:cs typeface="Calibri"/>
                <a:sym typeface="Calibri"/>
              </a:rPr>
              <a:t>The root of all ownership problems </a:t>
            </a:r>
            <a:r>
              <a:rPr b="1" i="0" lang="en-US" sz="3600" u="none" cap="none" strike="noStrike">
                <a:solidFill>
                  <a:srgbClr val="FFFF00"/>
                </a:solidFill>
                <a:latin typeface="Calibri"/>
                <a:ea typeface="Calibri"/>
                <a:cs typeface="Calibri"/>
                <a:sym typeface="Calibri"/>
              </a:rPr>
              <a:t>in the patent world</a:t>
            </a:r>
            <a:r>
              <a:rPr b="0" i="0" lang="en-US" sz="3600" u="none" cap="none" strike="noStrike">
                <a:solidFill>
                  <a:srgbClr val="DDD9C3"/>
                </a:solidFill>
                <a:latin typeface="Calibri"/>
                <a:ea typeface="Calibri"/>
                <a:cs typeface="Calibri"/>
                <a:sym typeface="Calibri"/>
              </a:rPr>
              <a:t> is the ownership statute.</a:t>
            </a:r>
            <a:endParaRPr/>
          </a:p>
        </p:txBody>
      </p:sp>
      <p:sp>
        <p:nvSpPr>
          <p:cNvPr id="524" name="Google Shape;524;p35"/>
          <p:cNvSpPr txBox="1"/>
          <p:nvPr/>
        </p:nvSpPr>
        <p:spPr>
          <a:xfrm>
            <a:off x="368300" y="1685925"/>
            <a:ext cx="8518525" cy="3859212"/>
          </a:xfrm>
          <a:prstGeom prst="rect">
            <a:avLst/>
          </a:prstGeom>
          <a:noFill/>
          <a:ln>
            <a:noFill/>
          </a:ln>
        </p:spPr>
        <p:txBody>
          <a:bodyPr anchorCtr="0" anchor="t" bIns="45700" lIns="91425" spcFirstLastPara="1" rIns="91425" wrap="square" tIns="45700">
            <a:spAutoFit/>
          </a:bodyPr>
          <a:lstStyle/>
          <a:p>
            <a:pPr indent="-6350" lvl="0" marL="349250" marR="0" rtl="0" algn="l">
              <a:lnSpc>
                <a:spcPct val="100000"/>
              </a:lnSpc>
              <a:spcBef>
                <a:spcPts val="0"/>
              </a:spcBef>
              <a:spcAft>
                <a:spcPts val="0"/>
              </a:spcAft>
              <a:buClr>
                <a:srgbClr val="441917"/>
              </a:buClr>
              <a:buSzPts val="3600"/>
              <a:buFont typeface="Calibri"/>
              <a:buNone/>
            </a:pPr>
            <a:r>
              <a:rPr b="1" i="0" lang="en-US" sz="3600" u="none">
                <a:solidFill>
                  <a:srgbClr val="441917"/>
                </a:solidFill>
                <a:latin typeface="Calibri"/>
                <a:ea typeface="Calibri"/>
                <a:cs typeface="Calibri"/>
                <a:sym typeface="Calibri"/>
              </a:rPr>
              <a:t>35 USC 262.  Joint owners.</a:t>
            </a:r>
            <a:endParaRPr b="0" i="0" sz="3600" u="none">
              <a:solidFill>
                <a:srgbClr val="441917"/>
              </a:solidFill>
              <a:latin typeface="Calibri"/>
              <a:ea typeface="Calibri"/>
              <a:cs typeface="Calibri"/>
              <a:sym typeface="Calibri"/>
            </a:endParaRPr>
          </a:p>
          <a:p>
            <a:pPr indent="-6350" lvl="0" marL="349250" marR="0" rtl="0" algn="l">
              <a:lnSpc>
                <a:spcPct val="100000"/>
              </a:lnSpc>
              <a:spcBef>
                <a:spcPts val="180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In the absence of any agreement to the contrary, each of the joint owners of a patent may make, use, offer to sell, or sell the patented invention within the United States, or import the patented invention into the United States, without the consent of and without accounting to the other owner.</a:t>
            </a:r>
            <a:endParaRPr/>
          </a:p>
        </p:txBody>
      </p:sp>
      <p:sp>
        <p:nvSpPr>
          <p:cNvPr id="525" name="Google Shape;525;p35"/>
          <p:cNvSpPr txBox="1"/>
          <p:nvPr/>
        </p:nvSpPr>
        <p:spPr>
          <a:xfrm>
            <a:off x="2209800" y="5334000"/>
            <a:ext cx="6400800" cy="120015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600"/>
              <a:buFont typeface="Calibri"/>
              <a:buNone/>
            </a:pPr>
            <a:r>
              <a:rPr b="0" i="0" lang="en-US" sz="3600" u="none">
                <a:solidFill>
                  <a:schemeClr val="dk1"/>
                </a:solidFill>
                <a:latin typeface="Calibri"/>
                <a:ea typeface="Calibri"/>
                <a:cs typeface="Calibri"/>
                <a:sym typeface="Calibri"/>
              </a:rPr>
              <a:t>Most litigated issue in joint research disputes.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36"/>
          <p:cNvSpPr txBox="1"/>
          <p:nvPr>
            <p:ph idx="4294967295" type="ctrTitle"/>
          </p:nvPr>
        </p:nvSpPr>
        <p:spPr>
          <a:xfrm>
            <a:off x="0" y="0"/>
            <a:ext cx="9144000" cy="1470025"/>
          </a:xfrm>
          <a:prstGeom prst="rect">
            <a:avLst/>
          </a:prstGeom>
          <a:solidFill>
            <a:srgbClr val="44191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DDD9C3"/>
              </a:buClr>
              <a:buSzPts val="4800"/>
              <a:buFont typeface="Calibri"/>
              <a:buNone/>
            </a:pPr>
            <a:r>
              <a:rPr b="0" i="0" lang="en-US" sz="4800" u="none" cap="none" strike="noStrike">
                <a:solidFill>
                  <a:srgbClr val="DDD9C3"/>
                </a:solidFill>
                <a:latin typeface="Calibri"/>
                <a:ea typeface="Calibri"/>
                <a:cs typeface="Calibri"/>
                <a:sym typeface="Calibri"/>
              </a:rPr>
              <a:t>Statutory Battles</a:t>
            </a:r>
            <a:endParaRPr/>
          </a:p>
        </p:txBody>
      </p:sp>
      <p:sp>
        <p:nvSpPr>
          <p:cNvPr id="531" name="Google Shape;531;p36"/>
          <p:cNvSpPr txBox="1"/>
          <p:nvPr/>
        </p:nvSpPr>
        <p:spPr>
          <a:xfrm>
            <a:off x="368300" y="1685925"/>
            <a:ext cx="8518525" cy="1970087"/>
          </a:xfrm>
          <a:prstGeom prst="rect">
            <a:avLst/>
          </a:prstGeom>
          <a:noFill/>
          <a:ln>
            <a:noFill/>
          </a:ln>
        </p:spPr>
        <p:txBody>
          <a:bodyPr anchorCtr="0" anchor="t" bIns="45700" lIns="91425" spcFirstLastPara="1" rIns="91425" wrap="square" tIns="45700">
            <a:spAutoFit/>
          </a:bodyPr>
          <a:lstStyle/>
          <a:p>
            <a:pPr indent="-349250" lvl="0" marL="349250" marR="0" rtl="0" algn="l">
              <a:lnSpc>
                <a:spcPct val="100000"/>
              </a:lnSpc>
              <a:spcBef>
                <a:spcPts val="0"/>
              </a:spcBef>
              <a:spcAft>
                <a:spcPts val="0"/>
              </a:spcAft>
              <a:buClr>
                <a:srgbClr val="441917"/>
              </a:buClr>
              <a:buSzPts val="3600"/>
              <a:buFont typeface="Calibri"/>
              <a:buNone/>
            </a:pPr>
            <a:r>
              <a:rPr b="1" i="0" lang="en-US" sz="3600" u="none">
                <a:solidFill>
                  <a:srgbClr val="441917"/>
                </a:solidFill>
                <a:latin typeface="Calibri"/>
                <a:ea typeface="Calibri"/>
                <a:cs typeface="Calibri"/>
                <a:sym typeface="Calibri"/>
              </a:rPr>
              <a:t>35 USC 262.  Joint owners.</a:t>
            </a:r>
            <a:endParaRPr b="0" i="0" sz="3600" u="none">
              <a:solidFill>
                <a:srgbClr val="441917"/>
              </a:solidFill>
              <a:latin typeface="Calibri"/>
              <a:ea typeface="Calibri"/>
              <a:cs typeface="Calibri"/>
              <a:sym typeface="Calibri"/>
            </a:endParaRPr>
          </a:p>
          <a:p>
            <a:pPr indent="-349250" lvl="0" marL="349250" marR="0" rtl="0" algn="l">
              <a:lnSpc>
                <a:spcPct val="100000"/>
              </a:lnSpc>
              <a:spcBef>
                <a:spcPts val="180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      Joint owners can act independently.</a:t>
            </a:r>
            <a:endParaRPr/>
          </a:p>
          <a:p>
            <a:pPr indent="-349250" lvl="0" marL="349250" marR="0" rtl="0" algn="l">
              <a:lnSpc>
                <a:spcPct val="100000"/>
              </a:lnSpc>
              <a:spcBef>
                <a:spcPts val="180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      Unless there is an “agreement to the contrary.”</a:t>
            </a:r>
            <a:endParaRPr/>
          </a:p>
        </p:txBody>
      </p:sp>
      <p:sp>
        <p:nvSpPr>
          <p:cNvPr id="532" name="Google Shape;532;p36"/>
          <p:cNvSpPr/>
          <p:nvPr/>
        </p:nvSpPr>
        <p:spPr>
          <a:xfrm>
            <a:off x="4178300" y="4194175"/>
            <a:ext cx="2730500" cy="822325"/>
          </a:xfrm>
          <a:prstGeom prst="wedgeRoundRectCallout">
            <a:avLst>
              <a:gd fmla="val 8818" name="adj1"/>
              <a:gd fmla="val -17410" name="adj2"/>
              <a:gd fmla="val 0" name="adj3"/>
            </a:avLst>
          </a:prstGeom>
          <a:gradFill>
            <a:gsLst>
              <a:gs pos="0">
                <a:srgbClr val="9BC1FF"/>
              </a:gs>
              <a:gs pos="100000">
                <a:srgbClr val="3F80CD"/>
              </a:gs>
            </a:gsLst>
            <a:lin ang="5400000" scaled="0"/>
          </a:gradFill>
          <a:ln cap="flat" cmpd="sng" w="9525">
            <a:solidFill>
              <a:srgbClr val="4A7EBB"/>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400"/>
              <a:buFont typeface="Calibri"/>
              <a:buNone/>
            </a:pPr>
            <a:r>
              <a:rPr b="0" i="0" lang="en-US" sz="5400" u="none">
                <a:solidFill>
                  <a:srgbClr val="FFFFFF"/>
                </a:solidFill>
                <a:latin typeface="Calibri"/>
                <a:ea typeface="Calibri"/>
                <a:cs typeface="Calibri"/>
                <a:sym typeface="Calibri"/>
              </a:rPr>
              <a:t>“A2C”</a:t>
            </a:r>
            <a:endParaRPr/>
          </a:p>
        </p:txBody>
      </p:sp>
      <p:sp>
        <p:nvSpPr>
          <p:cNvPr id="533" name="Google Shape;533;p36"/>
          <p:cNvSpPr/>
          <p:nvPr/>
        </p:nvSpPr>
        <p:spPr>
          <a:xfrm>
            <a:off x="914400" y="4038600"/>
            <a:ext cx="2336800" cy="822325"/>
          </a:xfrm>
          <a:prstGeom prst="wedgeRoundRectCallout">
            <a:avLst>
              <a:gd fmla="val 32023" name="adj1"/>
              <a:gd fmla="val 15720" name="adj2"/>
              <a:gd fmla="val 0" name="adj3"/>
            </a:avLst>
          </a:prstGeom>
          <a:solidFill>
            <a:srgbClr val="4F6228"/>
          </a:solidFill>
          <a:ln cap="flat" cmpd="sng" w="9525">
            <a:solidFill>
              <a:srgbClr val="604A7B"/>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Calibri"/>
              <a:buNone/>
            </a:pPr>
            <a:r>
              <a:rPr b="0" i="0" lang="en-US" sz="2000" u="none">
                <a:solidFill>
                  <a:srgbClr val="FFFFFF"/>
                </a:solidFill>
                <a:latin typeface="Calibri"/>
                <a:ea typeface="Calibri"/>
                <a:cs typeface="Calibri"/>
                <a:sym typeface="Calibri"/>
              </a:rPr>
              <a:t>Joint development agreements</a:t>
            </a:r>
            <a:endParaRPr/>
          </a:p>
        </p:txBody>
      </p:sp>
      <p:sp>
        <p:nvSpPr>
          <p:cNvPr id="534" name="Google Shape;534;p36"/>
          <p:cNvSpPr/>
          <p:nvPr/>
        </p:nvSpPr>
        <p:spPr>
          <a:xfrm>
            <a:off x="914400" y="5124450"/>
            <a:ext cx="2336800" cy="822325"/>
          </a:xfrm>
          <a:prstGeom prst="wedgeRoundRectCallout">
            <a:avLst>
              <a:gd fmla="val 32442" name="adj1"/>
              <a:gd fmla="val -4527" name="adj2"/>
              <a:gd fmla="val 0" name="adj3"/>
            </a:avLst>
          </a:prstGeom>
          <a:solidFill>
            <a:srgbClr val="4F6228"/>
          </a:solidFill>
          <a:ln cap="flat" cmpd="sng" w="9525">
            <a:solidFill>
              <a:srgbClr val="604A7B"/>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Calibri"/>
              <a:buNone/>
            </a:pPr>
            <a:r>
              <a:rPr b="0" i="0" lang="en-US" sz="2000" u="none">
                <a:solidFill>
                  <a:srgbClr val="FFFFFF"/>
                </a:solidFill>
                <a:latin typeface="Calibri"/>
                <a:ea typeface="Calibri"/>
                <a:cs typeface="Calibri"/>
                <a:sym typeface="Calibri"/>
              </a:rPr>
              <a:t>Employee agreements</a:t>
            </a:r>
            <a:endParaRPr/>
          </a:p>
        </p:txBody>
      </p:sp>
      <p:sp>
        <p:nvSpPr>
          <p:cNvPr id="535" name="Google Shape;535;p36"/>
          <p:cNvSpPr/>
          <p:nvPr/>
        </p:nvSpPr>
        <p:spPr>
          <a:xfrm>
            <a:off x="3459162" y="5638800"/>
            <a:ext cx="2336800" cy="822325"/>
          </a:xfrm>
          <a:prstGeom prst="wedgeRoundRectCallout">
            <a:avLst>
              <a:gd fmla="val 12394" name="adj1"/>
              <a:gd fmla="val -20010" name="adj2"/>
              <a:gd fmla="val 0" name="adj3"/>
            </a:avLst>
          </a:prstGeom>
          <a:solidFill>
            <a:srgbClr val="4F6228"/>
          </a:solidFill>
          <a:ln cap="flat" cmpd="sng" w="9525">
            <a:solidFill>
              <a:srgbClr val="604A7B"/>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Calibri"/>
              <a:buNone/>
            </a:pPr>
            <a:r>
              <a:rPr b="0" i="0" lang="en-US" sz="2000" u="none">
                <a:solidFill>
                  <a:srgbClr val="FFFFFF"/>
                </a:solidFill>
                <a:latin typeface="Calibri"/>
                <a:ea typeface="Calibri"/>
                <a:cs typeface="Calibri"/>
                <a:sym typeface="Calibri"/>
              </a:rPr>
              <a:t>Consultant agreements</a:t>
            </a:r>
            <a:endParaRPr/>
          </a:p>
        </p:txBody>
      </p:sp>
      <p:sp>
        <p:nvSpPr>
          <p:cNvPr id="536" name="Google Shape;536;p36"/>
          <p:cNvSpPr/>
          <p:nvPr/>
        </p:nvSpPr>
        <p:spPr>
          <a:xfrm>
            <a:off x="6248400" y="5638800"/>
            <a:ext cx="2336800" cy="822325"/>
          </a:xfrm>
          <a:prstGeom prst="wedgeRoundRectCallout">
            <a:avLst>
              <a:gd fmla="val 379" name="adj1"/>
              <a:gd fmla="val -18422" name="adj2"/>
              <a:gd fmla="val 0" name="adj3"/>
            </a:avLst>
          </a:prstGeom>
          <a:solidFill>
            <a:srgbClr val="C00000"/>
          </a:solidFill>
          <a:ln cap="flat" cmpd="sng" w="9525">
            <a:solidFill>
              <a:srgbClr val="604A7B"/>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Calibri"/>
              <a:buNone/>
            </a:pPr>
            <a:r>
              <a:rPr b="1" i="0" lang="en-US" sz="2000" u="sng">
                <a:solidFill>
                  <a:srgbClr val="FFFFFF"/>
                </a:solidFill>
                <a:latin typeface="Calibri"/>
                <a:ea typeface="Calibri"/>
                <a:cs typeface="Calibri"/>
                <a:sym typeface="Calibri"/>
              </a:rPr>
              <a:t>NOT</a:t>
            </a:r>
            <a:r>
              <a:rPr b="0" i="0" lang="en-US" sz="2000" u="none">
                <a:solidFill>
                  <a:srgbClr val="FFFFFF"/>
                </a:solidFill>
                <a:latin typeface="Calibri"/>
                <a:ea typeface="Calibri"/>
                <a:cs typeface="Calibri"/>
                <a:sym typeface="Calibri"/>
              </a:rPr>
              <a:t> nondisclosure agreements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37"/>
          <p:cNvSpPr txBox="1"/>
          <p:nvPr>
            <p:ph idx="4294967295" type="ctrTitle"/>
          </p:nvPr>
        </p:nvSpPr>
        <p:spPr>
          <a:xfrm>
            <a:off x="0" y="0"/>
            <a:ext cx="9144000" cy="1470025"/>
          </a:xfrm>
          <a:prstGeom prst="rect">
            <a:avLst/>
          </a:prstGeom>
          <a:solidFill>
            <a:srgbClr val="44191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DDD9C3"/>
              </a:buClr>
              <a:buSzPts val="4800"/>
              <a:buFont typeface="Calibri"/>
              <a:buNone/>
            </a:pPr>
            <a:r>
              <a:rPr b="0" i="0" lang="en-US" sz="4800" u="none" cap="none" strike="noStrike">
                <a:solidFill>
                  <a:srgbClr val="DDD9C3"/>
                </a:solidFill>
                <a:latin typeface="Calibri"/>
                <a:ea typeface="Calibri"/>
                <a:cs typeface="Calibri"/>
                <a:sym typeface="Calibri"/>
              </a:rPr>
              <a:t>Joint owners can act independently</a:t>
            </a:r>
            <a:endParaRPr/>
          </a:p>
        </p:txBody>
      </p:sp>
      <p:sp>
        <p:nvSpPr>
          <p:cNvPr id="542" name="Google Shape;542;p37"/>
          <p:cNvSpPr txBox="1"/>
          <p:nvPr/>
        </p:nvSpPr>
        <p:spPr>
          <a:xfrm>
            <a:off x="285750" y="2057400"/>
            <a:ext cx="8553450" cy="15700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441917"/>
              </a:buClr>
              <a:buSzPts val="3200"/>
              <a:buFont typeface="Calibri"/>
              <a:buNone/>
            </a:pPr>
            <a:r>
              <a:rPr b="0" i="0" lang="en-US" sz="3200" u="none">
                <a:solidFill>
                  <a:srgbClr val="441917"/>
                </a:solidFill>
                <a:latin typeface="Calibri"/>
                <a:ea typeface="Calibri"/>
                <a:cs typeface="Calibri"/>
                <a:sym typeface="Calibri"/>
              </a:rPr>
              <a:t>Ethicon took a cheap license from a second joint owner to avoid </a:t>
            </a:r>
            <a:r>
              <a:rPr b="1" i="0" lang="en-US" sz="3200" u="sng">
                <a:solidFill>
                  <a:srgbClr val="FFFF00"/>
                </a:solidFill>
                <a:latin typeface="Calibri"/>
                <a:ea typeface="Calibri"/>
                <a:cs typeface="Calibri"/>
                <a:sym typeface="Calibri"/>
              </a:rPr>
              <a:t>$$$$</a:t>
            </a:r>
            <a:r>
              <a:rPr b="0" i="0" lang="en-US" sz="3200" u="none">
                <a:solidFill>
                  <a:srgbClr val="FFFF00"/>
                </a:solidFill>
                <a:latin typeface="Calibri"/>
                <a:ea typeface="Calibri"/>
                <a:cs typeface="Calibri"/>
                <a:sym typeface="Calibri"/>
              </a:rPr>
              <a:t> </a:t>
            </a:r>
            <a:r>
              <a:rPr b="0" i="0" lang="en-US" sz="3200" u="none">
                <a:solidFill>
                  <a:srgbClr val="441917"/>
                </a:solidFill>
                <a:latin typeface="Calibri"/>
                <a:ea typeface="Calibri"/>
                <a:cs typeface="Calibri"/>
                <a:sym typeface="Calibri"/>
              </a:rPr>
              <a:t>infringement action brought by the first owner.  </a:t>
            </a:r>
            <a:endParaRPr/>
          </a:p>
        </p:txBody>
      </p:sp>
      <p:sp>
        <p:nvSpPr>
          <p:cNvPr id="543" name="Google Shape;543;p37"/>
          <p:cNvSpPr txBox="1"/>
          <p:nvPr/>
        </p:nvSpPr>
        <p:spPr>
          <a:xfrm>
            <a:off x="463550" y="4921250"/>
            <a:ext cx="8216900" cy="36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Ethicon Inc. v. United States Surgical Corp</a:t>
            </a:r>
            <a:r>
              <a:rPr b="0" i="0" lang="en-US" sz="1800" u="none">
                <a:solidFill>
                  <a:schemeClr val="dk1"/>
                </a:solidFill>
                <a:latin typeface="Arial"/>
                <a:ea typeface="Arial"/>
                <a:cs typeface="Arial"/>
                <a:sym typeface="Arial"/>
              </a:rPr>
              <a:t>. 45 USPQ2d 1545 (Fed. Cir. 1998). </a:t>
            </a:r>
            <a:endParaRPr/>
          </a:p>
        </p:txBody>
      </p:sp>
      <p:sp>
        <p:nvSpPr>
          <p:cNvPr id="544" name="Google Shape;544;p37"/>
          <p:cNvSpPr txBox="1"/>
          <p:nvPr/>
        </p:nvSpPr>
        <p:spPr>
          <a:xfrm>
            <a:off x="533400" y="5556250"/>
            <a:ext cx="7620000" cy="954087"/>
          </a:xfrm>
          <a:prstGeom prst="rect">
            <a:avLst/>
          </a:prstGeom>
          <a:solidFill>
            <a:schemeClr val="dk2"/>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800"/>
              <a:buFont typeface="Arial"/>
              <a:buNone/>
            </a:pPr>
            <a:r>
              <a:rPr b="0" i="0" lang="en-US" sz="2800" u="none">
                <a:solidFill>
                  <a:schemeClr val="lt1"/>
                </a:solidFill>
                <a:latin typeface="Arial"/>
                <a:ea typeface="Arial"/>
                <a:cs typeface="Arial"/>
                <a:sym typeface="Arial"/>
              </a:rPr>
              <a:t>Without A2C, jointly owned patent is very much less valuable.</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38"/>
          <p:cNvSpPr txBox="1"/>
          <p:nvPr>
            <p:ph idx="4294967295" type="ctrTitle"/>
          </p:nvPr>
        </p:nvSpPr>
        <p:spPr>
          <a:xfrm>
            <a:off x="0" y="0"/>
            <a:ext cx="9144000" cy="1470025"/>
          </a:xfrm>
          <a:prstGeom prst="rect">
            <a:avLst/>
          </a:prstGeom>
          <a:solidFill>
            <a:srgbClr val="44191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DDD9C3"/>
              </a:buClr>
              <a:buSzPts val="4800"/>
              <a:buFont typeface="Calibri"/>
              <a:buNone/>
            </a:pPr>
            <a:r>
              <a:rPr b="0" i="0" lang="en-US" sz="4800" u="none" cap="none" strike="noStrike">
                <a:solidFill>
                  <a:srgbClr val="DDD9C3"/>
                </a:solidFill>
                <a:latin typeface="Calibri"/>
                <a:ea typeface="Calibri"/>
                <a:cs typeface="Calibri"/>
                <a:sym typeface="Calibri"/>
              </a:rPr>
              <a:t>Is there an A2C?</a:t>
            </a:r>
            <a:endParaRPr/>
          </a:p>
        </p:txBody>
      </p:sp>
      <p:sp>
        <p:nvSpPr>
          <p:cNvPr id="550" name="Google Shape;550;p38"/>
          <p:cNvSpPr txBox="1"/>
          <p:nvPr/>
        </p:nvSpPr>
        <p:spPr>
          <a:xfrm>
            <a:off x="368300" y="1685925"/>
            <a:ext cx="8318500" cy="2508250"/>
          </a:xfrm>
          <a:prstGeom prst="rect">
            <a:avLst/>
          </a:prstGeom>
          <a:noFill/>
          <a:ln>
            <a:noFill/>
          </a:ln>
        </p:spPr>
        <p:txBody>
          <a:bodyPr anchorCtr="0" anchor="t" bIns="45700" lIns="91425" spcFirstLastPara="1" rIns="91425" wrap="square" tIns="45700">
            <a:spAutoFit/>
          </a:bodyPr>
          <a:lstStyle/>
          <a:p>
            <a:pPr indent="-349250" lvl="0" marL="349250" marR="0" rtl="0" algn="l">
              <a:lnSpc>
                <a:spcPct val="100000"/>
              </a:lnSpc>
              <a:spcBef>
                <a:spcPts val="0"/>
              </a:spcBef>
              <a:spcAft>
                <a:spcPts val="0"/>
              </a:spcAft>
              <a:buClr>
                <a:srgbClr val="441917"/>
              </a:buClr>
              <a:buSzPts val="2800"/>
              <a:buFont typeface="Arial"/>
              <a:buChar char="•"/>
            </a:pPr>
            <a:r>
              <a:rPr b="0" i="0" lang="en-US" sz="2800" u="none">
                <a:solidFill>
                  <a:srgbClr val="441917"/>
                </a:solidFill>
                <a:latin typeface="Calibri"/>
                <a:ea typeface="Calibri"/>
                <a:cs typeface="Calibri"/>
                <a:sym typeface="Calibri"/>
              </a:rPr>
              <a:t>Joint owner wants to act independently (bad deal)</a:t>
            </a:r>
            <a:endParaRPr/>
          </a:p>
          <a:p>
            <a:pPr indent="-349250" lvl="0" marL="349250" marR="0" rtl="0" algn="l">
              <a:lnSpc>
                <a:spcPct val="100000"/>
              </a:lnSpc>
              <a:spcBef>
                <a:spcPts val="1800"/>
              </a:spcBef>
              <a:spcAft>
                <a:spcPts val="0"/>
              </a:spcAft>
              <a:buClr>
                <a:srgbClr val="441917"/>
              </a:buClr>
              <a:buSzPts val="2800"/>
              <a:buFont typeface="Arial"/>
              <a:buChar char="•"/>
            </a:pPr>
            <a:r>
              <a:rPr b="0" i="0" lang="en-US" sz="2800" u="none">
                <a:solidFill>
                  <a:srgbClr val="441917"/>
                </a:solidFill>
                <a:latin typeface="Calibri"/>
                <a:ea typeface="Calibri"/>
                <a:cs typeface="Calibri"/>
                <a:sym typeface="Calibri"/>
              </a:rPr>
              <a:t>Under French law, A2C exists (Joint owner bound).</a:t>
            </a:r>
            <a:endParaRPr/>
          </a:p>
          <a:p>
            <a:pPr indent="-349250" lvl="0" marL="349250" marR="0" rtl="0" algn="l">
              <a:lnSpc>
                <a:spcPct val="100000"/>
              </a:lnSpc>
              <a:spcBef>
                <a:spcPts val="1800"/>
              </a:spcBef>
              <a:spcAft>
                <a:spcPts val="0"/>
              </a:spcAft>
              <a:buClr>
                <a:srgbClr val="441917"/>
              </a:buClr>
              <a:buSzPts val="2800"/>
              <a:buFont typeface="Arial"/>
              <a:buChar char="•"/>
            </a:pPr>
            <a:r>
              <a:rPr b="0" i="0" lang="en-US" sz="2800" u="none">
                <a:solidFill>
                  <a:srgbClr val="441917"/>
                </a:solidFill>
                <a:latin typeface="Calibri"/>
                <a:ea typeface="Calibri"/>
                <a:cs typeface="Calibri"/>
                <a:sym typeface="Calibri"/>
              </a:rPr>
              <a:t>Under US law, no A2C (Joint owner independent)</a:t>
            </a:r>
            <a:endParaRPr/>
          </a:p>
          <a:p>
            <a:pPr indent="-349250" lvl="0" marL="349250" marR="0" rtl="0" algn="l">
              <a:lnSpc>
                <a:spcPct val="100000"/>
              </a:lnSpc>
              <a:spcBef>
                <a:spcPts val="1800"/>
              </a:spcBef>
              <a:spcAft>
                <a:spcPts val="0"/>
              </a:spcAft>
              <a:buClr>
                <a:srgbClr val="C00000"/>
              </a:buClr>
              <a:buSzPts val="2800"/>
              <a:buFont typeface="Arial"/>
              <a:buChar char="•"/>
            </a:pPr>
            <a:r>
              <a:rPr b="1" i="0" lang="en-US" sz="2800" u="sng">
                <a:solidFill>
                  <a:srgbClr val="C00000"/>
                </a:solidFill>
                <a:latin typeface="Calibri"/>
                <a:ea typeface="Calibri"/>
                <a:cs typeface="Calibri"/>
                <a:sym typeface="Calibri"/>
              </a:rPr>
              <a:t>French</a:t>
            </a:r>
            <a:r>
              <a:rPr b="0" i="0" lang="en-US" sz="2800" u="none">
                <a:solidFill>
                  <a:srgbClr val="C00000"/>
                </a:solidFill>
                <a:latin typeface="Calibri"/>
                <a:ea typeface="Calibri"/>
                <a:cs typeface="Calibri"/>
                <a:sym typeface="Calibri"/>
              </a:rPr>
              <a:t> </a:t>
            </a:r>
            <a:r>
              <a:rPr b="0" i="0" lang="en-US" sz="2800" u="none">
                <a:solidFill>
                  <a:srgbClr val="441917"/>
                </a:solidFill>
                <a:latin typeface="Calibri"/>
                <a:ea typeface="Calibri"/>
                <a:cs typeface="Calibri"/>
                <a:sym typeface="Calibri"/>
              </a:rPr>
              <a:t>law governed ownership of </a:t>
            </a:r>
            <a:r>
              <a:rPr b="1" i="0" lang="en-US" sz="2800" u="sng">
                <a:solidFill>
                  <a:srgbClr val="C00000"/>
                </a:solidFill>
                <a:latin typeface="Calibri"/>
                <a:ea typeface="Calibri"/>
                <a:cs typeface="Calibri"/>
                <a:sym typeface="Calibri"/>
              </a:rPr>
              <a:t>US patent</a:t>
            </a:r>
            <a:r>
              <a:rPr b="0" i="0" lang="en-US" sz="2800" u="none">
                <a:solidFill>
                  <a:srgbClr val="441917"/>
                </a:solidFill>
                <a:latin typeface="Calibri"/>
                <a:ea typeface="Calibri"/>
                <a:cs typeface="Calibri"/>
                <a:sym typeface="Calibri"/>
              </a:rPr>
              <a:t>!</a:t>
            </a:r>
            <a:endParaRPr/>
          </a:p>
        </p:txBody>
      </p:sp>
      <p:sp>
        <p:nvSpPr>
          <p:cNvPr id="551" name="Google Shape;551;p38"/>
          <p:cNvSpPr txBox="1"/>
          <p:nvPr/>
        </p:nvSpPr>
        <p:spPr>
          <a:xfrm>
            <a:off x="533400" y="5710237"/>
            <a:ext cx="7823200"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International Nutrition Co. v. Horphag Research Ltd</a:t>
            </a:r>
            <a:r>
              <a:rPr b="0" i="0" lang="en-US" sz="1800" u="none">
                <a:solidFill>
                  <a:schemeClr val="dk1"/>
                </a:solidFill>
                <a:latin typeface="Arial"/>
                <a:ea typeface="Arial"/>
                <a:cs typeface="Arial"/>
                <a:sym typeface="Arial"/>
              </a:rPr>
              <a:t>., 59 USPQ2d 1532 (Fed. Cir. 2001). </a:t>
            </a:r>
            <a:endParaRPr/>
          </a:p>
        </p:txBody>
      </p:sp>
      <p:sp>
        <p:nvSpPr>
          <p:cNvPr id="552" name="Google Shape;552;p38"/>
          <p:cNvSpPr/>
          <p:nvPr/>
        </p:nvSpPr>
        <p:spPr>
          <a:xfrm>
            <a:off x="533400" y="4456112"/>
            <a:ext cx="8153400" cy="1020762"/>
          </a:xfrm>
          <a:prstGeom prst="wedgeRoundRectCallout">
            <a:avLst>
              <a:gd fmla="val 7002" name="adj1"/>
              <a:gd fmla="val 27647" name="adj2"/>
              <a:gd fmla="val 0" name="adj3"/>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Even though US law authorizes A2C, agreement interpreted per agreement.</a:t>
            </a:r>
            <a:endParaRPr/>
          </a:p>
          <a:p>
            <a:pPr indent="0" lvl="0" marL="0" marR="0" rtl="0" algn="l">
              <a:lnSpc>
                <a:spcPct val="100000"/>
              </a:lnSpc>
              <a:spcBef>
                <a:spcPts val="0"/>
              </a:spcBef>
              <a:spcAft>
                <a:spcPts val="0"/>
              </a:spcAft>
              <a:buNone/>
            </a:pPr>
            <a:r>
              <a:t/>
            </a:r>
            <a:endParaRPr b="0" i="0" sz="2800" u="none">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39"/>
          <p:cNvSpPr txBox="1"/>
          <p:nvPr>
            <p:ph idx="4294967295" type="ctrTitle"/>
          </p:nvPr>
        </p:nvSpPr>
        <p:spPr>
          <a:xfrm>
            <a:off x="0" y="0"/>
            <a:ext cx="9144000" cy="1470025"/>
          </a:xfrm>
          <a:prstGeom prst="rect">
            <a:avLst/>
          </a:prstGeom>
          <a:solidFill>
            <a:srgbClr val="44191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DDD9C3"/>
              </a:buClr>
              <a:buSzPts val="4800"/>
              <a:buFont typeface="Calibri"/>
              <a:buNone/>
            </a:pPr>
            <a:r>
              <a:rPr b="0" i="0" lang="en-US" sz="4800" u="none" cap="none" strike="noStrike">
                <a:solidFill>
                  <a:srgbClr val="DDD9C3"/>
                </a:solidFill>
                <a:latin typeface="Calibri"/>
                <a:ea typeface="Calibri"/>
                <a:cs typeface="Calibri"/>
                <a:sym typeface="Calibri"/>
              </a:rPr>
              <a:t>Is there an A2C?</a:t>
            </a:r>
            <a:endParaRPr/>
          </a:p>
        </p:txBody>
      </p:sp>
      <p:sp>
        <p:nvSpPr>
          <p:cNvPr id="558" name="Google Shape;558;p39"/>
          <p:cNvSpPr txBox="1"/>
          <p:nvPr/>
        </p:nvSpPr>
        <p:spPr>
          <a:xfrm>
            <a:off x="355600" y="2827337"/>
            <a:ext cx="8077200" cy="31400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A </a:t>
            </a:r>
            <a:r>
              <a:rPr b="1" i="0" lang="en-US" sz="2400" u="sng">
                <a:solidFill>
                  <a:srgbClr val="C00000"/>
                </a:solidFill>
                <a:latin typeface="Arial"/>
                <a:ea typeface="Arial"/>
                <a:cs typeface="Arial"/>
                <a:sym typeface="Arial"/>
              </a:rPr>
              <a:t>promise to negotiate </a:t>
            </a:r>
            <a:r>
              <a:rPr b="0" i="0" lang="en-US" sz="2400" u="none">
                <a:solidFill>
                  <a:schemeClr val="dk1"/>
                </a:solidFill>
                <a:latin typeface="Arial"/>
                <a:ea typeface="Arial"/>
                <a:cs typeface="Arial"/>
                <a:sym typeface="Arial"/>
              </a:rPr>
              <a:t>is an A2C under unjust enrichment theory.</a:t>
            </a:r>
            <a:endParaRPr/>
          </a:p>
          <a:p>
            <a:pPr indent="0" lvl="0" marL="0" marR="0" rtl="0" algn="l">
              <a:lnSpc>
                <a:spcPct val="100000"/>
              </a:lnSpc>
              <a:spcBef>
                <a:spcPts val="1800"/>
              </a:spcBef>
              <a:spcAft>
                <a:spcPts val="0"/>
              </a:spcAft>
              <a:buClr>
                <a:schemeClr val="dk1"/>
              </a:buClr>
              <a:buSzPts val="1800"/>
              <a:buFont typeface="Calibri"/>
              <a:buNone/>
            </a:pPr>
            <a:r>
              <a:t/>
            </a:r>
            <a:endParaRPr b="0" i="1" sz="1800" u="none">
              <a:solidFill>
                <a:schemeClr val="dk1"/>
              </a:solidFill>
              <a:latin typeface="Arial"/>
              <a:ea typeface="Arial"/>
              <a:cs typeface="Arial"/>
              <a:sym typeface="Arial"/>
            </a:endParaRPr>
          </a:p>
          <a:p>
            <a:pPr indent="0" lvl="0" marL="0" marR="0" rtl="0" algn="l">
              <a:lnSpc>
                <a:spcPct val="100000"/>
              </a:lnSpc>
              <a:spcBef>
                <a:spcPts val="1800"/>
              </a:spcBef>
              <a:spcAft>
                <a:spcPts val="0"/>
              </a:spcAft>
              <a:buClr>
                <a:schemeClr val="dk1"/>
              </a:buClr>
              <a:buSzPts val="1800"/>
              <a:buFont typeface="Calibri"/>
              <a:buNone/>
            </a:pPr>
            <a:r>
              <a:t/>
            </a:r>
            <a:endParaRPr b="0" i="1" sz="1800" u="none">
              <a:solidFill>
                <a:schemeClr val="dk1"/>
              </a:solidFill>
              <a:latin typeface="Arial"/>
              <a:ea typeface="Arial"/>
              <a:cs typeface="Arial"/>
              <a:sym typeface="Arial"/>
            </a:endParaRPr>
          </a:p>
          <a:p>
            <a:pPr indent="0" lvl="0" marL="0" marR="0" rtl="0" algn="l">
              <a:lnSpc>
                <a:spcPct val="100000"/>
              </a:lnSpc>
              <a:spcBef>
                <a:spcPts val="1800"/>
              </a:spcBef>
              <a:spcAft>
                <a:spcPts val="0"/>
              </a:spcAft>
              <a:buClr>
                <a:schemeClr val="dk1"/>
              </a:buClr>
              <a:buSzPts val="1800"/>
              <a:buFont typeface="Calibri"/>
              <a:buNone/>
            </a:pPr>
            <a:r>
              <a:t/>
            </a:r>
            <a:endParaRPr b="0" i="1" sz="1800" u="none">
              <a:solidFill>
                <a:schemeClr val="dk1"/>
              </a:solidFill>
              <a:latin typeface="Arial"/>
              <a:ea typeface="Arial"/>
              <a:cs typeface="Arial"/>
              <a:sym typeface="Arial"/>
            </a:endParaRPr>
          </a:p>
          <a:p>
            <a:pPr indent="0" lvl="0" marL="0" marR="0" rtl="0" algn="l">
              <a:lnSpc>
                <a:spcPct val="100000"/>
              </a:lnSpc>
              <a:spcBef>
                <a:spcPts val="180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Massachusetts Eye and Ear Infirmary v. QLT Phototherapeutics Inc</a:t>
            </a:r>
            <a:r>
              <a:rPr b="0" i="0" lang="en-US" sz="1800" u="none">
                <a:solidFill>
                  <a:schemeClr val="dk1"/>
                </a:solidFill>
                <a:latin typeface="Arial"/>
                <a:ea typeface="Arial"/>
                <a:cs typeface="Arial"/>
                <a:sym typeface="Arial"/>
              </a:rPr>
              <a:t>., 75 USPQ2d 1225 (1st Cir. 2005). </a:t>
            </a:r>
            <a:endParaRPr/>
          </a:p>
        </p:txBody>
      </p:sp>
      <p:sp>
        <p:nvSpPr>
          <p:cNvPr id="559" name="Google Shape;559;p39"/>
          <p:cNvSpPr txBox="1"/>
          <p:nvPr/>
        </p:nvSpPr>
        <p:spPr>
          <a:xfrm>
            <a:off x="558800" y="6096000"/>
            <a:ext cx="7988300" cy="457200"/>
          </a:xfrm>
          <a:prstGeom prst="rect">
            <a:avLst/>
          </a:prstGeom>
          <a:solidFill>
            <a:schemeClr val="dk2"/>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400"/>
              <a:buFont typeface="Arial"/>
              <a:buNone/>
            </a:pPr>
            <a:r>
              <a:rPr b="0" i="0" lang="en-US" sz="2400" u="none">
                <a:solidFill>
                  <a:schemeClr val="lt1"/>
                </a:solidFill>
                <a:latin typeface="Arial"/>
                <a:ea typeface="Arial"/>
                <a:cs typeface="Arial"/>
                <a:sym typeface="Arial"/>
              </a:rPr>
              <a:t>Written.  Oral.  Implied.  Conduct.  Promise to promise</a:t>
            </a:r>
            <a:endParaRPr/>
          </a:p>
        </p:txBody>
      </p:sp>
      <p:sp>
        <p:nvSpPr>
          <p:cNvPr id="560" name="Google Shape;560;p39"/>
          <p:cNvSpPr txBox="1"/>
          <p:nvPr/>
        </p:nvSpPr>
        <p:spPr>
          <a:xfrm>
            <a:off x="355600" y="1524000"/>
            <a:ext cx="8077200" cy="120015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The parties tried to negotiate an agreement, but negotiations failed. No agreement was signed ever.    Is Joint Owner free to act independently?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4"/>
          <p:cNvSpPr txBox="1"/>
          <p:nvPr>
            <p:ph idx="4294967295" type="ctrTitle"/>
          </p:nvPr>
        </p:nvSpPr>
        <p:spPr>
          <a:xfrm>
            <a:off x="0" y="0"/>
            <a:ext cx="9144000" cy="1470025"/>
          </a:xfrm>
          <a:prstGeom prst="rect">
            <a:avLst/>
          </a:prstGeom>
          <a:solidFill>
            <a:srgbClr val="63252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DDD9C3"/>
              </a:buClr>
              <a:buSzPts val="4000"/>
              <a:buFont typeface="Calibri"/>
              <a:buNone/>
            </a:pPr>
            <a:r>
              <a:rPr b="0" i="0" lang="en-US" sz="4000" u="none" cap="none" strike="noStrike">
                <a:solidFill>
                  <a:srgbClr val="DDD9C3"/>
                </a:solidFill>
                <a:latin typeface="Calibri"/>
                <a:ea typeface="Calibri"/>
                <a:cs typeface="Calibri"/>
                <a:sym typeface="Calibri"/>
              </a:rPr>
              <a:t>Patent Claims define your infringement risk.</a:t>
            </a:r>
            <a:endParaRPr/>
          </a:p>
        </p:txBody>
      </p:sp>
      <p:sp>
        <p:nvSpPr>
          <p:cNvPr id="118" name="Google Shape;118;p4"/>
          <p:cNvSpPr txBox="1"/>
          <p:nvPr/>
        </p:nvSpPr>
        <p:spPr>
          <a:xfrm>
            <a:off x="361950" y="1511300"/>
            <a:ext cx="3600450" cy="360045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US Patent No. 9,999,999</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3600"/>
              <a:buFont typeface="Calibri"/>
              <a:buNone/>
            </a:pPr>
            <a:r>
              <a:rPr b="0" i="0" lang="en-US" sz="3600" u="none">
                <a:solidFill>
                  <a:schemeClr val="dk1"/>
                </a:solidFill>
                <a:latin typeface="Calibri"/>
                <a:ea typeface="Calibri"/>
                <a:cs typeface="Calibri"/>
                <a:sym typeface="Calibri"/>
              </a:rPr>
              <a:t>A, B, C, D, E ,F, G, A1, A2, A3, A4</a:t>
            </a:r>
            <a:endParaRPr/>
          </a:p>
          <a:p>
            <a:pPr indent="0" lvl="0" marL="0" marR="0" rtl="0" algn="l">
              <a:lnSpc>
                <a:spcPct val="100000"/>
              </a:lnSpc>
              <a:spcBef>
                <a:spcPts val="0"/>
              </a:spcBef>
              <a:spcAft>
                <a:spcPts val="0"/>
              </a:spcAft>
              <a:buClr>
                <a:schemeClr val="dk1"/>
              </a:buClr>
              <a:buSzPts val="3600"/>
              <a:buFont typeface="Calibri"/>
              <a:buNone/>
            </a:pPr>
            <a:r>
              <a:rPr b="0" i="0" lang="en-US" sz="3600" u="none">
                <a:solidFill>
                  <a:schemeClr val="dk1"/>
                </a:solidFill>
                <a:latin typeface="Calibri"/>
                <a:ea typeface="Calibri"/>
                <a:cs typeface="Calibri"/>
                <a:sym typeface="Calibri"/>
              </a:rPr>
              <a:t>B1, B2, B3</a:t>
            </a:r>
            <a:endParaRPr/>
          </a:p>
          <a:p>
            <a:pPr indent="0" lvl="0" marL="0" marR="0" rtl="0" algn="l">
              <a:lnSpc>
                <a:spcPct val="100000"/>
              </a:lnSpc>
              <a:spcBef>
                <a:spcPts val="0"/>
              </a:spcBef>
              <a:spcAft>
                <a:spcPts val="0"/>
              </a:spcAft>
              <a:buClr>
                <a:schemeClr val="dk1"/>
              </a:buClr>
              <a:buSzPts val="3600"/>
              <a:buFont typeface="Calibri"/>
              <a:buNone/>
            </a:pPr>
            <a:r>
              <a:t/>
            </a:r>
            <a:endParaRPr b="0" i="0" sz="36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3600" u="none">
              <a:solidFill>
                <a:schemeClr val="dk1"/>
              </a:solidFill>
              <a:latin typeface="Calibri"/>
              <a:ea typeface="Calibri"/>
              <a:cs typeface="Calibri"/>
              <a:sym typeface="Calibri"/>
            </a:endParaRPr>
          </a:p>
        </p:txBody>
      </p:sp>
      <p:sp>
        <p:nvSpPr>
          <p:cNvPr id="119" name="Google Shape;119;p4"/>
          <p:cNvSpPr txBox="1"/>
          <p:nvPr/>
        </p:nvSpPr>
        <p:spPr>
          <a:xfrm>
            <a:off x="4419600" y="1511300"/>
            <a:ext cx="3600450" cy="360045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What is claimed is:</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3600"/>
              <a:buFont typeface="Calibri"/>
              <a:buNone/>
            </a:pPr>
            <a:r>
              <a:rPr b="0" i="0" lang="en-US" sz="3600" u="none">
                <a:solidFill>
                  <a:schemeClr val="dk1"/>
                </a:solidFill>
                <a:latin typeface="Calibri"/>
                <a:ea typeface="Calibri"/>
                <a:cs typeface="Calibri"/>
                <a:sym typeface="Calibri"/>
              </a:rPr>
              <a:t>1.  A solar tower comprising A and B.</a:t>
            </a:r>
            <a:endParaRPr/>
          </a:p>
          <a:p>
            <a:pPr indent="0" lvl="0" marL="0" marR="0" rtl="0" algn="l">
              <a:lnSpc>
                <a:spcPct val="100000"/>
              </a:lnSpc>
              <a:spcBef>
                <a:spcPts val="0"/>
              </a:spcBef>
              <a:spcAft>
                <a:spcPts val="0"/>
              </a:spcAft>
              <a:buClr>
                <a:schemeClr val="dk1"/>
              </a:buClr>
              <a:buSzPts val="3600"/>
              <a:buFont typeface="Calibri"/>
              <a:buNone/>
            </a:pPr>
            <a:r>
              <a:t/>
            </a:r>
            <a:endParaRPr b="0" i="0" sz="36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3600" u="none">
              <a:solidFill>
                <a:schemeClr val="dk1"/>
              </a:solidFill>
              <a:latin typeface="Calibri"/>
              <a:ea typeface="Calibri"/>
              <a:cs typeface="Calibri"/>
              <a:sym typeface="Calibri"/>
            </a:endParaRPr>
          </a:p>
        </p:txBody>
      </p:sp>
      <p:sp>
        <p:nvSpPr>
          <p:cNvPr id="120" name="Google Shape;120;p4"/>
          <p:cNvSpPr txBox="1"/>
          <p:nvPr/>
        </p:nvSpPr>
        <p:spPr>
          <a:xfrm>
            <a:off x="361950" y="5397500"/>
            <a:ext cx="7353300" cy="1384300"/>
          </a:xfrm>
          <a:prstGeom prst="rect">
            <a:avLst/>
          </a:prstGeom>
          <a:solidFill>
            <a:srgbClr val="10253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00"/>
              </a:buClr>
              <a:buSzPts val="2400"/>
              <a:buFont typeface="Calibri"/>
              <a:buNone/>
            </a:pPr>
            <a:r>
              <a:rPr b="0" i="0" lang="en-US" sz="2400" u="none">
                <a:solidFill>
                  <a:srgbClr val="FFFF00"/>
                </a:solidFill>
                <a:latin typeface="Calibri"/>
                <a:ea typeface="Calibri"/>
                <a:cs typeface="Calibri"/>
                <a:sym typeface="Calibri"/>
              </a:rPr>
              <a:t>Basic rule</a:t>
            </a:r>
            <a:r>
              <a:rPr b="0" i="0" lang="en-US" sz="1800" u="none">
                <a:solidFill>
                  <a:schemeClr val="lt1"/>
                </a:solidFill>
                <a:latin typeface="Calibri"/>
                <a:ea typeface="Calibri"/>
                <a:cs typeface="Calibri"/>
                <a:sym typeface="Calibri"/>
              </a:rPr>
              <a:t>:  Claim infringed if every claim element is found in the accused process, machine, article of manufacture, or composition.</a:t>
            </a:r>
            <a:endParaRPr/>
          </a:p>
          <a:p>
            <a:pPr indent="0" lvl="0" marL="0" marR="0" rtl="0" algn="l">
              <a:lnSpc>
                <a:spcPct val="100000"/>
              </a:lnSpc>
              <a:spcBef>
                <a:spcPts val="0"/>
              </a:spcBef>
              <a:spcAft>
                <a:spcPts val="0"/>
              </a:spcAft>
              <a:buClr>
                <a:srgbClr val="FFFF00"/>
              </a:buClr>
              <a:buSzPts val="2400"/>
              <a:buFont typeface="Calibri"/>
              <a:buNone/>
            </a:pPr>
            <a:r>
              <a:rPr b="0" i="0" lang="en-US" sz="2400" u="none">
                <a:solidFill>
                  <a:srgbClr val="FFFF00"/>
                </a:solidFill>
                <a:latin typeface="Calibri"/>
                <a:ea typeface="Calibri"/>
                <a:cs typeface="Calibri"/>
                <a:sym typeface="Calibri"/>
              </a:rPr>
              <a:t>Corollary</a:t>
            </a:r>
            <a:r>
              <a:rPr b="0" i="0" lang="en-US" sz="1800" u="none">
                <a:solidFill>
                  <a:schemeClr val="lt1"/>
                </a:solidFill>
                <a:latin typeface="Calibri"/>
                <a:ea typeface="Calibri"/>
                <a:cs typeface="Calibri"/>
                <a:sym typeface="Calibri"/>
              </a:rPr>
              <a:t>:  Infringement can occur literally or under the doctrine of equivalents.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40"/>
          <p:cNvSpPr txBox="1"/>
          <p:nvPr>
            <p:ph idx="4294967295" type="ctrTitle"/>
          </p:nvPr>
        </p:nvSpPr>
        <p:spPr>
          <a:xfrm>
            <a:off x="0" y="0"/>
            <a:ext cx="9144000" cy="1470025"/>
          </a:xfrm>
          <a:prstGeom prst="rect">
            <a:avLst/>
          </a:prstGeom>
          <a:solidFill>
            <a:srgbClr val="44191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DDD9C3"/>
              </a:buClr>
              <a:buSzPts val="4800"/>
              <a:buFont typeface="Calibri"/>
              <a:buNone/>
            </a:pPr>
            <a:r>
              <a:rPr b="0" i="0" lang="en-US" sz="4800" u="none" cap="none" strike="noStrike">
                <a:solidFill>
                  <a:srgbClr val="DDD9C3"/>
                </a:solidFill>
                <a:latin typeface="Calibri"/>
                <a:ea typeface="Calibri"/>
                <a:cs typeface="Calibri"/>
                <a:sym typeface="Calibri"/>
              </a:rPr>
              <a:t>Who is bound?</a:t>
            </a:r>
            <a:endParaRPr/>
          </a:p>
        </p:txBody>
      </p:sp>
      <p:sp>
        <p:nvSpPr>
          <p:cNvPr id="566" name="Google Shape;566;p40"/>
          <p:cNvSpPr txBox="1"/>
          <p:nvPr/>
        </p:nvSpPr>
        <p:spPr>
          <a:xfrm>
            <a:off x="457200" y="1685925"/>
            <a:ext cx="8429625" cy="450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441917"/>
              </a:buClr>
              <a:buSzPts val="2800"/>
              <a:buFont typeface="Calibri"/>
              <a:buNone/>
            </a:pPr>
            <a:r>
              <a:rPr b="0" i="0" lang="en-US" sz="2800" u="none">
                <a:solidFill>
                  <a:srgbClr val="441917"/>
                </a:solidFill>
                <a:latin typeface="Calibri"/>
                <a:ea typeface="Calibri"/>
                <a:cs typeface="Calibri"/>
                <a:sym typeface="Calibri"/>
              </a:rPr>
              <a:t>Only joint owners who are parties to an A2C are bound.</a:t>
            </a:r>
            <a:endParaRPr/>
          </a:p>
          <a:p>
            <a:pPr indent="-177800" lvl="0" marL="0" marR="0" rtl="0" algn="l">
              <a:lnSpc>
                <a:spcPct val="100000"/>
              </a:lnSpc>
              <a:spcBef>
                <a:spcPts val="1800"/>
              </a:spcBef>
              <a:spcAft>
                <a:spcPts val="0"/>
              </a:spcAft>
              <a:buClr>
                <a:srgbClr val="441917"/>
              </a:buClr>
              <a:buSzPts val="2800"/>
              <a:buFont typeface="Arial"/>
              <a:buChar char="•"/>
            </a:pPr>
            <a:r>
              <a:rPr b="0" i="0" lang="en-US" sz="2800" u="none">
                <a:solidFill>
                  <a:srgbClr val="441917"/>
                </a:solidFill>
                <a:latin typeface="Calibri"/>
                <a:ea typeface="Calibri"/>
                <a:cs typeface="Calibri"/>
                <a:sym typeface="Calibri"/>
              </a:rPr>
              <a:t>Inventors A and B signed agreement and filed patent application.</a:t>
            </a:r>
            <a:endParaRPr/>
          </a:p>
          <a:p>
            <a:pPr indent="-177800" lvl="0" marL="0" marR="0" rtl="0" algn="l">
              <a:lnSpc>
                <a:spcPct val="100000"/>
              </a:lnSpc>
              <a:spcBef>
                <a:spcPts val="1800"/>
              </a:spcBef>
              <a:spcAft>
                <a:spcPts val="0"/>
              </a:spcAft>
              <a:buClr>
                <a:srgbClr val="441917"/>
              </a:buClr>
              <a:buSzPts val="2800"/>
              <a:buFont typeface="Arial"/>
              <a:buChar char="•"/>
            </a:pPr>
            <a:r>
              <a:rPr b="0" i="0" lang="en-US" sz="2800" u="none">
                <a:solidFill>
                  <a:srgbClr val="441917"/>
                </a:solidFill>
                <a:latin typeface="Calibri"/>
                <a:ea typeface="Calibri"/>
                <a:cs typeface="Calibri"/>
                <a:sym typeface="Calibri"/>
              </a:rPr>
              <a:t>New claims added after filing.  New Joint Inventor C.  </a:t>
            </a:r>
            <a:endParaRPr/>
          </a:p>
          <a:p>
            <a:pPr indent="-177800" lvl="0" marL="0" marR="0" rtl="0" algn="l">
              <a:lnSpc>
                <a:spcPct val="100000"/>
              </a:lnSpc>
              <a:spcBef>
                <a:spcPts val="1800"/>
              </a:spcBef>
              <a:spcAft>
                <a:spcPts val="0"/>
              </a:spcAft>
              <a:buClr>
                <a:srgbClr val="441917"/>
              </a:buClr>
              <a:buSzPts val="2800"/>
              <a:buFont typeface="Arial"/>
              <a:buChar char="•"/>
            </a:pPr>
            <a:r>
              <a:rPr b="0" i="0" lang="en-US" sz="2800" u="none">
                <a:solidFill>
                  <a:srgbClr val="441917"/>
                </a:solidFill>
                <a:latin typeface="Calibri"/>
                <a:ea typeface="Calibri"/>
                <a:cs typeface="Calibri"/>
                <a:sym typeface="Calibri"/>
              </a:rPr>
              <a:t>New inventor C not bound by earlier A2C!</a:t>
            </a:r>
            <a:endParaRPr/>
          </a:p>
          <a:p>
            <a:pPr indent="0" lvl="0" marL="0" marR="0" rtl="0" algn="l">
              <a:lnSpc>
                <a:spcPct val="100000"/>
              </a:lnSpc>
              <a:spcBef>
                <a:spcPts val="180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Massachusetts Eye and Ear Infirmary v. QLT Phototherapeuitics Inc</a:t>
            </a:r>
            <a:r>
              <a:rPr b="0" i="0" lang="en-US" sz="1800" u="none">
                <a:solidFill>
                  <a:schemeClr val="dk1"/>
                </a:solidFill>
                <a:latin typeface="Arial"/>
                <a:ea typeface="Arial"/>
                <a:cs typeface="Arial"/>
                <a:sym typeface="Arial"/>
              </a:rPr>
              <a:t>., 75 USPQ2d 1225 (1st Cir. 2005). </a:t>
            </a:r>
            <a:endParaRPr b="0" i="0" sz="1800" u="none">
              <a:solidFill>
                <a:srgbClr val="441917"/>
              </a:solidFill>
              <a:latin typeface="Calibri"/>
              <a:ea typeface="Calibri"/>
              <a:cs typeface="Calibri"/>
              <a:sym typeface="Calibri"/>
            </a:endParaRPr>
          </a:p>
          <a:p>
            <a:pPr indent="0" lvl="0" marL="0" marR="0" rtl="0" algn="l">
              <a:lnSpc>
                <a:spcPct val="100000"/>
              </a:lnSpc>
              <a:spcBef>
                <a:spcPts val="1800"/>
              </a:spcBef>
              <a:spcAft>
                <a:spcPts val="0"/>
              </a:spcAft>
              <a:buNone/>
            </a:pPr>
            <a:r>
              <a:t/>
            </a:r>
            <a:endParaRPr b="0" i="0" sz="1800" u="none">
              <a:solidFill>
                <a:srgbClr val="441917"/>
              </a:solidFill>
              <a:latin typeface="Calibri"/>
              <a:ea typeface="Calibri"/>
              <a:cs typeface="Calibri"/>
              <a:sym typeface="Calibri"/>
            </a:endParaRPr>
          </a:p>
        </p:txBody>
      </p:sp>
      <p:sp>
        <p:nvSpPr>
          <p:cNvPr id="567" name="Google Shape;567;p40"/>
          <p:cNvSpPr txBox="1"/>
          <p:nvPr/>
        </p:nvSpPr>
        <p:spPr>
          <a:xfrm>
            <a:off x="762000" y="5454650"/>
            <a:ext cx="7620000" cy="946150"/>
          </a:xfrm>
          <a:prstGeom prst="rect">
            <a:avLst/>
          </a:prstGeom>
          <a:solidFill>
            <a:schemeClr val="dk2"/>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800"/>
              <a:buFont typeface="Arial"/>
              <a:buNone/>
            </a:pPr>
            <a:r>
              <a:rPr b="0" i="0" lang="en-US" sz="2800" u="none">
                <a:solidFill>
                  <a:schemeClr val="lt1"/>
                </a:solidFill>
                <a:latin typeface="Arial"/>
                <a:ea typeface="Arial"/>
                <a:cs typeface="Arial"/>
                <a:sym typeface="Arial"/>
              </a:rPr>
              <a:t>Awesome litigation opportunity, particularly when used with </a:t>
            </a:r>
            <a:r>
              <a:rPr b="0" i="0" lang="en-US" sz="2800" u="sng">
                <a:solidFill>
                  <a:schemeClr val="lt1"/>
                </a:solidFill>
                <a:latin typeface="Arial"/>
                <a:ea typeface="Arial"/>
                <a:cs typeface="Arial"/>
                <a:sym typeface="Arial"/>
              </a:rPr>
              <a:t>Ethicon</a:t>
            </a:r>
            <a:r>
              <a:rPr b="0" i="0" lang="en-US" sz="2800" u="none">
                <a:solidFill>
                  <a:schemeClr val="lt1"/>
                </a:solidFill>
                <a:latin typeface="Arial"/>
                <a:ea typeface="Arial"/>
                <a:cs typeface="Arial"/>
                <a:sym typeface="Arial"/>
              </a:rPr>
              <a:t>!</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41"/>
          <p:cNvSpPr txBox="1"/>
          <p:nvPr>
            <p:ph idx="4294967295" type="ctrTitle"/>
          </p:nvPr>
        </p:nvSpPr>
        <p:spPr>
          <a:xfrm>
            <a:off x="0" y="0"/>
            <a:ext cx="9144000" cy="1470025"/>
          </a:xfrm>
          <a:prstGeom prst="rect">
            <a:avLst/>
          </a:prstGeom>
          <a:solidFill>
            <a:srgbClr val="44191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DDD9C3"/>
              </a:buClr>
              <a:buSzPts val="4400"/>
              <a:buFont typeface="Calibri"/>
              <a:buNone/>
            </a:pPr>
            <a:r>
              <a:rPr b="0" i="0" lang="en-US" sz="4400" u="none" cap="none" strike="noStrike">
                <a:solidFill>
                  <a:srgbClr val="DDD9C3"/>
                </a:solidFill>
                <a:latin typeface="Calibri"/>
                <a:ea typeface="Calibri"/>
                <a:cs typeface="Calibri"/>
                <a:sym typeface="Calibri"/>
              </a:rPr>
              <a:t>What happens if Joint Owner breaches an A2C?</a:t>
            </a:r>
            <a:endParaRPr/>
          </a:p>
        </p:txBody>
      </p:sp>
      <p:sp>
        <p:nvSpPr>
          <p:cNvPr id="573" name="Google Shape;573;p41"/>
          <p:cNvSpPr txBox="1"/>
          <p:nvPr/>
        </p:nvSpPr>
        <p:spPr>
          <a:xfrm>
            <a:off x="558800" y="5710237"/>
            <a:ext cx="82550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Wisconsin Alumni Research Foundation v. Xenon Pharmaceuticals Inc</a:t>
            </a:r>
            <a:r>
              <a:rPr b="0" i="0" lang="en-US" sz="1800" u="none">
                <a:solidFill>
                  <a:schemeClr val="dk1"/>
                </a:solidFill>
                <a:latin typeface="Arial"/>
                <a:ea typeface="Arial"/>
                <a:cs typeface="Arial"/>
                <a:sym typeface="Arial"/>
              </a:rPr>
              <a:t>., 93 USPQ2d 1361 (7</a:t>
            </a:r>
            <a:r>
              <a:rPr b="0" baseline="30000" i="0" lang="en-US" sz="1800" u="none">
                <a:solidFill>
                  <a:schemeClr val="dk1"/>
                </a:solidFill>
                <a:latin typeface="Arial"/>
                <a:ea typeface="Arial"/>
                <a:cs typeface="Arial"/>
                <a:sym typeface="Arial"/>
              </a:rPr>
              <a:t>th</a:t>
            </a:r>
            <a:r>
              <a:rPr b="0" i="0" lang="en-US" sz="1800" u="none">
                <a:solidFill>
                  <a:schemeClr val="dk1"/>
                </a:solidFill>
                <a:latin typeface="Arial"/>
                <a:ea typeface="Arial"/>
                <a:cs typeface="Arial"/>
                <a:sym typeface="Arial"/>
              </a:rPr>
              <a:t> Cir. 2010). </a:t>
            </a:r>
            <a:endParaRPr/>
          </a:p>
        </p:txBody>
      </p:sp>
      <p:sp>
        <p:nvSpPr>
          <p:cNvPr id="574" name="Google Shape;574;p41"/>
          <p:cNvSpPr txBox="1"/>
          <p:nvPr/>
        </p:nvSpPr>
        <p:spPr>
          <a:xfrm rot="420000">
            <a:off x="1790700" y="2249487"/>
            <a:ext cx="5562600" cy="2122487"/>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4400"/>
              <a:buFont typeface="Calibri"/>
              <a:buNone/>
            </a:pPr>
            <a:r>
              <a:rPr b="0" i="0" lang="en-US" sz="4400" u="none">
                <a:solidFill>
                  <a:schemeClr val="lt1"/>
                </a:solidFill>
                <a:latin typeface="Calibri"/>
                <a:ea typeface="Calibri"/>
                <a:cs typeface="Calibri"/>
                <a:sym typeface="Calibri"/>
              </a:rPr>
              <a:t>Breaching Joint Owner forfeited the right to use the patent!</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42"/>
          <p:cNvSpPr txBox="1"/>
          <p:nvPr>
            <p:ph idx="4294967295" type="ctrTitle"/>
          </p:nvPr>
        </p:nvSpPr>
        <p:spPr>
          <a:xfrm>
            <a:off x="0" y="0"/>
            <a:ext cx="9144000" cy="1470025"/>
          </a:xfrm>
          <a:prstGeom prst="rect">
            <a:avLst/>
          </a:prstGeom>
          <a:solidFill>
            <a:srgbClr val="44191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DDD9C3"/>
              </a:buClr>
              <a:buSzPts val="3600"/>
              <a:buFont typeface="Calibri"/>
              <a:buNone/>
            </a:pPr>
            <a:r>
              <a:rPr b="0" i="0" lang="en-US" sz="3600" u="none" cap="none" strike="noStrike">
                <a:solidFill>
                  <a:srgbClr val="DDD9C3"/>
                </a:solidFill>
                <a:latin typeface="Calibri"/>
                <a:ea typeface="Calibri"/>
                <a:cs typeface="Calibri"/>
                <a:sym typeface="Calibri"/>
              </a:rPr>
              <a:t>Can Joint Development Agreement govern technology developed outside the JDA?</a:t>
            </a:r>
            <a:endParaRPr/>
          </a:p>
        </p:txBody>
      </p:sp>
      <p:sp>
        <p:nvSpPr>
          <p:cNvPr id="580" name="Google Shape;580;p42"/>
          <p:cNvSpPr txBox="1"/>
          <p:nvPr/>
        </p:nvSpPr>
        <p:spPr>
          <a:xfrm>
            <a:off x="482600" y="2462212"/>
            <a:ext cx="8178800" cy="25241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441917"/>
              </a:buClr>
              <a:buSzPts val="3200"/>
              <a:buFont typeface="Calibri"/>
              <a:buNone/>
            </a:pPr>
            <a:r>
              <a:rPr b="0" i="0" lang="en-US" sz="3200" u="none">
                <a:solidFill>
                  <a:srgbClr val="441917"/>
                </a:solidFill>
                <a:latin typeface="Calibri"/>
                <a:ea typeface="Calibri"/>
                <a:cs typeface="Calibri"/>
                <a:sym typeface="Calibri"/>
              </a:rPr>
              <a:t>Patent application includes </a:t>
            </a:r>
            <a:endParaRPr b="0" i="0" sz="3200" u="none">
              <a:solidFill>
                <a:srgbClr val="441917"/>
              </a:solidFill>
              <a:latin typeface="Calibri"/>
              <a:ea typeface="Calibri"/>
              <a:cs typeface="Calibri"/>
              <a:sym typeface="Calibri"/>
            </a:endParaRPr>
          </a:p>
          <a:p>
            <a:pPr indent="-203200" lvl="0" marL="0" marR="0" rtl="0" algn="l">
              <a:lnSpc>
                <a:spcPct val="100000"/>
              </a:lnSpc>
              <a:spcBef>
                <a:spcPts val="1800"/>
              </a:spcBef>
              <a:spcAft>
                <a:spcPts val="0"/>
              </a:spcAft>
              <a:buClr>
                <a:srgbClr val="441917"/>
              </a:buClr>
              <a:buSzPts val="3200"/>
              <a:buFont typeface="Arial"/>
              <a:buChar char="•"/>
            </a:pPr>
            <a:r>
              <a:rPr b="0" i="0" lang="en-US" sz="3200" u="none">
                <a:solidFill>
                  <a:srgbClr val="441917"/>
                </a:solidFill>
                <a:latin typeface="Calibri"/>
                <a:ea typeface="Calibri"/>
                <a:cs typeface="Calibri"/>
                <a:sym typeface="Calibri"/>
              </a:rPr>
              <a:t>Joint research claims claims </a:t>
            </a:r>
            <a:endParaRPr/>
          </a:p>
          <a:p>
            <a:pPr indent="-203200" lvl="0" marL="0" marR="0" rtl="0" algn="l">
              <a:lnSpc>
                <a:spcPct val="100000"/>
              </a:lnSpc>
              <a:spcBef>
                <a:spcPts val="1800"/>
              </a:spcBef>
              <a:spcAft>
                <a:spcPts val="0"/>
              </a:spcAft>
              <a:buClr>
                <a:srgbClr val="441917"/>
              </a:buClr>
              <a:buSzPts val="3200"/>
              <a:buFont typeface="Arial"/>
              <a:buChar char="•"/>
            </a:pPr>
            <a:r>
              <a:rPr b="0" i="0" lang="en-US" sz="3200" u="none">
                <a:solidFill>
                  <a:srgbClr val="441917"/>
                </a:solidFill>
                <a:latin typeface="Calibri"/>
                <a:ea typeface="Calibri"/>
                <a:cs typeface="Calibri"/>
                <a:sym typeface="Calibri"/>
              </a:rPr>
              <a:t>Other claims clearly outside the joint research.</a:t>
            </a:r>
            <a:endParaRPr/>
          </a:p>
        </p:txBody>
      </p:sp>
      <p:sp>
        <p:nvSpPr>
          <p:cNvPr id="581" name="Google Shape;581;p42"/>
          <p:cNvSpPr txBox="1"/>
          <p:nvPr/>
        </p:nvSpPr>
        <p:spPr>
          <a:xfrm>
            <a:off x="609600" y="5114925"/>
            <a:ext cx="7334250" cy="523875"/>
          </a:xfrm>
          <a:prstGeom prst="rect">
            <a:avLst/>
          </a:prstGeom>
          <a:solidFill>
            <a:schemeClr val="dk2"/>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800"/>
              <a:buFont typeface="Arial"/>
              <a:buNone/>
            </a:pPr>
            <a:r>
              <a:rPr b="0" i="0" lang="en-US" sz="2800" u="none">
                <a:solidFill>
                  <a:schemeClr val="lt1"/>
                </a:solidFill>
                <a:latin typeface="Arial"/>
                <a:ea typeface="Arial"/>
                <a:cs typeface="Arial"/>
                <a:sym typeface="Arial"/>
              </a:rPr>
              <a:t>JDA applies to the </a:t>
            </a:r>
            <a:r>
              <a:rPr b="1" i="0" lang="en-US" sz="2800" u="sng">
                <a:solidFill>
                  <a:srgbClr val="FFFF00"/>
                </a:solidFill>
                <a:latin typeface="Arial"/>
                <a:ea typeface="Arial"/>
                <a:cs typeface="Arial"/>
                <a:sym typeface="Arial"/>
              </a:rPr>
              <a:t>WHOLE</a:t>
            </a:r>
            <a:r>
              <a:rPr b="0" i="0" lang="en-US" sz="2800" u="none">
                <a:solidFill>
                  <a:srgbClr val="FFFF00"/>
                </a:solidFill>
                <a:latin typeface="Arial"/>
                <a:ea typeface="Arial"/>
                <a:cs typeface="Arial"/>
                <a:sym typeface="Arial"/>
              </a:rPr>
              <a:t> </a:t>
            </a:r>
            <a:r>
              <a:rPr b="0" i="0" lang="en-US" sz="2800" u="none">
                <a:solidFill>
                  <a:schemeClr val="lt1"/>
                </a:solidFill>
                <a:latin typeface="Arial"/>
                <a:ea typeface="Arial"/>
                <a:cs typeface="Arial"/>
                <a:sym typeface="Arial"/>
              </a:rPr>
              <a:t>patent.</a:t>
            </a:r>
            <a:endParaRPr/>
          </a:p>
        </p:txBody>
      </p:sp>
      <p:sp>
        <p:nvSpPr>
          <p:cNvPr id="582" name="Google Shape;582;p42"/>
          <p:cNvSpPr txBox="1"/>
          <p:nvPr/>
        </p:nvSpPr>
        <p:spPr>
          <a:xfrm>
            <a:off x="330200" y="5988050"/>
            <a:ext cx="8483600" cy="36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Lucent Technologies Inc. v. Gateway Inc</a:t>
            </a:r>
            <a:r>
              <a:rPr b="0" i="0" lang="en-US" sz="1800" u="none">
                <a:solidFill>
                  <a:schemeClr val="dk1"/>
                </a:solidFill>
                <a:latin typeface="Arial"/>
                <a:ea typeface="Arial"/>
                <a:cs typeface="Arial"/>
                <a:sym typeface="Arial"/>
              </a:rPr>
              <a:t>., 88 USPQ2d 1481 (Fed. Cir. 2008). </a:t>
            </a:r>
            <a:endParaRPr/>
          </a:p>
        </p:txBody>
      </p:sp>
      <p:sp>
        <p:nvSpPr>
          <p:cNvPr id="583" name="Google Shape;583;p42"/>
          <p:cNvSpPr txBox="1"/>
          <p:nvPr/>
        </p:nvSpPr>
        <p:spPr>
          <a:xfrm rot="-420000">
            <a:off x="609600" y="1538287"/>
            <a:ext cx="1752600" cy="768350"/>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4400"/>
              <a:buFont typeface="Calibri"/>
              <a:buNone/>
            </a:pPr>
            <a:r>
              <a:rPr b="0" i="0" lang="en-US" sz="4400" u="none">
                <a:solidFill>
                  <a:schemeClr val="lt1"/>
                </a:solidFill>
                <a:latin typeface="Calibri"/>
                <a:ea typeface="Calibri"/>
                <a:cs typeface="Calibri"/>
                <a:sym typeface="Calibri"/>
              </a:rPr>
              <a:t>YES!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pic>
        <p:nvPicPr>
          <p:cNvPr descr="Perfect Storm.jpg" id="588" name="Google Shape;588;p43"/>
          <p:cNvPicPr preferRelativeResize="0"/>
          <p:nvPr/>
        </p:nvPicPr>
        <p:blipFill rotWithShape="1">
          <a:blip r:embed="rId3">
            <a:alphaModFix/>
          </a:blip>
          <a:srcRect b="0" l="0" r="0" t="0"/>
          <a:stretch/>
        </p:blipFill>
        <p:spPr>
          <a:xfrm>
            <a:off x="0" y="1470025"/>
            <a:ext cx="9144000" cy="5408612"/>
          </a:xfrm>
          <a:prstGeom prst="rect">
            <a:avLst/>
          </a:prstGeom>
          <a:noFill/>
          <a:ln>
            <a:noFill/>
          </a:ln>
        </p:spPr>
      </p:pic>
      <p:sp>
        <p:nvSpPr>
          <p:cNvPr id="589" name="Google Shape;589;p43"/>
          <p:cNvSpPr txBox="1"/>
          <p:nvPr>
            <p:ph idx="4294967295" type="ctrTitle"/>
          </p:nvPr>
        </p:nvSpPr>
        <p:spPr>
          <a:xfrm>
            <a:off x="0" y="0"/>
            <a:ext cx="9144000" cy="1470025"/>
          </a:xfrm>
          <a:prstGeom prst="rect">
            <a:avLst/>
          </a:prstGeom>
          <a:solidFill>
            <a:srgbClr val="44191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DDD9C3"/>
              </a:buClr>
              <a:buSzPts val="4800"/>
              <a:buFont typeface="Calibri"/>
              <a:buNone/>
            </a:pPr>
            <a:r>
              <a:rPr b="0" i="0" lang="en-US" sz="4800" u="none" cap="none" strike="noStrike">
                <a:solidFill>
                  <a:srgbClr val="DDD9C3"/>
                </a:solidFill>
                <a:latin typeface="Calibri"/>
                <a:ea typeface="Calibri"/>
                <a:cs typeface="Calibri"/>
                <a:sym typeface="Calibri"/>
              </a:rPr>
              <a:t>Safe Harbor</a:t>
            </a:r>
            <a:endParaRPr/>
          </a:p>
        </p:txBody>
      </p:sp>
      <p:sp>
        <p:nvSpPr>
          <p:cNvPr id="590" name="Google Shape;590;p43"/>
          <p:cNvSpPr txBox="1"/>
          <p:nvPr/>
        </p:nvSpPr>
        <p:spPr>
          <a:xfrm>
            <a:off x="635000" y="1025525"/>
            <a:ext cx="7391400" cy="23479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000"/>
              <a:buFont typeface="Calibri"/>
              <a:buNone/>
            </a:pPr>
            <a:r>
              <a:t/>
            </a:r>
            <a:endParaRPr b="0" i="0" sz="4000" u="none">
              <a:solidFill>
                <a:srgbClr val="FF0000"/>
              </a:solidFill>
              <a:latin typeface="Garamond"/>
              <a:ea typeface="Garamond"/>
              <a:cs typeface="Garamond"/>
              <a:sym typeface="Garamond"/>
            </a:endParaRPr>
          </a:p>
          <a:p>
            <a:pPr indent="0" lvl="0" marL="0" marR="0" rtl="0" algn="ctr">
              <a:lnSpc>
                <a:spcPct val="100000"/>
              </a:lnSpc>
              <a:spcBef>
                <a:spcPts val="0"/>
              </a:spcBef>
              <a:spcAft>
                <a:spcPts val="0"/>
              </a:spcAft>
              <a:buClr>
                <a:srgbClr val="FF0000"/>
              </a:buClr>
              <a:buSzPts val="8000"/>
              <a:buFont typeface="Garamond"/>
              <a:buNone/>
            </a:pPr>
            <a:r>
              <a:rPr b="0" i="0" lang="en-US" sz="8000" u="none">
                <a:solidFill>
                  <a:srgbClr val="FF0000"/>
                </a:solidFill>
                <a:latin typeface="Garamond"/>
                <a:ea typeface="Garamond"/>
                <a:cs typeface="Garamond"/>
                <a:sym typeface="Garamond"/>
              </a:rPr>
              <a:t>Perfect Storm</a:t>
            </a:r>
            <a:endParaRPr/>
          </a:p>
          <a:p>
            <a:pPr indent="0" lvl="0" marL="0" marR="0" rtl="0" algn="l">
              <a:lnSpc>
                <a:spcPct val="100000"/>
              </a:lnSpc>
              <a:spcBef>
                <a:spcPts val="0"/>
              </a:spcBef>
              <a:spcAft>
                <a:spcPts val="0"/>
              </a:spcAft>
              <a:buNone/>
            </a:pPr>
            <a:r>
              <a:t/>
            </a:r>
            <a:endParaRPr b="0" i="0" sz="8000" u="none">
              <a:solidFill>
                <a:srgbClr val="FF0000"/>
              </a:solidFill>
              <a:latin typeface="Garamond"/>
              <a:ea typeface="Garamond"/>
              <a:cs typeface="Garamond"/>
              <a:sym typeface="Garamond"/>
            </a:endParaRPr>
          </a:p>
        </p:txBody>
      </p:sp>
      <p:cxnSp>
        <p:nvCxnSpPr>
          <p:cNvPr id="591" name="Google Shape;591;p43"/>
          <p:cNvCxnSpPr/>
          <p:nvPr/>
        </p:nvCxnSpPr>
        <p:spPr>
          <a:xfrm>
            <a:off x="6232525" y="1790700"/>
            <a:ext cx="701675" cy="0"/>
          </a:xfrm>
          <a:prstGeom prst="straightConnector1">
            <a:avLst/>
          </a:prstGeom>
          <a:noFill/>
          <a:ln cap="flat" cmpd="sng" w="63500">
            <a:solidFill>
              <a:schemeClr val="lt1"/>
            </a:solidFill>
            <a:prstDash val="solid"/>
            <a:miter lim="800000"/>
            <a:headEnd len="med" w="med" type="none"/>
            <a:tailEnd len="med" w="med" type="none"/>
          </a:ln>
          <a:effectLst>
            <a:outerShdw blurRad="63500" dir="5400000" dist="20000">
              <a:srgbClr val="808080">
                <a:alpha val="37647"/>
              </a:srgbClr>
            </a:outerShdw>
          </a:effectLst>
        </p:spPr>
      </p:cxnSp>
      <p:cxnSp>
        <p:nvCxnSpPr>
          <p:cNvPr id="592" name="Google Shape;592;p43"/>
          <p:cNvCxnSpPr/>
          <p:nvPr/>
        </p:nvCxnSpPr>
        <p:spPr>
          <a:xfrm>
            <a:off x="1638300" y="1727200"/>
            <a:ext cx="1096962" cy="12700"/>
          </a:xfrm>
          <a:prstGeom prst="straightConnector1">
            <a:avLst/>
          </a:prstGeom>
          <a:noFill/>
          <a:ln cap="flat" cmpd="sng" w="63500">
            <a:solidFill>
              <a:schemeClr val="lt1"/>
            </a:solidFill>
            <a:prstDash val="solid"/>
            <a:miter lim="800000"/>
            <a:headEnd len="med" w="med" type="none"/>
            <a:tailEnd len="med" w="med" type="none"/>
          </a:ln>
          <a:effectLst>
            <a:outerShdw blurRad="63500" dir="5400000" dist="20000">
              <a:srgbClr val="808080">
                <a:alpha val="37647"/>
              </a:srgbClr>
            </a:outerShdw>
          </a:effectLst>
        </p:spPr>
      </p:cxnSp>
      <p:sp>
        <p:nvSpPr>
          <p:cNvPr id="593" name="Google Shape;593;p43"/>
          <p:cNvSpPr txBox="1"/>
          <p:nvPr/>
        </p:nvSpPr>
        <p:spPr>
          <a:xfrm>
            <a:off x="2544762" y="1384300"/>
            <a:ext cx="3787775" cy="7016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4000"/>
              <a:buFont typeface="Garamond"/>
              <a:buNone/>
            </a:pPr>
            <a:r>
              <a:rPr b="0" i="0" lang="en-US" sz="4000" u="none">
                <a:solidFill>
                  <a:srgbClr val="FF0000"/>
                </a:solidFill>
                <a:latin typeface="Garamond"/>
                <a:ea typeface="Garamond"/>
                <a:cs typeface="Garamond"/>
                <a:sym typeface="Garamond"/>
              </a:rPr>
              <a:t>The Patently</a:t>
            </a:r>
            <a:endParaRPr/>
          </a:p>
        </p:txBody>
      </p:sp>
      <p:cxnSp>
        <p:nvCxnSpPr>
          <p:cNvPr id="594" name="Google Shape;594;p43"/>
          <p:cNvCxnSpPr/>
          <p:nvPr/>
        </p:nvCxnSpPr>
        <p:spPr>
          <a:xfrm>
            <a:off x="1638300" y="2847975"/>
            <a:ext cx="5387975" cy="12700"/>
          </a:xfrm>
          <a:prstGeom prst="straightConnector1">
            <a:avLst/>
          </a:prstGeom>
          <a:noFill/>
          <a:ln cap="flat" cmpd="sng" w="63500">
            <a:solidFill>
              <a:schemeClr val="lt1"/>
            </a:solidFill>
            <a:prstDash val="solid"/>
            <a:miter lim="800000"/>
            <a:headEnd len="med" w="med" type="none"/>
            <a:tailEnd len="med" w="med" type="none"/>
          </a:ln>
          <a:effectLst>
            <a:outerShdw blurRad="63500" dir="5400000" dist="20000">
              <a:srgbClr val="808080">
                <a:alpha val="37647"/>
              </a:srgbClr>
            </a:outerShdw>
          </a:effectLst>
        </p:spPr>
      </p:cxnSp>
      <p:sp>
        <p:nvSpPr>
          <p:cNvPr id="595" name="Google Shape;595;p43"/>
          <p:cNvSpPr txBox="1"/>
          <p:nvPr/>
        </p:nvSpPr>
        <p:spPr>
          <a:xfrm>
            <a:off x="193675" y="3309937"/>
            <a:ext cx="3984625" cy="267652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F2F2F2"/>
              </a:buClr>
              <a:buSzPts val="2400"/>
              <a:buFont typeface="Arial"/>
              <a:buChar char="•"/>
            </a:pPr>
            <a:r>
              <a:rPr b="0" i="0" lang="en-US" sz="2400" u="none">
                <a:solidFill>
                  <a:srgbClr val="F2F2F2"/>
                </a:solidFill>
                <a:latin typeface="Calibri"/>
                <a:ea typeface="Calibri"/>
                <a:cs typeface="Calibri"/>
                <a:sym typeface="Calibri"/>
              </a:rPr>
              <a:t>Before 2004, confidential information of Party A is prior art against Party B</a:t>
            </a:r>
            <a:endParaRPr/>
          </a:p>
          <a:p>
            <a:pPr indent="-133350" lvl="0" marL="285750" marR="0" rtl="0" algn="l">
              <a:lnSpc>
                <a:spcPct val="100000"/>
              </a:lnSpc>
              <a:spcBef>
                <a:spcPts val="0"/>
              </a:spcBef>
              <a:spcAft>
                <a:spcPts val="0"/>
              </a:spcAft>
              <a:buClr>
                <a:schemeClr val="dk1"/>
              </a:buClr>
              <a:buSzPts val="2400"/>
              <a:buFont typeface="Arial"/>
              <a:buNone/>
            </a:pPr>
            <a:r>
              <a:t/>
            </a:r>
            <a:endParaRPr b="0" i="0" sz="2400" u="none">
              <a:solidFill>
                <a:srgbClr val="F2F2F2"/>
              </a:solidFill>
              <a:latin typeface="Calibri"/>
              <a:ea typeface="Calibri"/>
              <a:cs typeface="Calibri"/>
              <a:sym typeface="Calibri"/>
            </a:endParaRPr>
          </a:p>
          <a:p>
            <a:pPr indent="-285750" lvl="0" marL="285750" marR="0" rtl="0" algn="l">
              <a:lnSpc>
                <a:spcPct val="100000"/>
              </a:lnSpc>
              <a:spcBef>
                <a:spcPts val="0"/>
              </a:spcBef>
              <a:spcAft>
                <a:spcPts val="0"/>
              </a:spcAft>
              <a:buClr>
                <a:srgbClr val="F2F2F2"/>
              </a:buClr>
              <a:buSzPts val="2400"/>
              <a:buFont typeface="Arial"/>
              <a:buChar char="•"/>
            </a:pPr>
            <a:r>
              <a:rPr b="0" i="0" lang="en-US" sz="2400" u="none">
                <a:solidFill>
                  <a:srgbClr val="F2F2F2"/>
                </a:solidFill>
                <a:latin typeface="Calibri"/>
                <a:ea typeface="Calibri"/>
                <a:cs typeface="Calibri"/>
                <a:sym typeface="Calibri"/>
              </a:rPr>
              <a:t>Makes it really hard to patent fruits of joint research.</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pic>
        <p:nvPicPr>
          <p:cNvPr descr="Perfect Storm.jpg" id="600" name="Google Shape;600;p44"/>
          <p:cNvPicPr preferRelativeResize="0"/>
          <p:nvPr/>
        </p:nvPicPr>
        <p:blipFill rotWithShape="1">
          <a:blip r:embed="rId3">
            <a:alphaModFix/>
          </a:blip>
          <a:srcRect b="0" l="0" r="0" t="0"/>
          <a:stretch/>
        </p:blipFill>
        <p:spPr>
          <a:xfrm>
            <a:off x="0" y="1470025"/>
            <a:ext cx="9144000" cy="5408612"/>
          </a:xfrm>
          <a:prstGeom prst="rect">
            <a:avLst/>
          </a:prstGeom>
          <a:noFill/>
          <a:ln>
            <a:noFill/>
          </a:ln>
        </p:spPr>
      </p:pic>
      <p:sp>
        <p:nvSpPr>
          <p:cNvPr id="601" name="Google Shape;601;p44"/>
          <p:cNvSpPr txBox="1"/>
          <p:nvPr>
            <p:ph idx="4294967295" type="ctrTitle"/>
          </p:nvPr>
        </p:nvSpPr>
        <p:spPr>
          <a:xfrm>
            <a:off x="0" y="0"/>
            <a:ext cx="9144000" cy="1470025"/>
          </a:xfrm>
          <a:prstGeom prst="rect">
            <a:avLst/>
          </a:prstGeom>
          <a:solidFill>
            <a:srgbClr val="44191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DDD9C3"/>
              </a:buClr>
              <a:buSzPts val="4800"/>
              <a:buFont typeface="Calibri"/>
              <a:buNone/>
            </a:pPr>
            <a:r>
              <a:rPr b="0" i="0" lang="en-US" sz="4800" u="none" cap="none" strike="noStrike">
                <a:solidFill>
                  <a:srgbClr val="DDD9C3"/>
                </a:solidFill>
                <a:latin typeface="Calibri"/>
                <a:ea typeface="Calibri"/>
                <a:cs typeface="Calibri"/>
                <a:sym typeface="Calibri"/>
              </a:rPr>
              <a:t>Safe Harbor</a:t>
            </a:r>
            <a:endParaRPr/>
          </a:p>
        </p:txBody>
      </p:sp>
      <p:sp>
        <p:nvSpPr>
          <p:cNvPr id="602" name="Google Shape;602;p44"/>
          <p:cNvSpPr txBox="1"/>
          <p:nvPr/>
        </p:nvSpPr>
        <p:spPr>
          <a:xfrm>
            <a:off x="635000" y="1025525"/>
            <a:ext cx="7391400" cy="23479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000"/>
              <a:buFont typeface="Calibri"/>
              <a:buNone/>
            </a:pPr>
            <a:r>
              <a:t/>
            </a:r>
            <a:endParaRPr b="0" i="0" sz="4000" u="none">
              <a:solidFill>
                <a:srgbClr val="FF0000"/>
              </a:solidFill>
              <a:latin typeface="Garamond"/>
              <a:ea typeface="Garamond"/>
              <a:cs typeface="Garamond"/>
              <a:sym typeface="Garamond"/>
            </a:endParaRPr>
          </a:p>
          <a:p>
            <a:pPr indent="0" lvl="0" marL="0" marR="0" rtl="0" algn="ctr">
              <a:lnSpc>
                <a:spcPct val="100000"/>
              </a:lnSpc>
              <a:spcBef>
                <a:spcPts val="0"/>
              </a:spcBef>
              <a:spcAft>
                <a:spcPts val="0"/>
              </a:spcAft>
              <a:buClr>
                <a:srgbClr val="FF0000"/>
              </a:buClr>
              <a:buSzPts val="8000"/>
              <a:buFont typeface="Garamond"/>
              <a:buNone/>
            </a:pPr>
            <a:r>
              <a:rPr b="0" i="0" lang="en-US" sz="8000" u="none">
                <a:solidFill>
                  <a:srgbClr val="FF0000"/>
                </a:solidFill>
                <a:latin typeface="Garamond"/>
                <a:ea typeface="Garamond"/>
                <a:cs typeface="Garamond"/>
                <a:sym typeface="Garamond"/>
              </a:rPr>
              <a:t>Perfect Storm</a:t>
            </a:r>
            <a:endParaRPr/>
          </a:p>
          <a:p>
            <a:pPr indent="0" lvl="0" marL="0" marR="0" rtl="0" algn="l">
              <a:lnSpc>
                <a:spcPct val="100000"/>
              </a:lnSpc>
              <a:spcBef>
                <a:spcPts val="0"/>
              </a:spcBef>
              <a:spcAft>
                <a:spcPts val="0"/>
              </a:spcAft>
              <a:buNone/>
            </a:pPr>
            <a:r>
              <a:t/>
            </a:r>
            <a:endParaRPr b="0" i="0" sz="8000" u="none">
              <a:solidFill>
                <a:srgbClr val="FF0000"/>
              </a:solidFill>
              <a:latin typeface="Garamond"/>
              <a:ea typeface="Garamond"/>
              <a:cs typeface="Garamond"/>
              <a:sym typeface="Garamond"/>
            </a:endParaRPr>
          </a:p>
        </p:txBody>
      </p:sp>
      <p:cxnSp>
        <p:nvCxnSpPr>
          <p:cNvPr id="603" name="Google Shape;603;p44"/>
          <p:cNvCxnSpPr/>
          <p:nvPr/>
        </p:nvCxnSpPr>
        <p:spPr>
          <a:xfrm>
            <a:off x="6232525" y="1790700"/>
            <a:ext cx="701675" cy="0"/>
          </a:xfrm>
          <a:prstGeom prst="straightConnector1">
            <a:avLst/>
          </a:prstGeom>
          <a:noFill/>
          <a:ln cap="flat" cmpd="sng" w="63500">
            <a:solidFill>
              <a:schemeClr val="lt1"/>
            </a:solidFill>
            <a:prstDash val="solid"/>
            <a:miter lim="800000"/>
            <a:headEnd len="med" w="med" type="none"/>
            <a:tailEnd len="med" w="med" type="none"/>
          </a:ln>
          <a:effectLst>
            <a:outerShdw blurRad="63500" dir="5400000" dist="20000">
              <a:srgbClr val="808080">
                <a:alpha val="37647"/>
              </a:srgbClr>
            </a:outerShdw>
          </a:effectLst>
        </p:spPr>
      </p:cxnSp>
      <p:cxnSp>
        <p:nvCxnSpPr>
          <p:cNvPr id="604" name="Google Shape;604;p44"/>
          <p:cNvCxnSpPr/>
          <p:nvPr/>
        </p:nvCxnSpPr>
        <p:spPr>
          <a:xfrm>
            <a:off x="1638300" y="1727200"/>
            <a:ext cx="1096962" cy="12700"/>
          </a:xfrm>
          <a:prstGeom prst="straightConnector1">
            <a:avLst/>
          </a:prstGeom>
          <a:noFill/>
          <a:ln cap="flat" cmpd="sng" w="63500">
            <a:solidFill>
              <a:schemeClr val="lt1"/>
            </a:solidFill>
            <a:prstDash val="solid"/>
            <a:miter lim="800000"/>
            <a:headEnd len="med" w="med" type="none"/>
            <a:tailEnd len="med" w="med" type="none"/>
          </a:ln>
          <a:effectLst>
            <a:outerShdw blurRad="63500" dir="5400000" dist="20000">
              <a:srgbClr val="808080">
                <a:alpha val="37647"/>
              </a:srgbClr>
            </a:outerShdw>
          </a:effectLst>
        </p:spPr>
      </p:cxnSp>
      <p:sp>
        <p:nvSpPr>
          <p:cNvPr id="605" name="Google Shape;605;p44"/>
          <p:cNvSpPr txBox="1"/>
          <p:nvPr/>
        </p:nvSpPr>
        <p:spPr>
          <a:xfrm>
            <a:off x="2544762" y="1384300"/>
            <a:ext cx="3787775" cy="7016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4000"/>
              <a:buFont typeface="Garamond"/>
              <a:buNone/>
            </a:pPr>
            <a:r>
              <a:rPr b="0" i="0" lang="en-US" sz="4000" u="none">
                <a:solidFill>
                  <a:srgbClr val="FF0000"/>
                </a:solidFill>
                <a:latin typeface="Garamond"/>
                <a:ea typeface="Garamond"/>
                <a:cs typeface="Garamond"/>
                <a:sym typeface="Garamond"/>
              </a:rPr>
              <a:t>The Patently</a:t>
            </a:r>
            <a:endParaRPr/>
          </a:p>
        </p:txBody>
      </p:sp>
      <p:cxnSp>
        <p:nvCxnSpPr>
          <p:cNvPr id="606" name="Google Shape;606;p44"/>
          <p:cNvCxnSpPr/>
          <p:nvPr/>
        </p:nvCxnSpPr>
        <p:spPr>
          <a:xfrm>
            <a:off x="1638300" y="2847975"/>
            <a:ext cx="5387975" cy="12700"/>
          </a:xfrm>
          <a:prstGeom prst="straightConnector1">
            <a:avLst/>
          </a:prstGeom>
          <a:noFill/>
          <a:ln cap="flat" cmpd="sng" w="63500">
            <a:solidFill>
              <a:schemeClr val="lt1"/>
            </a:solidFill>
            <a:prstDash val="solid"/>
            <a:miter lim="800000"/>
            <a:headEnd len="med" w="med" type="none"/>
            <a:tailEnd len="med" w="med" type="none"/>
          </a:ln>
          <a:effectLst>
            <a:outerShdw blurRad="63500" dir="5400000" dist="20000">
              <a:srgbClr val="808080">
                <a:alpha val="37647"/>
              </a:srgbClr>
            </a:outerShdw>
          </a:effectLst>
        </p:spPr>
      </p:cxnSp>
      <p:sp>
        <p:nvSpPr>
          <p:cNvPr id="607" name="Google Shape;607;p44"/>
          <p:cNvSpPr txBox="1"/>
          <p:nvPr/>
        </p:nvSpPr>
        <p:spPr>
          <a:xfrm>
            <a:off x="477837" y="3048000"/>
            <a:ext cx="4076700" cy="3046412"/>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200"/>
              <a:buFont typeface="Calibri"/>
              <a:buNone/>
            </a:pPr>
            <a:r>
              <a:rPr b="0" i="0" lang="en-US" sz="3200" u="none">
                <a:solidFill>
                  <a:schemeClr val="dk1"/>
                </a:solidFill>
                <a:latin typeface="Calibri"/>
                <a:ea typeface="Calibri"/>
                <a:cs typeface="Calibri"/>
                <a:sym typeface="Calibri"/>
              </a:rPr>
              <a:t>You can avoid confidential prior art of the other Party using the </a:t>
            </a:r>
            <a:r>
              <a:rPr b="1" i="0" lang="en-US" sz="3200" u="sng">
                <a:solidFill>
                  <a:srgbClr val="C00000"/>
                </a:solidFill>
                <a:latin typeface="Calibri"/>
                <a:ea typeface="Calibri"/>
                <a:cs typeface="Calibri"/>
                <a:sym typeface="Calibri"/>
              </a:rPr>
              <a:t>safe harbor </a:t>
            </a:r>
            <a:r>
              <a:rPr b="0" i="0" lang="en-US" sz="3200" u="none">
                <a:solidFill>
                  <a:schemeClr val="dk1"/>
                </a:solidFill>
                <a:latin typeface="Calibri"/>
                <a:ea typeface="Calibri"/>
                <a:cs typeface="Calibri"/>
                <a:sym typeface="Calibri"/>
              </a:rPr>
              <a:t>of a Joint Research Agreement (JRA).</a:t>
            </a:r>
            <a:endParaRPr/>
          </a:p>
        </p:txBody>
      </p:sp>
      <p:sp>
        <p:nvSpPr>
          <p:cNvPr id="608" name="Google Shape;608;p44"/>
          <p:cNvSpPr/>
          <p:nvPr/>
        </p:nvSpPr>
        <p:spPr>
          <a:xfrm>
            <a:off x="6477000" y="3086100"/>
            <a:ext cx="2362200" cy="685800"/>
          </a:xfrm>
          <a:prstGeom prst="wedgeRectCallout">
            <a:avLst>
              <a:gd fmla="val -8419" name="adj1"/>
              <a:gd fmla="val 22396" name="adj2"/>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a:solidFill>
                  <a:srgbClr val="FFFFFF"/>
                </a:solidFill>
                <a:latin typeface="Calibri"/>
                <a:ea typeface="Calibri"/>
                <a:cs typeface="Calibri"/>
                <a:sym typeface="Calibri"/>
              </a:rPr>
              <a:t>I could use a </a:t>
            </a:r>
            <a:r>
              <a:rPr b="1" i="0" lang="en-US" sz="1800" u="sng">
                <a:solidFill>
                  <a:srgbClr val="FFFF00"/>
                </a:solidFill>
                <a:latin typeface="Calibri"/>
                <a:ea typeface="Calibri"/>
                <a:cs typeface="Calibri"/>
                <a:sym typeface="Calibri"/>
              </a:rPr>
              <a:t>safe harbor</a:t>
            </a:r>
            <a:r>
              <a:rPr b="0" i="0" lang="en-US" sz="1800" u="none">
                <a:solidFill>
                  <a:srgbClr val="FFFFFF"/>
                </a:solidFill>
                <a:latin typeface="Calibri"/>
                <a:ea typeface="Calibri"/>
                <a:cs typeface="Calibri"/>
                <a:sym typeface="Calibri"/>
              </a:rPr>
              <a:t> right now</a:t>
            </a:r>
            <a:endParaRPr/>
          </a:p>
        </p:txBody>
      </p:sp>
      <p:sp>
        <p:nvSpPr>
          <p:cNvPr id="609" name="Google Shape;609;p44"/>
          <p:cNvSpPr/>
          <p:nvPr/>
        </p:nvSpPr>
        <p:spPr>
          <a:xfrm>
            <a:off x="6477000" y="4152900"/>
            <a:ext cx="2362200" cy="990600"/>
          </a:xfrm>
          <a:prstGeom prst="wedgeRectCallout">
            <a:avLst>
              <a:gd fmla="val -8557" name="adj1"/>
              <a:gd fmla="val 1780" name="adj2"/>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a:solidFill>
                  <a:srgbClr val="FFFFFF"/>
                </a:solidFill>
                <a:latin typeface="Calibri"/>
                <a:ea typeface="Calibri"/>
                <a:cs typeface="Calibri"/>
                <a:sym typeface="Calibri"/>
              </a:rPr>
              <a:t>Hopefully it’s the </a:t>
            </a:r>
            <a:r>
              <a:rPr b="1" i="0" lang="en-US" sz="1800" u="sng">
                <a:solidFill>
                  <a:srgbClr val="FFFF00"/>
                </a:solidFill>
                <a:latin typeface="Calibri"/>
                <a:ea typeface="Calibri"/>
                <a:cs typeface="Calibri"/>
                <a:sym typeface="Calibri"/>
              </a:rPr>
              <a:t>NEW</a:t>
            </a:r>
            <a:r>
              <a:rPr b="0" i="0" lang="en-US" sz="1800" u="none">
                <a:solidFill>
                  <a:srgbClr val="FFFFFF"/>
                </a:solidFill>
                <a:latin typeface="Calibri"/>
                <a:ea typeface="Calibri"/>
                <a:cs typeface="Calibri"/>
                <a:sym typeface="Calibri"/>
              </a:rPr>
              <a:t> safe harbor and not the old one.</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45"/>
          <p:cNvSpPr txBox="1"/>
          <p:nvPr>
            <p:ph idx="4294967295" type="ctrTitle"/>
          </p:nvPr>
        </p:nvSpPr>
        <p:spPr>
          <a:xfrm>
            <a:off x="0" y="0"/>
            <a:ext cx="9144000" cy="1470025"/>
          </a:xfrm>
          <a:prstGeom prst="rect">
            <a:avLst/>
          </a:prstGeom>
          <a:solidFill>
            <a:srgbClr val="44191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C000"/>
              </a:buClr>
              <a:buSzPts val="4800"/>
              <a:buFont typeface="Calibri"/>
              <a:buNone/>
            </a:pPr>
            <a:r>
              <a:rPr b="1" i="0" lang="en-US" sz="4800" u="sng" cap="none" strike="noStrike">
                <a:solidFill>
                  <a:srgbClr val="FFC000"/>
                </a:solidFill>
                <a:latin typeface="Calibri"/>
                <a:ea typeface="Calibri"/>
                <a:cs typeface="Calibri"/>
                <a:sym typeface="Calibri"/>
              </a:rPr>
              <a:t>OLD</a:t>
            </a:r>
            <a:r>
              <a:rPr b="0" i="0" lang="en-US" sz="4800" u="none" cap="none" strike="noStrike">
                <a:solidFill>
                  <a:srgbClr val="FFC000"/>
                </a:solidFill>
                <a:latin typeface="Calibri"/>
                <a:ea typeface="Calibri"/>
                <a:cs typeface="Calibri"/>
                <a:sym typeface="Calibri"/>
              </a:rPr>
              <a:t> </a:t>
            </a:r>
            <a:r>
              <a:rPr b="0" i="0" lang="en-US" sz="4800" u="none" cap="none" strike="noStrike">
                <a:solidFill>
                  <a:srgbClr val="DDD9C3"/>
                </a:solidFill>
                <a:latin typeface="Calibri"/>
                <a:ea typeface="Calibri"/>
                <a:cs typeface="Calibri"/>
                <a:sym typeface="Calibri"/>
              </a:rPr>
              <a:t>JRA Safe Harbor</a:t>
            </a:r>
            <a:endParaRPr/>
          </a:p>
        </p:txBody>
      </p:sp>
      <p:sp>
        <p:nvSpPr>
          <p:cNvPr id="615" name="Google Shape;615;p45"/>
          <p:cNvSpPr txBox="1"/>
          <p:nvPr/>
        </p:nvSpPr>
        <p:spPr>
          <a:xfrm>
            <a:off x="368300" y="1825625"/>
            <a:ext cx="8153400" cy="39544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441917"/>
              </a:buClr>
              <a:buSzPts val="3600"/>
              <a:buFont typeface="Calibri"/>
              <a:buNone/>
            </a:pPr>
            <a:r>
              <a:rPr b="0" i="0" lang="en-US" sz="3600" u="none">
                <a:solidFill>
                  <a:srgbClr val="441917"/>
                </a:solidFill>
                <a:latin typeface="Calibri"/>
                <a:ea typeface="Calibri"/>
                <a:cs typeface="Calibri"/>
                <a:sym typeface="Calibri"/>
              </a:rPr>
              <a:t>CREATE Act Safe Harbor (Pre-AIA):</a:t>
            </a:r>
            <a:endParaRPr/>
          </a:p>
          <a:p>
            <a:pPr indent="-177800" lvl="0" marL="0" marR="0" rtl="0" algn="l">
              <a:lnSpc>
                <a:spcPct val="100000"/>
              </a:lnSpc>
              <a:spcBef>
                <a:spcPts val="1800"/>
              </a:spcBef>
              <a:spcAft>
                <a:spcPts val="0"/>
              </a:spcAft>
              <a:buClr>
                <a:srgbClr val="441917"/>
              </a:buClr>
              <a:buSzPts val="2800"/>
              <a:buFont typeface="Calibri"/>
              <a:buAutoNum type="arabicPeriod"/>
            </a:pPr>
            <a:r>
              <a:rPr b="0" i="0" lang="en-US" sz="2800" u="none">
                <a:solidFill>
                  <a:srgbClr val="441917"/>
                </a:solidFill>
                <a:latin typeface="Calibri"/>
                <a:ea typeface="Calibri"/>
                <a:cs typeface="Calibri"/>
                <a:sym typeface="Calibri"/>
              </a:rPr>
              <a:t>Prior art belongs to a JRA party.</a:t>
            </a:r>
            <a:endParaRPr/>
          </a:p>
          <a:p>
            <a:pPr indent="-177800" lvl="0" marL="0" marR="0" rtl="0" algn="l">
              <a:lnSpc>
                <a:spcPct val="100000"/>
              </a:lnSpc>
              <a:spcBef>
                <a:spcPts val="1800"/>
              </a:spcBef>
              <a:spcAft>
                <a:spcPts val="0"/>
              </a:spcAft>
              <a:buClr>
                <a:srgbClr val="441917"/>
              </a:buClr>
              <a:buSzPts val="2800"/>
              <a:buFont typeface="Calibri"/>
              <a:buAutoNum type="arabicPeriod"/>
            </a:pPr>
            <a:r>
              <a:rPr b="0" i="0" lang="en-US" sz="2800" u="none">
                <a:solidFill>
                  <a:srgbClr val="441917"/>
                </a:solidFill>
                <a:latin typeface="Calibri"/>
                <a:ea typeface="Calibri"/>
                <a:cs typeface="Calibri"/>
                <a:sym typeface="Calibri"/>
              </a:rPr>
              <a:t>Written</a:t>
            </a:r>
            <a:r>
              <a:rPr b="1" i="0" lang="en-US" sz="2800" u="none">
                <a:solidFill>
                  <a:srgbClr val="441917"/>
                </a:solidFill>
                <a:latin typeface="Calibri"/>
                <a:ea typeface="Calibri"/>
                <a:cs typeface="Calibri"/>
                <a:sym typeface="Calibri"/>
              </a:rPr>
              <a:t> </a:t>
            </a:r>
            <a:r>
              <a:rPr b="0" i="0" lang="en-US" sz="2800" u="none">
                <a:solidFill>
                  <a:srgbClr val="441917"/>
                </a:solidFill>
                <a:latin typeface="Calibri"/>
                <a:ea typeface="Calibri"/>
                <a:cs typeface="Calibri"/>
                <a:sym typeface="Calibri"/>
              </a:rPr>
              <a:t>JRA before claimed invention </a:t>
            </a:r>
            <a:r>
              <a:rPr b="1" i="0" lang="en-US" sz="2800" u="sng">
                <a:solidFill>
                  <a:srgbClr val="441917"/>
                </a:solidFill>
                <a:latin typeface="Calibri"/>
                <a:ea typeface="Calibri"/>
                <a:cs typeface="Calibri"/>
                <a:sym typeface="Calibri"/>
              </a:rPr>
              <a:t>made</a:t>
            </a:r>
            <a:r>
              <a:rPr b="0" i="0" lang="en-US" sz="2800" u="none">
                <a:solidFill>
                  <a:srgbClr val="441917"/>
                </a:solidFill>
                <a:latin typeface="Calibri"/>
                <a:ea typeface="Calibri"/>
                <a:cs typeface="Calibri"/>
                <a:sym typeface="Calibri"/>
              </a:rPr>
              <a:t>.</a:t>
            </a:r>
            <a:endParaRPr/>
          </a:p>
          <a:p>
            <a:pPr indent="-177800" lvl="0" marL="0" marR="0" rtl="0" algn="l">
              <a:lnSpc>
                <a:spcPct val="100000"/>
              </a:lnSpc>
              <a:spcBef>
                <a:spcPts val="1800"/>
              </a:spcBef>
              <a:spcAft>
                <a:spcPts val="0"/>
              </a:spcAft>
              <a:buClr>
                <a:srgbClr val="441917"/>
              </a:buClr>
              <a:buSzPts val="2800"/>
              <a:buFont typeface="Calibri"/>
              <a:buAutoNum type="arabicPeriod"/>
            </a:pPr>
            <a:r>
              <a:rPr b="0" i="0" lang="en-US" sz="2800" u="none">
                <a:solidFill>
                  <a:srgbClr val="441917"/>
                </a:solidFill>
                <a:latin typeface="Calibri"/>
                <a:ea typeface="Calibri"/>
                <a:cs typeface="Calibri"/>
                <a:sym typeface="Calibri"/>
              </a:rPr>
              <a:t>Claimed invention made under JRA.</a:t>
            </a:r>
            <a:endParaRPr/>
          </a:p>
          <a:p>
            <a:pPr indent="-177800" lvl="0" marL="0" marR="0" rtl="0" algn="l">
              <a:lnSpc>
                <a:spcPct val="100000"/>
              </a:lnSpc>
              <a:spcBef>
                <a:spcPts val="1800"/>
              </a:spcBef>
              <a:spcAft>
                <a:spcPts val="0"/>
              </a:spcAft>
              <a:buClr>
                <a:srgbClr val="441917"/>
              </a:buClr>
              <a:buSzPts val="2800"/>
              <a:buFont typeface="Calibri"/>
              <a:buAutoNum type="arabicPeriod"/>
            </a:pPr>
            <a:r>
              <a:rPr b="0" i="0" lang="en-US" sz="2800" u="none">
                <a:solidFill>
                  <a:srgbClr val="441917"/>
                </a:solidFill>
                <a:latin typeface="Calibri"/>
                <a:ea typeface="Calibri"/>
                <a:cs typeface="Calibri"/>
                <a:sym typeface="Calibri"/>
              </a:rPr>
              <a:t>Patent application discloses JRA parties.</a:t>
            </a:r>
            <a:endParaRPr/>
          </a:p>
          <a:p>
            <a:pPr indent="-177800" lvl="0" marL="0" marR="0" rtl="0" algn="l">
              <a:lnSpc>
                <a:spcPct val="100000"/>
              </a:lnSpc>
              <a:spcBef>
                <a:spcPts val="1800"/>
              </a:spcBef>
              <a:spcAft>
                <a:spcPts val="0"/>
              </a:spcAft>
              <a:buClr>
                <a:srgbClr val="441917"/>
              </a:buClr>
              <a:buSzPts val="2800"/>
              <a:buFont typeface="Calibri"/>
              <a:buAutoNum type="arabicPeriod"/>
            </a:pPr>
            <a:r>
              <a:rPr b="0" i="0" lang="en-US" sz="2800" u="none">
                <a:solidFill>
                  <a:srgbClr val="441917"/>
                </a:solidFill>
                <a:latin typeface="Calibri"/>
                <a:ea typeface="Calibri"/>
                <a:cs typeface="Calibri"/>
                <a:sym typeface="Calibri"/>
              </a:rPr>
              <a:t>Only obviousness rejections for 102(e)(f)(g) prior art</a:t>
            </a:r>
            <a:endParaRPr/>
          </a:p>
        </p:txBody>
      </p:sp>
      <p:sp>
        <p:nvSpPr>
          <p:cNvPr id="616" name="Google Shape;616;p45"/>
          <p:cNvSpPr txBox="1"/>
          <p:nvPr/>
        </p:nvSpPr>
        <p:spPr>
          <a:xfrm>
            <a:off x="533400" y="5943600"/>
            <a:ext cx="7696200" cy="769937"/>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400"/>
              <a:buFont typeface="Calibri"/>
              <a:buNone/>
            </a:pPr>
            <a:r>
              <a:rPr b="0" i="0" lang="en-US" sz="4400" u="none">
                <a:solidFill>
                  <a:schemeClr val="dk1"/>
                </a:solidFill>
                <a:latin typeface="Calibri"/>
                <a:ea typeface="Calibri"/>
                <a:cs typeface="Calibri"/>
                <a:sym typeface="Calibri"/>
              </a:rPr>
              <a:t>Hardly useful at all.</a:t>
            </a:r>
            <a:endParaRPr/>
          </a:p>
        </p:txBody>
      </p:sp>
      <p:sp>
        <p:nvSpPr>
          <p:cNvPr id="617" name="Google Shape;617;p45"/>
          <p:cNvSpPr/>
          <p:nvPr/>
        </p:nvSpPr>
        <p:spPr>
          <a:xfrm>
            <a:off x="7086600" y="3886200"/>
            <a:ext cx="1752600" cy="831850"/>
          </a:xfrm>
          <a:prstGeom prst="wedgeRectCallout">
            <a:avLst>
              <a:gd fmla="val -7463" name="adj1"/>
              <a:gd fmla="val 40270" name="adj2"/>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3600"/>
              <a:buFont typeface="Calibri"/>
              <a:buNone/>
            </a:pPr>
            <a:r>
              <a:rPr b="0" i="0" lang="en-US" sz="3600" u="none">
                <a:solidFill>
                  <a:srgbClr val="FFFFFF"/>
                </a:solidFill>
                <a:latin typeface="Calibri"/>
                <a:ea typeface="Calibri"/>
                <a:cs typeface="Calibri"/>
                <a:sym typeface="Calibri"/>
              </a:rPr>
              <a:t>Silly!</a:t>
            </a:r>
            <a:endParaRPr/>
          </a:p>
        </p:txBody>
      </p:sp>
      <p:sp>
        <p:nvSpPr>
          <p:cNvPr id="618" name="Google Shape;618;p45"/>
          <p:cNvSpPr/>
          <p:nvPr/>
        </p:nvSpPr>
        <p:spPr>
          <a:xfrm>
            <a:off x="6934200" y="1981200"/>
            <a:ext cx="1752600" cy="831850"/>
          </a:xfrm>
          <a:prstGeom prst="wedgeRectCallout">
            <a:avLst>
              <a:gd fmla="val -4969" name="adj1"/>
              <a:gd fmla="val 37543" name="adj2"/>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Calibri"/>
              <a:buNone/>
            </a:pPr>
            <a:r>
              <a:rPr b="0" i="0" lang="en-US" sz="2000" u="none">
                <a:solidFill>
                  <a:srgbClr val="FFFFFF"/>
                </a:solidFill>
                <a:latin typeface="Calibri"/>
                <a:ea typeface="Calibri"/>
                <a:cs typeface="Calibri"/>
                <a:sym typeface="Calibri"/>
              </a:rPr>
              <a:t>Not always realistic</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46"/>
          <p:cNvSpPr txBox="1"/>
          <p:nvPr>
            <p:ph idx="4294967295" type="ctrTitle"/>
          </p:nvPr>
        </p:nvSpPr>
        <p:spPr>
          <a:xfrm>
            <a:off x="0" y="0"/>
            <a:ext cx="9144000" cy="1470025"/>
          </a:xfrm>
          <a:prstGeom prst="rect">
            <a:avLst/>
          </a:prstGeom>
          <a:solidFill>
            <a:srgbClr val="44191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4800"/>
              <a:buFont typeface="Calibri"/>
              <a:buNone/>
            </a:pPr>
            <a:r>
              <a:rPr b="1" i="0" lang="en-US" sz="4800" u="sng" cap="none" strike="noStrike">
                <a:solidFill>
                  <a:srgbClr val="FFFF00"/>
                </a:solidFill>
                <a:latin typeface="Calibri"/>
                <a:ea typeface="Calibri"/>
                <a:cs typeface="Calibri"/>
                <a:sym typeface="Calibri"/>
              </a:rPr>
              <a:t>NEW</a:t>
            </a:r>
            <a:r>
              <a:rPr b="0" i="0" lang="en-US" sz="4800" u="none" cap="none" strike="noStrike">
                <a:solidFill>
                  <a:srgbClr val="DDD9C3"/>
                </a:solidFill>
                <a:latin typeface="Calibri"/>
                <a:ea typeface="Calibri"/>
                <a:cs typeface="Calibri"/>
                <a:sym typeface="Calibri"/>
              </a:rPr>
              <a:t> JRA Safe Harbor</a:t>
            </a:r>
            <a:endParaRPr/>
          </a:p>
        </p:txBody>
      </p:sp>
      <p:sp>
        <p:nvSpPr>
          <p:cNvPr id="624" name="Google Shape;624;p46"/>
          <p:cNvSpPr txBox="1"/>
          <p:nvPr/>
        </p:nvSpPr>
        <p:spPr>
          <a:xfrm>
            <a:off x="368300" y="1825625"/>
            <a:ext cx="8153400" cy="4032250"/>
          </a:xfrm>
          <a:prstGeom prst="rect">
            <a:avLst/>
          </a:prstGeom>
          <a:noFill/>
          <a:ln>
            <a:noFill/>
          </a:ln>
        </p:spPr>
        <p:txBody>
          <a:bodyPr anchorCtr="0" anchor="t" bIns="45700" lIns="91425" spcFirstLastPara="1" rIns="91425" wrap="square" tIns="45700">
            <a:spAutoFit/>
          </a:bodyPr>
          <a:lstStyle/>
          <a:p>
            <a:pPr indent="-177800" lvl="0" marL="0" marR="0" rtl="0" algn="l">
              <a:lnSpc>
                <a:spcPct val="100000"/>
              </a:lnSpc>
              <a:spcBef>
                <a:spcPts val="0"/>
              </a:spcBef>
              <a:spcAft>
                <a:spcPts val="0"/>
              </a:spcAft>
              <a:buClr>
                <a:srgbClr val="441917"/>
              </a:buClr>
              <a:buSzPts val="2800"/>
              <a:buFont typeface="Calibri"/>
              <a:buAutoNum type="arabicPeriod"/>
            </a:pPr>
            <a:r>
              <a:rPr b="0" i="0" lang="en-US" sz="2800" u="none">
                <a:solidFill>
                  <a:srgbClr val="441917"/>
                </a:solidFill>
                <a:latin typeface="Calibri"/>
                <a:ea typeface="Calibri"/>
                <a:cs typeface="Calibri"/>
                <a:sym typeface="Calibri"/>
              </a:rPr>
              <a:t>Prior art belongs to a JRA party.</a:t>
            </a:r>
            <a:endParaRPr/>
          </a:p>
          <a:p>
            <a:pPr indent="-177800" lvl="0" marL="0" marR="0" rtl="0" algn="l">
              <a:lnSpc>
                <a:spcPct val="100000"/>
              </a:lnSpc>
              <a:spcBef>
                <a:spcPts val="1800"/>
              </a:spcBef>
              <a:spcAft>
                <a:spcPts val="0"/>
              </a:spcAft>
              <a:buClr>
                <a:srgbClr val="441917"/>
              </a:buClr>
              <a:buSzPts val="2800"/>
              <a:buFont typeface="Calibri"/>
              <a:buAutoNum type="arabicPeriod"/>
            </a:pPr>
            <a:r>
              <a:rPr b="0" i="0" lang="en-US" sz="2800" u="none">
                <a:solidFill>
                  <a:srgbClr val="441917"/>
                </a:solidFill>
                <a:latin typeface="Calibri"/>
                <a:ea typeface="Calibri"/>
                <a:cs typeface="Calibri"/>
                <a:sym typeface="Calibri"/>
              </a:rPr>
              <a:t>Written JRA before </a:t>
            </a:r>
            <a:r>
              <a:rPr b="1" i="0" lang="en-US" sz="2800" u="sng">
                <a:solidFill>
                  <a:srgbClr val="C00000"/>
                </a:solidFill>
                <a:latin typeface="Calibri"/>
                <a:ea typeface="Calibri"/>
                <a:cs typeface="Calibri"/>
                <a:sym typeface="Calibri"/>
              </a:rPr>
              <a:t>effective filing date</a:t>
            </a:r>
            <a:r>
              <a:rPr b="0" i="0" lang="en-US" sz="2800" u="none">
                <a:solidFill>
                  <a:srgbClr val="441917"/>
                </a:solidFill>
                <a:latin typeface="Calibri"/>
                <a:ea typeface="Calibri"/>
                <a:cs typeface="Calibri"/>
                <a:sym typeface="Calibri"/>
              </a:rPr>
              <a:t>.</a:t>
            </a:r>
            <a:endParaRPr/>
          </a:p>
          <a:p>
            <a:pPr indent="-177800" lvl="0" marL="0" marR="0" rtl="0" algn="l">
              <a:lnSpc>
                <a:spcPct val="100000"/>
              </a:lnSpc>
              <a:spcBef>
                <a:spcPts val="1800"/>
              </a:spcBef>
              <a:spcAft>
                <a:spcPts val="0"/>
              </a:spcAft>
              <a:buClr>
                <a:srgbClr val="441917"/>
              </a:buClr>
              <a:buSzPts val="2800"/>
              <a:buFont typeface="Calibri"/>
              <a:buAutoNum type="arabicPeriod"/>
            </a:pPr>
            <a:r>
              <a:rPr b="0" i="0" lang="en-US" sz="2800" u="none">
                <a:solidFill>
                  <a:srgbClr val="441917"/>
                </a:solidFill>
                <a:latin typeface="Calibri"/>
                <a:ea typeface="Calibri"/>
                <a:cs typeface="Calibri"/>
                <a:sym typeface="Calibri"/>
              </a:rPr>
              <a:t>Claimed invention made under JRA.</a:t>
            </a:r>
            <a:endParaRPr/>
          </a:p>
          <a:p>
            <a:pPr indent="-177800" lvl="0" marL="0" marR="0" rtl="0" algn="l">
              <a:lnSpc>
                <a:spcPct val="100000"/>
              </a:lnSpc>
              <a:spcBef>
                <a:spcPts val="1800"/>
              </a:spcBef>
              <a:spcAft>
                <a:spcPts val="0"/>
              </a:spcAft>
              <a:buClr>
                <a:srgbClr val="441917"/>
              </a:buClr>
              <a:buSzPts val="2800"/>
              <a:buFont typeface="Calibri"/>
              <a:buAutoNum type="arabicPeriod"/>
            </a:pPr>
            <a:r>
              <a:rPr b="0" i="0" lang="en-US" sz="2800" u="none">
                <a:solidFill>
                  <a:srgbClr val="441917"/>
                </a:solidFill>
                <a:latin typeface="Calibri"/>
                <a:ea typeface="Calibri"/>
                <a:cs typeface="Calibri"/>
                <a:sym typeface="Calibri"/>
              </a:rPr>
              <a:t>Patent application discloses JRA parties.</a:t>
            </a:r>
            <a:endParaRPr/>
          </a:p>
          <a:p>
            <a:pPr indent="-177800" lvl="0" marL="0" marR="0" rtl="0" algn="l">
              <a:lnSpc>
                <a:spcPct val="100000"/>
              </a:lnSpc>
              <a:spcBef>
                <a:spcPts val="1800"/>
              </a:spcBef>
              <a:spcAft>
                <a:spcPts val="0"/>
              </a:spcAft>
              <a:buClr>
                <a:srgbClr val="441917"/>
              </a:buClr>
              <a:buSzPts val="2800"/>
              <a:buFont typeface="Calibri"/>
              <a:buAutoNum type="arabicPeriod"/>
            </a:pPr>
            <a:r>
              <a:rPr b="0" i="0" lang="en-US" sz="2800" u="none">
                <a:solidFill>
                  <a:srgbClr val="441917"/>
                </a:solidFill>
                <a:latin typeface="Calibri"/>
                <a:ea typeface="Calibri"/>
                <a:cs typeface="Calibri"/>
                <a:sym typeface="Calibri"/>
              </a:rPr>
              <a:t> Any </a:t>
            </a:r>
            <a:r>
              <a:rPr b="1" i="0" lang="en-US" sz="2800" u="sng">
                <a:solidFill>
                  <a:srgbClr val="C00000"/>
                </a:solidFill>
                <a:latin typeface="Calibri"/>
                <a:ea typeface="Calibri"/>
                <a:cs typeface="Calibri"/>
                <a:sym typeface="Calibri"/>
              </a:rPr>
              <a:t>novelty or obviousness </a:t>
            </a:r>
            <a:r>
              <a:rPr b="0" i="0" lang="en-US" sz="2800" u="none">
                <a:solidFill>
                  <a:srgbClr val="441917"/>
                </a:solidFill>
                <a:latin typeface="Calibri"/>
                <a:ea typeface="Calibri"/>
                <a:cs typeface="Calibri"/>
                <a:sym typeface="Calibri"/>
              </a:rPr>
              <a:t>rejections over patent or application filed before but published or issued after effective filing date.</a:t>
            </a:r>
            <a:endParaRPr/>
          </a:p>
        </p:txBody>
      </p:sp>
      <p:sp>
        <p:nvSpPr>
          <p:cNvPr id="625" name="Google Shape;625;p46"/>
          <p:cNvSpPr txBox="1"/>
          <p:nvPr/>
        </p:nvSpPr>
        <p:spPr>
          <a:xfrm>
            <a:off x="474662" y="6216650"/>
            <a:ext cx="7696200" cy="460375"/>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Much better!</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grpSp>
        <p:nvGrpSpPr>
          <p:cNvPr id="630" name="Google Shape;630;p47"/>
          <p:cNvGrpSpPr/>
          <p:nvPr/>
        </p:nvGrpSpPr>
        <p:grpSpPr>
          <a:xfrm>
            <a:off x="0" y="1455737"/>
            <a:ext cx="5027612" cy="5419725"/>
            <a:chOff x="-1" y="1455738"/>
            <a:chExt cx="5026961" cy="5419264"/>
          </a:xfrm>
        </p:grpSpPr>
        <p:pic>
          <p:nvPicPr>
            <p:cNvPr descr="Cover slide 5.jpg" id="631" name="Google Shape;631;p47"/>
            <p:cNvPicPr preferRelativeResize="0"/>
            <p:nvPr/>
          </p:nvPicPr>
          <p:blipFill rotWithShape="1">
            <a:blip r:embed="rId3">
              <a:alphaModFix/>
            </a:blip>
            <a:srcRect b="0" l="0" r="0" t="0"/>
            <a:stretch/>
          </p:blipFill>
          <p:spPr>
            <a:xfrm>
              <a:off x="1779782" y="5525101"/>
              <a:ext cx="1579670" cy="1349900"/>
            </a:xfrm>
            <a:prstGeom prst="rect">
              <a:avLst/>
            </a:prstGeom>
            <a:noFill/>
            <a:ln>
              <a:noFill/>
            </a:ln>
          </p:spPr>
        </p:pic>
        <p:pic>
          <p:nvPicPr>
            <p:cNvPr descr="Cover slide 1.jpg" id="632" name="Google Shape;632;p47"/>
            <p:cNvPicPr preferRelativeResize="0"/>
            <p:nvPr/>
          </p:nvPicPr>
          <p:blipFill rotWithShape="1">
            <a:blip r:embed="rId4">
              <a:alphaModFix/>
            </a:blip>
            <a:srcRect b="0" l="0" r="0" t="0"/>
            <a:stretch/>
          </p:blipFill>
          <p:spPr>
            <a:xfrm>
              <a:off x="0" y="1455738"/>
              <a:ext cx="1728878" cy="1287462"/>
            </a:xfrm>
            <a:prstGeom prst="rect">
              <a:avLst/>
            </a:prstGeom>
            <a:noFill/>
            <a:ln>
              <a:noFill/>
            </a:ln>
          </p:spPr>
        </p:pic>
        <p:pic>
          <p:nvPicPr>
            <p:cNvPr descr="Cover slide 2.jpg" id="633" name="Google Shape;633;p47"/>
            <p:cNvPicPr preferRelativeResize="0"/>
            <p:nvPr/>
          </p:nvPicPr>
          <p:blipFill rotWithShape="1">
            <a:blip r:embed="rId5">
              <a:alphaModFix/>
            </a:blip>
            <a:srcRect b="0" l="0" r="0" t="0"/>
            <a:stretch/>
          </p:blipFill>
          <p:spPr>
            <a:xfrm>
              <a:off x="-1" y="2734855"/>
              <a:ext cx="1728879" cy="1471387"/>
            </a:xfrm>
            <a:prstGeom prst="rect">
              <a:avLst/>
            </a:prstGeom>
            <a:noFill/>
            <a:ln>
              <a:noFill/>
            </a:ln>
          </p:spPr>
        </p:pic>
        <p:pic>
          <p:nvPicPr>
            <p:cNvPr descr="Cover slide 3.jpg" id="634" name="Google Shape;634;p47"/>
            <p:cNvPicPr preferRelativeResize="0"/>
            <p:nvPr/>
          </p:nvPicPr>
          <p:blipFill rotWithShape="1">
            <a:blip r:embed="rId6">
              <a:alphaModFix/>
            </a:blip>
            <a:srcRect b="0" l="0" r="0" t="0"/>
            <a:stretch/>
          </p:blipFill>
          <p:spPr>
            <a:xfrm>
              <a:off x="0" y="4210050"/>
              <a:ext cx="1728878" cy="1315051"/>
            </a:xfrm>
            <a:prstGeom prst="rect">
              <a:avLst/>
            </a:prstGeom>
            <a:noFill/>
            <a:ln>
              <a:noFill/>
            </a:ln>
          </p:spPr>
        </p:pic>
        <p:pic>
          <p:nvPicPr>
            <p:cNvPr descr="Cover slide 4.jpg" id="635" name="Google Shape;635;p47"/>
            <p:cNvPicPr preferRelativeResize="0"/>
            <p:nvPr/>
          </p:nvPicPr>
          <p:blipFill rotWithShape="1">
            <a:blip r:embed="rId7">
              <a:alphaModFix/>
            </a:blip>
            <a:srcRect b="0" l="0" r="0" t="0"/>
            <a:stretch/>
          </p:blipFill>
          <p:spPr>
            <a:xfrm>
              <a:off x="-1" y="5525101"/>
              <a:ext cx="1779782" cy="1349901"/>
            </a:xfrm>
            <a:prstGeom prst="rect">
              <a:avLst/>
            </a:prstGeom>
            <a:noFill/>
            <a:ln>
              <a:noFill/>
            </a:ln>
          </p:spPr>
        </p:pic>
        <p:pic>
          <p:nvPicPr>
            <p:cNvPr descr="Cover slide 6.jpg" id="636" name="Google Shape;636;p47"/>
            <p:cNvPicPr preferRelativeResize="0"/>
            <p:nvPr/>
          </p:nvPicPr>
          <p:blipFill rotWithShape="1">
            <a:blip r:embed="rId8">
              <a:alphaModFix/>
            </a:blip>
            <a:srcRect b="0" l="0" r="0" t="0"/>
            <a:stretch/>
          </p:blipFill>
          <p:spPr>
            <a:xfrm>
              <a:off x="3371227" y="5525101"/>
              <a:ext cx="1655733" cy="1349470"/>
            </a:xfrm>
            <a:prstGeom prst="rect">
              <a:avLst/>
            </a:prstGeom>
            <a:noFill/>
            <a:ln>
              <a:noFill/>
            </a:ln>
          </p:spPr>
        </p:pic>
      </p:grpSp>
      <p:sp>
        <p:nvSpPr>
          <p:cNvPr id="637" name="Google Shape;637;p47"/>
          <p:cNvSpPr txBox="1"/>
          <p:nvPr>
            <p:ph idx="4294967295" type="ctrTitle"/>
          </p:nvPr>
        </p:nvSpPr>
        <p:spPr>
          <a:xfrm>
            <a:off x="0" y="0"/>
            <a:ext cx="9144000" cy="1470025"/>
          </a:xfrm>
          <a:prstGeom prst="rect">
            <a:avLst/>
          </a:prstGeom>
          <a:solidFill>
            <a:srgbClr val="63252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DDD9C3"/>
              </a:buClr>
              <a:buSzPts val="6000"/>
              <a:buFont typeface="Calibri"/>
              <a:buNone/>
            </a:pPr>
            <a:r>
              <a:rPr b="0" i="0" lang="en-US" sz="6000" u="none" cap="none" strike="noStrike">
                <a:solidFill>
                  <a:srgbClr val="DDD9C3"/>
                </a:solidFill>
                <a:latin typeface="Calibri"/>
                <a:ea typeface="Calibri"/>
                <a:cs typeface="Calibri"/>
                <a:sym typeface="Calibri"/>
              </a:rPr>
              <a:t>Thank you.</a:t>
            </a:r>
            <a:endParaRPr/>
          </a:p>
        </p:txBody>
      </p:sp>
      <p:sp>
        <p:nvSpPr>
          <p:cNvPr id="638" name="Google Shape;638;p47"/>
          <p:cNvSpPr txBox="1"/>
          <p:nvPr/>
        </p:nvSpPr>
        <p:spPr>
          <a:xfrm>
            <a:off x="1524000" y="3352800"/>
            <a:ext cx="7620000" cy="152400"/>
          </a:xfrm>
          <a:prstGeom prst="rect">
            <a:avLst/>
          </a:prstGeom>
          <a:solidFill>
            <a:srgbClr val="800000"/>
          </a:solidFill>
          <a:ln cap="flat" cmpd="sng" w="9525">
            <a:solidFill>
              <a:srgbClr val="8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39" name="Google Shape;639;p47"/>
          <p:cNvSpPr txBox="1"/>
          <p:nvPr/>
        </p:nvSpPr>
        <p:spPr>
          <a:xfrm>
            <a:off x="719137" y="2852737"/>
            <a:ext cx="8610600" cy="385286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40" name="Google Shape;640;p47"/>
          <p:cNvSpPr txBox="1"/>
          <p:nvPr/>
        </p:nvSpPr>
        <p:spPr>
          <a:xfrm>
            <a:off x="1292225" y="3584575"/>
            <a:ext cx="838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41" name="Google Shape;641;p47"/>
          <p:cNvSpPr txBox="1"/>
          <p:nvPr/>
        </p:nvSpPr>
        <p:spPr>
          <a:xfrm>
            <a:off x="942975" y="3203575"/>
            <a:ext cx="1187450" cy="12954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6600"/>
              <a:buFont typeface="Book Antiqua"/>
              <a:buNone/>
            </a:pPr>
            <a:r>
              <a:rPr b="1" i="0" lang="en-US" sz="6600" u="none">
                <a:solidFill>
                  <a:schemeClr val="dk1"/>
                </a:solidFill>
                <a:latin typeface="Book Antiqua"/>
                <a:ea typeface="Book Antiqua"/>
                <a:cs typeface="Book Antiqua"/>
                <a:sym typeface="Book Antiqua"/>
              </a:rPr>
              <a:t>K</a:t>
            </a:r>
            <a:endParaRPr/>
          </a:p>
        </p:txBody>
      </p:sp>
      <p:sp>
        <p:nvSpPr>
          <p:cNvPr id="642" name="Google Shape;642;p47"/>
          <p:cNvSpPr txBox="1"/>
          <p:nvPr/>
        </p:nvSpPr>
        <p:spPr>
          <a:xfrm>
            <a:off x="5138737" y="3051175"/>
            <a:ext cx="1187450" cy="12954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6600"/>
              <a:buFont typeface="Book Antiqua"/>
              <a:buNone/>
            </a:pPr>
            <a:r>
              <a:rPr b="1" i="0" lang="en-US" sz="6600" u="none">
                <a:solidFill>
                  <a:schemeClr val="dk1"/>
                </a:solidFill>
                <a:latin typeface="Book Antiqua"/>
                <a:ea typeface="Book Antiqua"/>
                <a:cs typeface="Book Antiqua"/>
                <a:sym typeface="Book Antiqua"/>
              </a:rPr>
              <a:t>B</a:t>
            </a:r>
            <a:endParaRPr/>
          </a:p>
        </p:txBody>
      </p:sp>
      <p:sp>
        <p:nvSpPr>
          <p:cNvPr id="643" name="Google Shape;643;p47"/>
          <p:cNvSpPr txBox="1"/>
          <p:nvPr/>
        </p:nvSpPr>
        <p:spPr>
          <a:xfrm>
            <a:off x="2206625" y="3660775"/>
            <a:ext cx="838200" cy="9144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44" name="Google Shape;644;p47"/>
          <p:cNvSpPr txBox="1"/>
          <p:nvPr/>
        </p:nvSpPr>
        <p:spPr>
          <a:xfrm>
            <a:off x="2206625" y="3756025"/>
            <a:ext cx="838200" cy="6413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600"/>
              <a:buFont typeface="Book Antiqua"/>
              <a:buNone/>
            </a:pPr>
            <a:r>
              <a:rPr b="0" i="0" lang="en-US" sz="3600" u="none">
                <a:solidFill>
                  <a:schemeClr val="dk1"/>
                </a:solidFill>
                <a:latin typeface="Book Antiqua"/>
                <a:ea typeface="Book Antiqua"/>
                <a:cs typeface="Book Antiqua"/>
                <a:sym typeface="Book Antiqua"/>
              </a:rPr>
              <a:t>Ag</a:t>
            </a:r>
            <a:endParaRPr/>
          </a:p>
        </p:txBody>
      </p:sp>
      <p:sp>
        <p:nvSpPr>
          <p:cNvPr id="645" name="Google Shape;645;p47"/>
          <p:cNvSpPr txBox="1"/>
          <p:nvPr/>
        </p:nvSpPr>
        <p:spPr>
          <a:xfrm>
            <a:off x="3121025" y="3417887"/>
            <a:ext cx="838200" cy="9144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46" name="Google Shape;646;p47"/>
          <p:cNvSpPr txBox="1"/>
          <p:nvPr/>
        </p:nvSpPr>
        <p:spPr>
          <a:xfrm>
            <a:off x="4035425" y="3660775"/>
            <a:ext cx="838200" cy="9144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47" name="Google Shape;647;p47"/>
          <p:cNvSpPr txBox="1"/>
          <p:nvPr/>
        </p:nvSpPr>
        <p:spPr>
          <a:xfrm>
            <a:off x="3121025" y="3494087"/>
            <a:ext cx="838200" cy="6413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600"/>
              <a:buFont typeface="Book Antiqua"/>
              <a:buNone/>
            </a:pPr>
            <a:r>
              <a:rPr b="0" i="0" lang="en-US" sz="3600" u="none">
                <a:solidFill>
                  <a:schemeClr val="dk1"/>
                </a:solidFill>
                <a:latin typeface="Book Antiqua"/>
                <a:ea typeface="Book Antiqua"/>
                <a:cs typeface="Book Antiqua"/>
                <a:sym typeface="Book Antiqua"/>
              </a:rPr>
              <a:t>A</a:t>
            </a:r>
            <a:endParaRPr/>
          </a:p>
        </p:txBody>
      </p:sp>
      <p:sp>
        <p:nvSpPr>
          <p:cNvPr id="648" name="Google Shape;648;p47"/>
          <p:cNvSpPr txBox="1"/>
          <p:nvPr/>
        </p:nvSpPr>
        <p:spPr>
          <a:xfrm>
            <a:off x="4035425" y="3813175"/>
            <a:ext cx="838200" cy="6413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600"/>
              <a:buFont typeface="Book Antiqua"/>
              <a:buNone/>
            </a:pPr>
            <a:r>
              <a:rPr b="0" i="0" lang="en-US" sz="3600" u="none">
                <a:solidFill>
                  <a:schemeClr val="dk1"/>
                </a:solidFill>
                <a:latin typeface="Book Antiqua"/>
                <a:ea typeface="Book Antiqua"/>
                <a:cs typeface="Book Antiqua"/>
                <a:sym typeface="Book Antiqua"/>
              </a:rPr>
              <a:t>N</a:t>
            </a:r>
            <a:endParaRPr/>
          </a:p>
        </p:txBody>
      </p:sp>
      <p:sp>
        <p:nvSpPr>
          <p:cNvPr id="649" name="Google Shape;649;p47"/>
          <p:cNvSpPr txBox="1"/>
          <p:nvPr/>
        </p:nvSpPr>
        <p:spPr>
          <a:xfrm>
            <a:off x="5026025" y="3035300"/>
            <a:ext cx="1371600" cy="3365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5B"/>
              </a:buClr>
              <a:buSzPts val="1600"/>
              <a:buFont typeface="Book Antiqua"/>
              <a:buNone/>
            </a:pPr>
            <a:r>
              <a:rPr b="0" i="0" lang="en-US" sz="1600" u="none">
                <a:solidFill>
                  <a:srgbClr val="FFFF5B"/>
                </a:solidFill>
                <a:latin typeface="Book Antiqua"/>
                <a:ea typeface="Book Antiqua"/>
                <a:cs typeface="Book Antiqua"/>
                <a:sym typeface="Book Antiqua"/>
              </a:rPr>
              <a:t>Boron</a:t>
            </a:r>
            <a:endParaRPr/>
          </a:p>
        </p:txBody>
      </p:sp>
      <p:sp>
        <p:nvSpPr>
          <p:cNvPr id="650" name="Google Shape;650;p47"/>
          <p:cNvSpPr txBox="1"/>
          <p:nvPr/>
        </p:nvSpPr>
        <p:spPr>
          <a:xfrm>
            <a:off x="1949450" y="3660775"/>
            <a:ext cx="1371600" cy="2746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5B"/>
              </a:buClr>
              <a:buSzPts val="1200"/>
              <a:buFont typeface="Book Antiqua"/>
              <a:buNone/>
            </a:pPr>
            <a:r>
              <a:rPr b="0" i="0" lang="en-US" sz="1200" u="none">
                <a:solidFill>
                  <a:srgbClr val="FFFF5B"/>
                </a:solidFill>
                <a:latin typeface="Book Antiqua"/>
                <a:ea typeface="Book Antiqua"/>
                <a:cs typeface="Book Antiqua"/>
                <a:sym typeface="Book Antiqua"/>
              </a:rPr>
              <a:t>Silver</a:t>
            </a:r>
            <a:endParaRPr/>
          </a:p>
        </p:txBody>
      </p:sp>
      <p:sp>
        <p:nvSpPr>
          <p:cNvPr id="651" name="Google Shape;651;p47"/>
          <p:cNvSpPr txBox="1"/>
          <p:nvPr/>
        </p:nvSpPr>
        <p:spPr>
          <a:xfrm>
            <a:off x="2849562" y="3417887"/>
            <a:ext cx="1371600" cy="2603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5B"/>
              </a:buClr>
              <a:buSzPts val="1100"/>
              <a:buFont typeface="Book Antiqua"/>
              <a:buNone/>
            </a:pPr>
            <a:r>
              <a:rPr b="0" i="0" lang="en-US" sz="1100" u="none">
                <a:solidFill>
                  <a:srgbClr val="FFFF5B"/>
                </a:solidFill>
                <a:latin typeface="Book Antiqua"/>
                <a:ea typeface="Book Antiqua"/>
                <a:cs typeface="Book Antiqua"/>
                <a:sym typeface="Book Antiqua"/>
              </a:rPr>
              <a:t>Atomic Mass</a:t>
            </a:r>
            <a:endParaRPr/>
          </a:p>
        </p:txBody>
      </p:sp>
      <p:sp>
        <p:nvSpPr>
          <p:cNvPr id="652" name="Google Shape;652;p47"/>
          <p:cNvSpPr txBox="1"/>
          <p:nvPr/>
        </p:nvSpPr>
        <p:spPr>
          <a:xfrm>
            <a:off x="3803650" y="3660775"/>
            <a:ext cx="1371600" cy="2746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5B"/>
              </a:buClr>
              <a:buSzPts val="1200"/>
              <a:buFont typeface="Book Antiqua"/>
              <a:buNone/>
            </a:pPr>
            <a:r>
              <a:rPr b="0" i="0" lang="en-US" sz="1200" u="none">
                <a:solidFill>
                  <a:srgbClr val="FFFF5B"/>
                </a:solidFill>
                <a:latin typeface="Book Antiqua"/>
                <a:ea typeface="Book Antiqua"/>
                <a:cs typeface="Book Antiqua"/>
                <a:sym typeface="Book Antiqua"/>
              </a:rPr>
              <a:t>Nitrogen</a:t>
            </a:r>
            <a:endParaRPr/>
          </a:p>
        </p:txBody>
      </p:sp>
      <p:sp>
        <p:nvSpPr>
          <p:cNvPr id="653" name="Google Shape;653;p47"/>
          <p:cNvSpPr txBox="1"/>
          <p:nvPr/>
        </p:nvSpPr>
        <p:spPr>
          <a:xfrm>
            <a:off x="2862262" y="3932237"/>
            <a:ext cx="1371600" cy="4286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5B"/>
              </a:buClr>
              <a:buSzPts val="1100"/>
              <a:buFont typeface="Book Antiqua"/>
              <a:buNone/>
            </a:pPr>
            <a:r>
              <a:rPr b="0" i="0" lang="en-US" sz="1100" u="none">
                <a:solidFill>
                  <a:srgbClr val="FFFF5B"/>
                </a:solidFill>
                <a:latin typeface="Book Antiqua"/>
                <a:ea typeface="Book Antiqua"/>
                <a:cs typeface="Book Antiqua"/>
                <a:sym typeface="Book Antiqua"/>
              </a:rPr>
              <a:t>Protons and Neutrons</a:t>
            </a:r>
            <a:endParaRPr/>
          </a:p>
        </p:txBody>
      </p:sp>
      <p:sp>
        <p:nvSpPr>
          <p:cNvPr id="654" name="Google Shape;654;p47"/>
          <p:cNvSpPr txBox="1"/>
          <p:nvPr/>
        </p:nvSpPr>
        <p:spPr>
          <a:xfrm>
            <a:off x="879475" y="3203575"/>
            <a:ext cx="1371600" cy="3365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5B"/>
              </a:buClr>
              <a:buSzPts val="1600"/>
              <a:buFont typeface="Book Antiqua"/>
              <a:buNone/>
            </a:pPr>
            <a:r>
              <a:rPr b="0" i="0" lang="en-US" sz="1600" u="none">
                <a:solidFill>
                  <a:srgbClr val="FFFF5B"/>
                </a:solidFill>
                <a:latin typeface="Book Antiqua"/>
                <a:ea typeface="Book Antiqua"/>
                <a:cs typeface="Book Antiqua"/>
                <a:sym typeface="Book Antiqua"/>
              </a:rPr>
              <a:t>Potassium</a:t>
            </a:r>
            <a:endParaRPr/>
          </a:p>
        </p:txBody>
      </p:sp>
      <p:sp>
        <p:nvSpPr>
          <p:cNvPr id="655" name="Google Shape;655;p47"/>
          <p:cNvSpPr txBox="1"/>
          <p:nvPr/>
        </p:nvSpPr>
        <p:spPr>
          <a:xfrm>
            <a:off x="911225" y="4194175"/>
            <a:ext cx="1066800" cy="33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5B"/>
              </a:buClr>
              <a:buSzPts val="1600"/>
              <a:buFont typeface="Book Antiqua"/>
              <a:buNone/>
            </a:pPr>
            <a:r>
              <a:rPr b="1" i="0" lang="en-US" sz="1600" u="none">
                <a:solidFill>
                  <a:srgbClr val="FFFF5B"/>
                </a:solidFill>
                <a:latin typeface="Book Antiqua"/>
                <a:ea typeface="Book Antiqua"/>
                <a:cs typeface="Book Antiqua"/>
                <a:sym typeface="Book Antiqua"/>
              </a:rPr>
              <a:t>19</a:t>
            </a:r>
            <a:endParaRPr/>
          </a:p>
        </p:txBody>
      </p:sp>
      <p:sp>
        <p:nvSpPr>
          <p:cNvPr id="656" name="Google Shape;656;p47"/>
          <p:cNvSpPr txBox="1"/>
          <p:nvPr/>
        </p:nvSpPr>
        <p:spPr>
          <a:xfrm>
            <a:off x="2182812" y="4270375"/>
            <a:ext cx="457200" cy="33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5B"/>
              </a:buClr>
              <a:buSzPts val="1600"/>
              <a:buFont typeface="Book Antiqua"/>
              <a:buNone/>
            </a:pPr>
            <a:r>
              <a:rPr b="1" i="0" lang="en-US" sz="1600" u="none">
                <a:solidFill>
                  <a:srgbClr val="FFFF5B"/>
                </a:solidFill>
                <a:latin typeface="Book Antiqua"/>
                <a:ea typeface="Book Antiqua"/>
                <a:cs typeface="Book Antiqua"/>
                <a:sym typeface="Book Antiqua"/>
              </a:rPr>
              <a:t>47</a:t>
            </a:r>
            <a:endParaRPr/>
          </a:p>
        </p:txBody>
      </p:sp>
      <p:sp>
        <p:nvSpPr>
          <p:cNvPr id="657" name="Google Shape;657;p47"/>
          <p:cNvSpPr txBox="1"/>
          <p:nvPr/>
        </p:nvSpPr>
        <p:spPr>
          <a:xfrm>
            <a:off x="4003675" y="4270375"/>
            <a:ext cx="457200" cy="33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5B"/>
              </a:buClr>
              <a:buSzPts val="1600"/>
              <a:buFont typeface="Book Antiqua"/>
              <a:buNone/>
            </a:pPr>
            <a:r>
              <a:rPr b="1" i="0" lang="en-US" sz="1600" u="none">
                <a:solidFill>
                  <a:srgbClr val="FFFF5B"/>
                </a:solidFill>
                <a:latin typeface="Book Antiqua"/>
                <a:ea typeface="Book Antiqua"/>
                <a:cs typeface="Book Antiqua"/>
                <a:sym typeface="Book Antiqua"/>
              </a:rPr>
              <a:t>7</a:t>
            </a:r>
            <a:endParaRPr/>
          </a:p>
        </p:txBody>
      </p:sp>
      <p:sp>
        <p:nvSpPr>
          <p:cNvPr id="658" name="Google Shape;658;p47"/>
          <p:cNvSpPr txBox="1"/>
          <p:nvPr/>
        </p:nvSpPr>
        <p:spPr>
          <a:xfrm>
            <a:off x="5102225" y="4013200"/>
            <a:ext cx="457200" cy="33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5B"/>
              </a:buClr>
              <a:buSzPts val="1600"/>
              <a:buFont typeface="Book Antiqua"/>
              <a:buNone/>
            </a:pPr>
            <a:r>
              <a:rPr b="1" i="0" lang="en-US" sz="1600" u="none">
                <a:solidFill>
                  <a:srgbClr val="FFFF5B"/>
                </a:solidFill>
                <a:latin typeface="Book Antiqua"/>
                <a:ea typeface="Book Antiqua"/>
                <a:cs typeface="Book Antiqua"/>
                <a:sym typeface="Book Antiqua"/>
              </a:rPr>
              <a:t>5</a:t>
            </a:r>
            <a:endParaRPr/>
          </a:p>
        </p:txBody>
      </p:sp>
      <p:sp>
        <p:nvSpPr>
          <p:cNvPr id="659" name="Google Shape;659;p47"/>
          <p:cNvSpPr txBox="1"/>
          <p:nvPr/>
        </p:nvSpPr>
        <p:spPr>
          <a:xfrm>
            <a:off x="1368425" y="4194175"/>
            <a:ext cx="762000" cy="33655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FFFF5B"/>
              </a:buClr>
              <a:buSzPts val="1600"/>
              <a:buFont typeface="Book Antiqua"/>
              <a:buNone/>
            </a:pPr>
            <a:r>
              <a:rPr b="1" i="0" lang="en-US" sz="1600" u="none">
                <a:solidFill>
                  <a:srgbClr val="FFFF5B"/>
                </a:solidFill>
                <a:latin typeface="Book Antiqua"/>
                <a:ea typeface="Book Antiqua"/>
                <a:cs typeface="Book Antiqua"/>
                <a:sym typeface="Book Antiqua"/>
              </a:rPr>
              <a:t>39.098</a:t>
            </a:r>
            <a:endParaRPr/>
          </a:p>
        </p:txBody>
      </p:sp>
      <p:sp>
        <p:nvSpPr>
          <p:cNvPr id="660" name="Google Shape;660;p47"/>
          <p:cNvSpPr txBox="1"/>
          <p:nvPr/>
        </p:nvSpPr>
        <p:spPr>
          <a:xfrm>
            <a:off x="5559425" y="4041775"/>
            <a:ext cx="762000" cy="304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FFFF5B"/>
              </a:buClr>
              <a:buSzPts val="1400"/>
              <a:buFont typeface="Arial"/>
              <a:buNone/>
            </a:pPr>
            <a:r>
              <a:rPr b="0" i="0" lang="en-US" sz="1400" u="none">
                <a:solidFill>
                  <a:srgbClr val="FFFF5B"/>
                </a:solidFill>
                <a:latin typeface="Arial"/>
                <a:ea typeface="Arial"/>
                <a:cs typeface="Arial"/>
                <a:sym typeface="Arial"/>
              </a:rPr>
              <a:t>10.811</a:t>
            </a:r>
            <a:endParaRPr/>
          </a:p>
        </p:txBody>
      </p:sp>
      <p:sp>
        <p:nvSpPr>
          <p:cNvPr id="661" name="Google Shape;661;p47"/>
          <p:cNvSpPr txBox="1"/>
          <p:nvPr/>
        </p:nvSpPr>
        <p:spPr>
          <a:xfrm>
            <a:off x="2370137" y="4333875"/>
            <a:ext cx="762000" cy="27463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FFFF5B"/>
              </a:buClr>
              <a:buSzPts val="1200"/>
              <a:buFont typeface="Arial"/>
              <a:buNone/>
            </a:pPr>
            <a:r>
              <a:rPr b="0" i="0" lang="en-US" sz="1200" u="none">
                <a:solidFill>
                  <a:srgbClr val="FFFF5B"/>
                </a:solidFill>
                <a:latin typeface="Arial"/>
                <a:ea typeface="Arial"/>
                <a:cs typeface="Arial"/>
                <a:sym typeface="Arial"/>
              </a:rPr>
              <a:t>107.87</a:t>
            </a:r>
            <a:endParaRPr/>
          </a:p>
        </p:txBody>
      </p:sp>
      <p:sp>
        <p:nvSpPr>
          <p:cNvPr id="662" name="Google Shape;662;p47"/>
          <p:cNvSpPr txBox="1"/>
          <p:nvPr/>
        </p:nvSpPr>
        <p:spPr>
          <a:xfrm>
            <a:off x="4191000" y="4338637"/>
            <a:ext cx="762000" cy="27463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FFFF5B"/>
              </a:buClr>
              <a:buSzPts val="1200"/>
              <a:buFont typeface="Arial"/>
              <a:buNone/>
            </a:pPr>
            <a:r>
              <a:rPr b="0" i="0" lang="en-US" sz="1200" u="none">
                <a:solidFill>
                  <a:srgbClr val="FFFF5B"/>
                </a:solidFill>
                <a:latin typeface="Arial"/>
                <a:ea typeface="Arial"/>
                <a:cs typeface="Arial"/>
                <a:sym typeface="Arial"/>
              </a:rPr>
              <a:t>14.007</a:t>
            </a:r>
            <a:endParaRPr/>
          </a:p>
        </p:txBody>
      </p:sp>
      <p:sp>
        <p:nvSpPr>
          <p:cNvPr id="663" name="Google Shape;663;p47"/>
          <p:cNvSpPr txBox="1"/>
          <p:nvPr/>
        </p:nvSpPr>
        <p:spPr>
          <a:xfrm>
            <a:off x="6399212" y="3584575"/>
            <a:ext cx="838200" cy="9144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64" name="Google Shape;664;p47"/>
          <p:cNvSpPr txBox="1"/>
          <p:nvPr/>
        </p:nvSpPr>
        <p:spPr>
          <a:xfrm>
            <a:off x="6383337" y="3736975"/>
            <a:ext cx="838200" cy="6413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600"/>
              <a:buFont typeface="Book Antiqua"/>
              <a:buNone/>
            </a:pPr>
            <a:r>
              <a:rPr b="0" i="0" lang="en-US" sz="3600" u="none">
                <a:solidFill>
                  <a:schemeClr val="dk1"/>
                </a:solidFill>
                <a:latin typeface="Book Antiqua"/>
                <a:ea typeface="Book Antiqua"/>
                <a:cs typeface="Book Antiqua"/>
                <a:sym typeface="Book Antiqua"/>
              </a:rPr>
              <a:t>I</a:t>
            </a:r>
            <a:endParaRPr/>
          </a:p>
        </p:txBody>
      </p:sp>
      <p:sp>
        <p:nvSpPr>
          <p:cNvPr id="665" name="Google Shape;665;p47"/>
          <p:cNvSpPr txBox="1"/>
          <p:nvPr/>
        </p:nvSpPr>
        <p:spPr>
          <a:xfrm>
            <a:off x="6129337" y="3584575"/>
            <a:ext cx="1371600" cy="2746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5B"/>
              </a:buClr>
              <a:buSzPts val="1200"/>
              <a:buFont typeface="Book Antiqua"/>
              <a:buNone/>
            </a:pPr>
            <a:r>
              <a:rPr b="0" i="0" lang="en-US" sz="1200" u="none">
                <a:solidFill>
                  <a:srgbClr val="FFFF5B"/>
                </a:solidFill>
                <a:latin typeface="Book Antiqua"/>
                <a:ea typeface="Book Antiqua"/>
                <a:cs typeface="Book Antiqua"/>
                <a:sym typeface="Book Antiqua"/>
              </a:rPr>
              <a:t>Iodine</a:t>
            </a:r>
            <a:endParaRPr/>
          </a:p>
        </p:txBody>
      </p:sp>
      <p:sp>
        <p:nvSpPr>
          <p:cNvPr id="666" name="Google Shape;666;p47"/>
          <p:cNvSpPr txBox="1"/>
          <p:nvPr/>
        </p:nvSpPr>
        <p:spPr>
          <a:xfrm>
            <a:off x="6338887" y="4202112"/>
            <a:ext cx="457200" cy="33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5B"/>
              </a:buClr>
              <a:buSzPts val="1600"/>
              <a:buFont typeface="Book Antiqua"/>
              <a:buNone/>
            </a:pPr>
            <a:r>
              <a:rPr b="1" i="0" lang="en-US" sz="1600" u="none">
                <a:solidFill>
                  <a:srgbClr val="FFFF5B"/>
                </a:solidFill>
                <a:latin typeface="Book Antiqua"/>
                <a:ea typeface="Book Antiqua"/>
                <a:cs typeface="Book Antiqua"/>
                <a:sym typeface="Book Antiqua"/>
              </a:rPr>
              <a:t>53</a:t>
            </a:r>
            <a:endParaRPr/>
          </a:p>
        </p:txBody>
      </p:sp>
      <p:sp>
        <p:nvSpPr>
          <p:cNvPr id="667" name="Google Shape;667;p47"/>
          <p:cNvSpPr txBox="1"/>
          <p:nvPr/>
        </p:nvSpPr>
        <p:spPr>
          <a:xfrm>
            <a:off x="6527800" y="4267200"/>
            <a:ext cx="762000" cy="27463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FFFF5B"/>
              </a:buClr>
              <a:buSzPts val="1200"/>
              <a:buFont typeface="Arial"/>
              <a:buNone/>
            </a:pPr>
            <a:r>
              <a:rPr b="0" i="0" lang="en-US" sz="1200" u="none">
                <a:solidFill>
                  <a:srgbClr val="FFFF5B"/>
                </a:solidFill>
                <a:latin typeface="Arial"/>
                <a:ea typeface="Arial"/>
                <a:cs typeface="Arial"/>
                <a:sym typeface="Arial"/>
              </a:rPr>
              <a:t>126.90</a:t>
            </a:r>
            <a:endParaRPr/>
          </a:p>
        </p:txBody>
      </p:sp>
      <p:grpSp>
        <p:nvGrpSpPr>
          <p:cNvPr id="668" name="Google Shape;668;p47"/>
          <p:cNvGrpSpPr/>
          <p:nvPr/>
        </p:nvGrpSpPr>
        <p:grpSpPr>
          <a:xfrm>
            <a:off x="7038975" y="3432175"/>
            <a:ext cx="1371600" cy="946150"/>
            <a:chOff x="4148" y="1104"/>
            <a:chExt cx="864" cy="596"/>
          </a:xfrm>
        </p:grpSpPr>
        <p:sp>
          <p:nvSpPr>
            <p:cNvPr id="669" name="Google Shape;669;p47"/>
            <p:cNvSpPr txBox="1"/>
            <p:nvPr/>
          </p:nvSpPr>
          <p:spPr>
            <a:xfrm>
              <a:off x="4322" y="1104"/>
              <a:ext cx="528" cy="576"/>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grpSp>
          <p:nvGrpSpPr>
            <p:cNvPr id="670" name="Google Shape;670;p47"/>
            <p:cNvGrpSpPr/>
            <p:nvPr/>
          </p:nvGrpSpPr>
          <p:grpSpPr>
            <a:xfrm>
              <a:off x="4148" y="1104"/>
              <a:ext cx="864" cy="596"/>
              <a:chOff x="4222" y="1104"/>
              <a:chExt cx="864" cy="596"/>
            </a:xfrm>
          </p:grpSpPr>
          <p:sp>
            <p:nvSpPr>
              <p:cNvPr id="671" name="Google Shape;671;p47"/>
              <p:cNvSpPr txBox="1"/>
              <p:nvPr/>
            </p:nvSpPr>
            <p:spPr>
              <a:xfrm>
                <a:off x="4341" y="1185"/>
                <a:ext cx="624" cy="40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600"/>
                  <a:buFont typeface="Book Antiqua"/>
                  <a:buNone/>
                </a:pPr>
                <a:r>
                  <a:rPr b="0" i="0" lang="en-US" sz="3600" u="none">
                    <a:solidFill>
                      <a:schemeClr val="dk1"/>
                    </a:solidFill>
                    <a:latin typeface="Book Antiqua"/>
                    <a:ea typeface="Book Antiqua"/>
                    <a:cs typeface="Book Antiqua"/>
                    <a:sym typeface="Book Antiqua"/>
                  </a:rPr>
                  <a:t>Nd</a:t>
                </a:r>
                <a:endParaRPr/>
              </a:p>
            </p:txBody>
          </p:sp>
          <p:sp>
            <p:nvSpPr>
              <p:cNvPr id="672" name="Google Shape;672;p47"/>
              <p:cNvSpPr txBox="1"/>
              <p:nvPr/>
            </p:nvSpPr>
            <p:spPr>
              <a:xfrm>
                <a:off x="4222" y="1104"/>
                <a:ext cx="864" cy="1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5B"/>
                  </a:buClr>
                  <a:buSzPts val="1100"/>
                  <a:buFont typeface="Book Antiqua"/>
                  <a:buNone/>
                </a:pPr>
                <a:r>
                  <a:rPr b="0" i="0" lang="en-US" sz="1100" u="none">
                    <a:solidFill>
                      <a:srgbClr val="FFFF5B"/>
                    </a:solidFill>
                    <a:latin typeface="Book Antiqua"/>
                    <a:ea typeface="Book Antiqua"/>
                    <a:cs typeface="Book Antiqua"/>
                    <a:sym typeface="Book Antiqua"/>
                  </a:rPr>
                  <a:t>Neodymium</a:t>
                </a:r>
                <a:endParaRPr/>
              </a:p>
            </p:txBody>
          </p:sp>
          <p:sp>
            <p:nvSpPr>
              <p:cNvPr id="673" name="Google Shape;673;p47"/>
              <p:cNvSpPr txBox="1"/>
              <p:nvPr/>
            </p:nvSpPr>
            <p:spPr>
              <a:xfrm>
                <a:off x="4360" y="1488"/>
                <a:ext cx="288" cy="2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5B"/>
                  </a:buClr>
                  <a:buSzPts val="1600"/>
                  <a:buFont typeface="Book Antiqua"/>
                  <a:buNone/>
                </a:pPr>
                <a:r>
                  <a:rPr b="1" i="0" lang="en-US" sz="1600" u="none">
                    <a:solidFill>
                      <a:srgbClr val="FFFF5B"/>
                    </a:solidFill>
                    <a:latin typeface="Book Antiqua"/>
                    <a:ea typeface="Book Antiqua"/>
                    <a:cs typeface="Book Antiqua"/>
                    <a:sym typeface="Book Antiqua"/>
                  </a:rPr>
                  <a:t>60</a:t>
                </a:r>
                <a:endParaRPr/>
              </a:p>
            </p:txBody>
          </p:sp>
          <p:sp>
            <p:nvSpPr>
              <p:cNvPr id="674" name="Google Shape;674;p47"/>
              <p:cNvSpPr txBox="1"/>
              <p:nvPr/>
            </p:nvSpPr>
            <p:spPr>
              <a:xfrm>
                <a:off x="4485" y="1518"/>
                <a:ext cx="480" cy="173"/>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FFFF5B"/>
                  </a:buClr>
                  <a:buSzPts val="1200"/>
                  <a:buFont typeface="Arial"/>
                  <a:buNone/>
                </a:pPr>
                <a:r>
                  <a:rPr b="0" i="0" lang="en-US" sz="1200" u="none">
                    <a:solidFill>
                      <a:srgbClr val="FFFF5B"/>
                    </a:solidFill>
                    <a:latin typeface="Arial"/>
                    <a:ea typeface="Arial"/>
                    <a:cs typeface="Arial"/>
                    <a:sym typeface="Arial"/>
                  </a:rPr>
                  <a:t>144.24</a:t>
                </a:r>
                <a:endParaRPr/>
              </a:p>
            </p:txBody>
          </p:sp>
        </p:grpSp>
      </p:grpSp>
      <p:sp>
        <p:nvSpPr>
          <p:cNvPr id="675" name="Google Shape;675;p47"/>
          <p:cNvSpPr txBox="1"/>
          <p:nvPr/>
        </p:nvSpPr>
        <p:spPr>
          <a:xfrm>
            <a:off x="8229600" y="3584575"/>
            <a:ext cx="838200" cy="9144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76" name="Google Shape;676;p47"/>
          <p:cNvSpPr txBox="1"/>
          <p:nvPr/>
        </p:nvSpPr>
        <p:spPr>
          <a:xfrm>
            <a:off x="8167687" y="3736975"/>
            <a:ext cx="990600" cy="6413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600"/>
              <a:buFont typeface="Book Antiqua"/>
              <a:buNone/>
            </a:pPr>
            <a:r>
              <a:rPr b="0" i="0" lang="en-US" sz="3600" u="none">
                <a:solidFill>
                  <a:schemeClr val="dk1"/>
                </a:solidFill>
                <a:latin typeface="Book Antiqua"/>
                <a:ea typeface="Book Antiqua"/>
                <a:cs typeface="Book Antiqua"/>
                <a:sym typeface="Book Antiqua"/>
              </a:rPr>
              <a:t>Er</a:t>
            </a:r>
            <a:endParaRPr/>
          </a:p>
        </p:txBody>
      </p:sp>
      <p:sp>
        <p:nvSpPr>
          <p:cNvPr id="677" name="Google Shape;677;p47"/>
          <p:cNvSpPr txBox="1"/>
          <p:nvPr/>
        </p:nvSpPr>
        <p:spPr>
          <a:xfrm>
            <a:off x="8001000" y="3584575"/>
            <a:ext cx="1371600" cy="2746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5B"/>
              </a:buClr>
              <a:buSzPts val="1200"/>
              <a:buFont typeface="Book Antiqua"/>
              <a:buNone/>
            </a:pPr>
            <a:r>
              <a:rPr b="0" i="0" lang="en-US" sz="1200" u="none">
                <a:solidFill>
                  <a:srgbClr val="FFFF5B"/>
                </a:solidFill>
                <a:latin typeface="Book Antiqua"/>
                <a:ea typeface="Book Antiqua"/>
                <a:cs typeface="Book Antiqua"/>
                <a:sym typeface="Book Antiqua"/>
              </a:rPr>
              <a:t>Erbium</a:t>
            </a:r>
            <a:endParaRPr/>
          </a:p>
        </p:txBody>
      </p:sp>
      <p:sp>
        <p:nvSpPr>
          <p:cNvPr id="678" name="Google Shape;678;p47"/>
          <p:cNvSpPr txBox="1"/>
          <p:nvPr/>
        </p:nvSpPr>
        <p:spPr>
          <a:xfrm>
            <a:off x="8172450" y="4194175"/>
            <a:ext cx="457200" cy="33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5B"/>
              </a:buClr>
              <a:buSzPts val="1600"/>
              <a:buFont typeface="Book Antiqua"/>
              <a:buNone/>
            </a:pPr>
            <a:r>
              <a:rPr b="1" i="0" lang="en-US" sz="1600" u="none">
                <a:solidFill>
                  <a:srgbClr val="FFFF5B"/>
                </a:solidFill>
                <a:latin typeface="Book Antiqua"/>
                <a:ea typeface="Book Antiqua"/>
                <a:cs typeface="Book Antiqua"/>
                <a:sym typeface="Book Antiqua"/>
              </a:rPr>
              <a:t>68</a:t>
            </a:r>
            <a:endParaRPr/>
          </a:p>
        </p:txBody>
      </p:sp>
      <p:sp>
        <p:nvSpPr>
          <p:cNvPr id="679" name="Google Shape;679;p47"/>
          <p:cNvSpPr txBox="1"/>
          <p:nvPr/>
        </p:nvSpPr>
        <p:spPr>
          <a:xfrm>
            <a:off x="8369300" y="4249737"/>
            <a:ext cx="762000" cy="27463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FFFF5B"/>
              </a:buClr>
              <a:buSzPts val="1200"/>
              <a:buFont typeface="Arial"/>
              <a:buNone/>
            </a:pPr>
            <a:r>
              <a:rPr b="0" i="0" lang="en-US" sz="1200" u="none">
                <a:solidFill>
                  <a:srgbClr val="FFFF5B"/>
                </a:solidFill>
                <a:latin typeface="Arial"/>
                <a:ea typeface="Arial"/>
                <a:cs typeface="Arial"/>
                <a:sym typeface="Arial"/>
              </a:rPr>
              <a:t>167.26</a:t>
            </a:r>
            <a:endParaRPr/>
          </a:p>
        </p:txBody>
      </p:sp>
      <p:sp>
        <p:nvSpPr>
          <p:cNvPr id="680" name="Google Shape;680;p47"/>
          <p:cNvSpPr txBox="1"/>
          <p:nvPr/>
        </p:nvSpPr>
        <p:spPr>
          <a:xfrm>
            <a:off x="966787" y="4614862"/>
            <a:ext cx="7696200" cy="64135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800000"/>
              </a:buClr>
              <a:buSzPts val="3600"/>
              <a:buFont typeface="Book Antiqua"/>
              <a:buNone/>
            </a:pPr>
            <a:r>
              <a:rPr b="0" i="0" lang="en-US" sz="3600" u="none">
                <a:solidFill>
                  <a:srgbClr val="800000"/>
                </a:solidFill>
                <a:latin typeface="Book Antiqua"/>
                <a:ea typeface="Book Antiqua"/>
                <a:cs typeface="Book Antiqua"/>
                <a:sym typeface="Book Antiqua"/>
              </a:rPr>
              <a:t>Intellectual Property Attorneys</a:t>
            </a:r>
            <a:endParaRPr/>
          </a:p>
        </p:txBody>
      </p:sp>
      <p:sp>
        <p:nvSpPr>
          <p:cNvPr id="681" name="Google Shape;681;p47"/>
          <p:cNvSpPr txBox="1"/>
          <p:nvPr/>
        </p:nvSpPr>
        <p:spPr>
          <a:xfrm>
            <a:off x="3803650" y="5449887"/>
            <a:ext cx="6272212" cy="519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800000"/>
              </a:buClr>
              <a:buSzPts val="2800"/>
              <a:buFont typeface="Book Antiqua"/>
              <a:buNone/>
            </a:pPr>
            <a:r>
              <a:rPr b="0" i="0" lang="en-US" sz="2800" u="none">
                <a:solidFill>
                  <a:srgbClr val="800000"/>
                </a:solidFill>
                <a:latin typeface="Book Antiqua"/>
                <a:ea typeface="Book Antiqua"/>
                <a:cs typeface="Book Antiqua"/>
                <a:sym typeface="Book Antiqua"/>
              </a:rPr>
              <a:t>All the right elements.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5"/>
          <p:cNvSpPr txBox="1"/>
          <p:nvPr>
            <p:ph idx="4294967295" type="ctrTitle"/>
          </p:nvPr>
        </p:nvSpPr>
        <p:spPr>
          <a:xfrm>
            <a:off x="0" y="0"/>
            <a:ext cx="9144000" cy="1470025"/>
          </a:xfrm>
          <a:prstGeom prst="rect">
            <a:avLst/>
          </a:prstGeom>
          <a:solidFill>
            <a:srgbClr val="63252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DDD9C3"/>
              </a:buClr>
              <a:buSzPts val="4000"/>
              <a:buFont typeface="Calibri"/>
              <a:buNone/>
            </a:pPr>
            <a:r>
              <a:rPr b="0" i="0" lang="en-US" sz="4000" u="none" cap="none" strike="noStrike">
                <a:solidFill>
                  <a:srgbClr val="DDD9C3"/>
                </a:solidFill>
                <a:latin typeface="Calibri"/>
                <a:ea typeface="Calibri"/>
                <a:cs typeface="Calibri"/>
                <a:sym typeface="Calibri"/>
              </a:rPr>
              <a:t>Patent Claims define your infringement risk.</a:t>
            </a:r>
            <a:endParaRPr/>
          </a:p>
        </p:txBody>
      </p:sp>
      <p:sp>
        <p:nvSpPr>
          <p:cNvPr id="126" name="Google Shape;126;p5"/>
          <p:cNvSpPr txBox="1"/>
          <p:nvPr/>
        </p:nvSpPr>
        <p:spPr>
          <a:xfrm>
            <a:off x="304800" y="1752600"/>
            <a:ext cx="3600450" cy="360045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What is claimed is:</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3600"/>
              <a:buFont typeface="Calibri"/>
              <a:buNone/>
            </a:pPr>
            <a:r>
              <a:rPr b="0" i="0" lang="en-US" sz="3600" u="none">
                <a:solidFill>
                  <a:schemeClr val="dk1"/>
                </a:solidFill>
                <a:latin typeface="Calibri"/>
                <a:ea typeface="Calibri"/>
                <a:cs typeface="Calibri"/>
                <a:sym typeface="Calibri"/>
              </a:rPr>
              <a:t>1.  A solar tower comprising A and B.</a:t>
            </a:r>
            <a:endParaRPr/>
          </a:p>
          <a:p>
            <a:pPr indent="0" lvl="0" marL="0" marR="0" rtl="0" algn="l">
              <a:lnSpc>
                <a:spcPct val="100000"/>
              </a:lnSpc>
              <a:spcBef>
                <a:spcPts val="0"/>
              </a:spcBef>
              <a:spcAft>
                <a:spcPts val="0"/>
              </a:spcAft>
              <a:buClr>
                <a:schemeClr val="dk1"/>
              </a:buClr>
              <a:buSzPts val="3600"/>
              <a:buFont typeface="Calibri"/>
              <a:buNone/>
            </a:pPr>
            <a:r>
              <a:t/>
            </a:r>
            <a:endParaRPr b="0" i="0" sz="36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3600" u="none">
              <a:solidFill>
                <a:schemeClr val="dk1"/>
              </a:solidFill>
              <a:latin typeface="Calibri"/>
              <a:ea typeface="Calibri"/>
              <a:cs typeface="Calibri"/>
              <a:sym typeface="Calibri"/>
            </a:endParaRPr>
          </a:p>
        </p:txBody>
      </p:sp>
      <p:sp>
        <p:nvSpPr>
          <p:cNvPr id="127" name="Google Shape;127;p5"/>
          <p:cNvSpPr txBox="1"/>
          <p:nvPr/>
        </p:nvSpPr>
        <p:spPr>
          <a:xfrm>
            <a:off x="5867400" y="2971800"/>
            <a:ext cx="1066800" cy="2895600"/>
          </a:xfrm>
          <a:prstGeom prst="rect">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28" name="Google Shape;128;p5"/>
          <p:cNvSpPr/>
          <p:nvPr/>
        </p:nvSpPr>
        <p:spPr>
          <a:xfrm>
            <a:off x="5562600" y="1828800"/>
            <a:ext cx="1600200" cy="1143000"/>
          </a:xfrm>
          <a:prstGeom prst="ellipse">
            <a:avLst/>
          </a:prstGeom>
          <a:solidFill>
            <a:srgbClr val="C3D69B"/>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29" name="Google Shape;129;p5"/>
          <p:cNvSpPr txBox="1"/>
          <p:nvPr/>
        </p:nvSpPr>
        <p:spPr>
          <a:xfrm>
            <a:off x="6019800" y="2133600"/>
            <a:ext cx="685800"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A</a:t>
            </a:r>
            <a:endParaRPr/>
          </a:p>
        </p:txBody>
      </p:sp>
      <p:sp>
        <p:nvSpPr>
          <p:cNvPr id="130" name="Google Shape;130;p5"/>
          <p:cNvSpPr txBox="1"/>
          <p:nvPr/>
        </p:nvSpPr>
        <p:spPr>
          <a:xfrm>
            <a:off x="6057900" y="3552825"/>
            <a:ext cx="685800"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B</a:t>
            </a:r>
            <a:endParaRPr/>
          </a:p>
        </p:txBody>
      </p:sp>
      <p:cxnSp>
        <p:nvCxnSpPr>
          <p:cNvPr id="131" name="Google Shape;131;p5"/>
          <p:cNvCxnSpPr/>
          <p:nvPr/>
        </p:nvCxnSpPr>
        <p:spPr>
          <a:xfrm flipH="1" rot="10800000">
            <a:off x="2743200" y="2400300"/>
            <a:ext cx="3429000" cy="876300"/>
          </a:xfrm>
          <a:prstGeom prst="straightConnector1">
            <a:avLst/>
          </a:prstGeom>
          <a:noFill/>
          <a:ln cap="flat" cmpd="sng" w="28575">
            <a:solidFill>
              <a:srgbClr val="C00000"/>
            </a:solidFill>
            <a:prstDash val="solid"/>
            <a:miter lim="800000"/>
            <a:headEnd len="med" w="med" type="none"/>
            <a:tailEnd len="med" w="med" type="stealth"/>
          </a:ln>
        </p:spPr>
      </p:cxnSp>
      <p:cxnSp>
        <p:nvCxnSpPr>
          <p:cNvPr id="132" name="Google Shape;132;p5"/>
          <p:cNvCxnSpPr/>
          <p:nvPr/>
        </p:nvCxnSpPr>
        <p:spPr>
          <a:xfrm flipH="1" rot="10800000">
            <a:off x="762000" y="3736975"/>
            <a:ext cx="5562600" cy="185737"/>
          </a:xfrm>
          <a:prstGeom prst="straightConnector1">
            <a:avLst/>
          </a:prstGeom>
          <a:noFill/>
          <a:ln cap="flat" cmpd="sng" w="28575">
            <a:solidFill>
              <a:srgbClr val="C00000"/>
            </a:solidFill>
            <a:prstDash val="solid"/>
            <a:miter lim="800000"/>
            <a:headEnd len="med" w="med" type="none"/>
            <a:tailEnd len="med" w="med" type="stealth"/>
          </a:ln>
        </p:spPr>
      </p:cxnSp>
      <p:sp>
        <p:nvSpPr>
          <p:cNvPr id="133" name="Google Shape;133;p5"/>
          <p:cNvSpPr txBox="1"/>
          <p:nvPr/>
        </p:nvSpPr>
        <p:spPr>
          <a:xfrm>
            <a:off x="304800" y="5562600"/>
            <a:ext cx="5029200" cy="954087"/>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800"/>
              <a:buFont typeface="Calibri"/>
              <a:buNone/>
            </a:pPr>
            <a:r>
              <a:rPr b="0" i="0" lang="en-US" sz="2800" u="none">
                <a:solidFill>
                  <a:schemeClr val="dk1"/>
                </a:solidFill>
                <a:latin typeface="Calibri"/>
                <a:ea typeface="Calibri"/>
                <a:cs typeface="Calibri"/>
                <a:sym typeface="Calibri"/>
              </a:rPr>
              <a:t>Infringement:  Every claim element is in the accused device.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6"/>
          <p:cNvSpPr txBox="1"/>
          <p:nvPr>
            <p:ph idx="4294967295" type="ctrTitle"/>
          </p:nvPr>
        </p:nvSpPr>
        <p:spPr>
          <a:xfrm>
            <a:off x="0" y="0"/>
            <a:ext cx="9144000" cy="1470025"/>
          </a:xfrm>
          <a:prstGeom prst="rect">
            <a:avLst/>
          </a:prstGeom>
          <a:solidFill>
            <a:srgbClr val="63252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DDD9C3"/>
              </a:buClr>
              <a:buSzPts val="4000"/>
              <a:buFont typeface="Calibri"/>
              <a:buNone/>
            </a:pPr>
            <a:r>
              <a:rPr b="0" i="0" lang="en-US" sz="4000" u="none" cap="none" strike="noStrike">
                <a:solidFill>
                  <a:srgbClr val="DDD9C3"/>
                </a:solidFill>
                <a:latin typeface="Calibri"/>
                <a:ea typeface="Calibri"/>
                <a:cs typeface="Calibri"/>
                <a:sym typeface="Calibri"/>
              </a:rPr>
              <a:t>Patent Claims define your infringement risk.</a:t>
            </a:r>
            <a:endParaRPr/>
          </a:p>
        </p:txBody>
      </p:sp>
      <p:sp>
        <p:nvSpPr>
          <p:cNvPr id="139" name="Google Shape;139;p6"/>
          <p:cNvSpPr txBox="1"/>
          <p:nvPr/>
        </p:nvSpPr>
        <p:spPr>
          <a:xfrm>
            <a:off x="304800" y="1752600"/>
            <a:ext cx="3600450" cy="360045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What is claimed is:</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3600"/>
              <a:buFont typeface="Calibri"/>
              <a:buNone/>
            </a:pPr>
            <a:r>
              <a:rPr b="0" i="0" lang="en-US" sz="3600" u="none">
                <a:solidFill>
                  <a:schemeClr val="dk1"/>
                </a:solidFill>
                <a:latin typeface="Calibri"/>
                <a:ea typeface="Calibri"/>
                <a:cs typeface="Calibri"/>
                <a:sym typeface="Calibri"/>
              </a:rPr>
              <a:t>1.  A solar tower comprising A and B.</a:t>
            </a:r>
            <a:endParaRPr/>
          </a:p>
          <a:p>
            <a:pPr indent="0" lvl="0" marL="0" marR="0" rtl="0" algn="l">
              <a:lnSpc>
                <a:spcPct val="100000"/>
              </a:lnSpc>
              <a:spcBef>
                <a:spcPts val="0"/>
              </a:spcBef>
              <a:spcAft>
                <a:spcPts val="0"/>
              </a:spcAft>
              <a:buClr>
                <a:schemeClr val="dk1"/>
              </a:buClr>
              <a:buSzPts val="3600"/>
              <a:buFont typeface="Calibri"/>
              <a:buNone/>
            </a:pPr>
            <a:r>
              <a:t/>
            </a:r>
            <a:endParaRPr b="0" i="0" sz="36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3600" u="none">
              <a:solidFill>
                <a:schemeClr val="dk1"/>
              </a:solidFill>
              <a:latin typeface="Calibri"/>
              <a:ea typeface="Calibri"/>
              <a:cs typeface="Calibri"/>
              <a:sym typeface="Calibri"/>
            </a:endParaRPr>
          </a:p>
        </p:txBody>
      </p:sp>
      <p:sp>
        <p:nvSpPr>
          <p:cNvPr id="140" name="Google Shape;140;p6"/>
          <p:cNvSpPr txBox="1"/>
          <p:nvPr/>
        </p:nvSpPr>
        <p:spPr>
          <a:xfrm>
            <a:off x="6019800" y="2971800"/>
            <a:ext cx="762000" cy="2895600"/>
          </a:xfrm>
          <a:prstGeom prst="rect">
            <a:avLst/>
          </a:prstGeom>
          <a:solidFill>
            <a:srgbClr val="FAC090"/>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41" name="Google Shape;141;p6"/>
          <p:cNvSpPr/>
          <p:nvPr/>
        </p:nvSpPr>
        <p:spPr>
          <a:xfrm>
            <a:off x="5562600" y="1828800"/>
            <a:ext cx="1600200" cy="1143000"/>
          </a:xfrm>
          <a:prstGeom prst="ellipse">
            <a:avLst/>
          </a:prstGeom>
          <a:solidFill>
            <a:srgbClr val="C3D69B"/>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42" name="Google Shape;142;p6"/>
          <p:cNvSpPr txBox="1"/>
          <p:nvPr/>
        </p:nvSpPr>
        <p:spPr>
          <a:xfrm>
            <a:off x="6019800" y="2133600"/>
            <a:ext cx="685800"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A</a:t>
            </a:r>
            <a:endParaRPr/>
          </a:p>
        </p:txBody>
      </p:sp>
      <p:sp>
        <p:nvSpPr>
          <p:cNvPr id="143" name="Google Shape;143;p6"/>
          <p:cNvSpPr txBox="1"/>
          <p:nvPr/>
        </p:nvSpPr>
        <p:spPr>
          <a:xfrm>
            <a:off x="6057900" y="3552825"/>
            <a:ext cx="685800"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C</a:t>
            </a:r>
            <a:endParaRPr/>
          </a:p>
        </p:txBody>
      </p:sp>
      <p:cxnSp>
        <p:nvCxnSpPr>
          <p:cNvPr id="144" name="Google Shape;144;p6"/>
          <p:cNvCxnSpPr/>
          <p:nvPr/>
        </p:nvCxnSpPr>
        <p:spPr>
          <a:xfrm flipH="1" rot="10800000">
            <a:off x="2743200" y="2400300"/>
            <a:ext cx="3429000" cy="876300"/>
          </a:xfrm>
          <a:prstGeom prst="straightConnector1">
            <a:avLst/>
          </a:prstGeom>
          <a:noFill/>
          <a:ln cap="flat" cmpd="sng" w="28575">
            <a:solidFill>
              <a:srgbClr val="C00000"/>
            </a:solidFill>
            <a:prstDash val="solid"/>
            <a:miter lim="800000"/>
            <a:headEnd len="med" w="med" type="none"/>
            <a:tailEnd len="med" w="med" type="stealth"/>
          </a:ln>
        </p:spPr>
      </p:cxnSp>
      <p:cxnSp>
        <p:nvCxnSpPr>
          <p:cNvPr id="145" name="Google Shape;145;p6"/>
          <p:cNvCxnSpPr/>
          <p:nvPr/>
        </p:nvCxnSpPr>
        <p:spPr>
          <a:xfrm flipH="1" rot="10800000">
            <a:off x="762000" y="3830637"/>
            <a:ext cx="3695700" cy="92075"/>
          </a:xfrm>
          <a:prstGeom prst="straightConnector1">
            <a:avLst/>
          </a:prstGeom>
          <a:noFill/>
          <a:ln cap="flat" cmpd="sng" w="28575">
            <a:solidFill>
              <a:srgbClr val="C00000"/>
            </a:solidFill>
            <a:prstDash val="solid"/>
            <a:miter lim="800000"/>
            <a:headEnd len="med" w="med" type="none"/>
            <a:tailEnd len="med" w="med" type="stealth"/>
          </a:ln>
        </p:spPr>
      </p:cxnSp>
      <p:sp>
        <p:nvSpPr>
          <p:cNvPr id="146" name="Google Shape;146;p6"/>
          <p:cNvSpPr txBox="1"/>
          <p:nvPr/>
        </p:nvSpPr>
        <p:spPr>
          <a:xfrm>
            <a:off x="304800" y="5562600"/>
            <a:ext cx="5029200" cy="954087"/>
          </a:xfrm>
          <a:prstGeom prst="rect">
            <a:avLst/>
          </a:prstGeom>
          <a:solidFill>
            <a:srgbClr val="FAC09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800"/>
              <a:buFont typeface="Calibri"/>
              <a:buNone/>
            </a:pPr>
            <a:r>
              <a:rPr b="0" i="0" lang="en-US" sz="2800" u="none">
                <a:solidFill>
                  <a:schemeClr val="dk1"/>
                </a:solidFill>
                <a:latin typeface="Calibri"/>
                <a:ea typeface="Calibri"/>
                <a:cs typeface="Calibri"/>
                <a:sym typeface="Calibri"/>
              </a:rPr>
              <a:t>No Infringement:  Accused device missing B.</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7"/>
          <p:cNvSpPr txBox="1"/>
          <p:nvPr>
            <p:ph idx="4294967295" type="ctrTitle"/>
          </p:nvPr>
        </p:nvSpPr>
        <p:spPr>
          <a:xfrm>
            <a:off x="0" y="0"/>
            <a:ext cx="9144000" cy="1470025"/>
          </a:xfrm>
          <a:prstGeom prst="rect">
            <a:avLst/>
          </a:prstGeom>
          <a:solidFill>
            <a:srgbClr val="63252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DDD9C3"/>
              </a:buClr>
              <a:buSzPts val="4000"/>
              <a:buFont typeface="Calibri"/>
              <a:buNone/>
            </a:pPr>
            <a:r>
              <a:rPr b="0" i="0" lang="en-US" sz="4000" u="none" cap="none" strike="noStrike">
                <a:solidFill>
                  <a:srgbClr val="DDD9C3"/>
                </a:solidFill>
                <a:latin typeface="Calibri"/>
                <a:ea typeface="Calibri"/>
                <a:cs typeface="Calibri"/>
                <a:sym typeface="Calibri"/>
              </a:rPr>
              <a:t>Patent Claims define your infringement risk.</a:t>
            </a:r>
            <a:endParaRPr/>
          </a:p>
        </p:txBody>
      </p:sp>
      <p:sp>
        <p:nvSpPr>
          <p:cNvPr id="152" name="Google Shape;152;p7"/>
          <p:cNvSpPr txBox="1"/>
          <p:nvPr/>
        </p:nvSpPr>
        <p:spPr>
          <a:xfrm>
            <a:off x="304800" y="1752600"/>
            <a:ext cx="3600450" cy="360045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What is claimed is:</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3600"/>
              <a:buFont typeface="Calibri"/>
              <a:buNone/>
            </a:pPr>
            <a:r>
              <a:rPr b="0" i="0" lang="en-US" sz="3600" u="none">
                <a:solidFill>
                  <a:schemeClr val="dk1"/>
                </a:solidFill>
                <a:latin typeface="Calibri"/>
                <a:ea typeface="Calibri"/>
                <a:cs typeface="Calibri"/>
                <a:sym typeface="Calibri"/>
              </a:rPr>
              <a:t>1.  A solar tower comprising A and B.</a:t>
            </a:r>
            <a:endParaRPr/>
          </a:p>
          <a:p>
            <a:pPr indent="0" lvl="0" marL="0" marR="0" rtl="0" algn="l">
              <a:lnSpc>
                <a:spcPct val="100000"/>
              </a:lnSpc>
              <a:spcBef>
                <a:spcPts val="0"/>
              </a:spcBef>
              <a:spcAft>
                <a:spcPts val="0"/>
              </a:spcAft>
              <a:buClr>
                <a:schemeClr val="dk1"/>
              </a:buClr>
              <a:buSzPts val="3600"/>
              <a:buFont typeface="Calibri"/>
              <a:buNone/>
            </a:pPr>
            <a:r>
              <a:t/>
            </a:r>
            <a:endParaRPr b="0" i="0" sz="36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3600" u="none">
              <a:solidFill>
                <a:schemeClr val="dk1"/>
              </a:solidFill>
              <a:latin typeface="Calibri"/>
              <a:ea typeface="Calibri"/>
              <a:cs typeface="Calibri"/>
              <a:sym typeface="Calibri"/>
            </a:endParaRPr>
          </a:p>
        </p:txBody>
      </p:sp>
      <p:sp>
        <p:nvSpPr>
          <p:cNvPr id="153" name="Google Shape;153;p7"/>
          <p:cNvSpPr txBox="1"/>
          <p:nvPr/>
        </p:nvSpPr>
        <p:spPr>
          <a:xfrm>
            <a:off x="5867400" y="2971800"/>
            <a:ext cx="1066800" cy="2895600"/>
          </a:xfrm>
          <a:prstGeom prst="rect">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54" name="Google Shape;154;p7"/>
          <p:cNvSpPr/>
          <p:nvPr/>
        </p:nvSpPr>
        <p:spPr>
          <a:xfrm>
            <a:off x="5562600" y="1828800"/>
            <a:ext cx="1600200" cy="1143000"/>
          </a:xfrm>
          <a:prstGeom prst="ellipse">
            <a:avLst/>
          </a:prstGeom>
          <a:solidFill>
            <a:srgbClr val="D7E4BD"/>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55" name="Google Shape;155;p7"/>
          <p:cNvSpPr txBox="1"/>
          <p:nvPr/>
        </p:nvSpPr>
        <p:spPr>
          <a:xfrm>
            <a:off x="6019800" y="2133600"/>
            <a:ext cx="685800"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A</a:t>
            </a:r>
            <a:endParaRPr/>
          </a:p>
        </p:txBody>
      </p:sp>
      <p:sp>
        <p:nvSpPr>
          <p:cNvPr id="156" name="Google Shape;156;p7"/>
          <p:cNvSpPr txBox="1"/>
          <p:nvPr/>
        </p:nvSpPr>
        <p:spPr>
          <a:xfrm>
            <a:off x="6057900" y="3552825"/>
            <a:ext cx="685800"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B</a:t>
            </a:r>
            <a:endParaRPr/>
          </a:p>
        </p:txBody>
      </p:sp>
      <p:cxnSp>
        <p:nvCxnSpPr>
          <p:cNvPr id="157" name="Google Shape;157;p7"/>
          <p:cNvCxnSpPr/>
          <p:nvPr/>
        </p:nvCxnSpPr>
        <p:spPr>
          <a:xfrm flipH="1" rot="10800000">
            <a:off x="2743200" y="2400300"/>
            <a:ext cx="3429000" cy="876300"/>
          </a:xfrm>
          <a:prstGeom prst="straightConnector1">
            <a:avLst/>
          </a:prstGeom>
          <a:noFill/>
          <a:ln cap="flat" cmpd="sng" w="28575">
            <a:solidFill>
              <a:srgbClr val="C00000"/>
            </a:solidFill>
            <a:prstDash val="solid"/>
            <a:miter lim="800000"/>
            <a:headEnd len="med" w="med" type="none"/>
            <a:tailEnd len="med" w="med" type="stealth"/>
          </a:ln>
        </p:spPr>
      </p:cxnSp>
      <p:cxnSp>
        <p:nvCxnSpPr>
          <p:cNvPr id="158" name="Google Shape;158;p7"/>
          <p:cNvCxnSpPr/>
          <p:nvPr/>
        </p:nvCxnSpPr>
        <p:spPr>
          <a:xfrm flipH="1" rot="10800000">
            <a:off x="762000" y="3736975"/>
            <a:ext cx="5562600" cy="185737"/>
          </a:xfrm>
          <a:prstGeom prst="straightConnector1">
            <a:avLst/>
          </a:prstGeom>
          <a:noFill/>
          <a:ln cap="flat" cmpd="sng" w="28575">
            <a:solidFill>
              <a:srgbClr val="C00000"/>
            </a:solidFill>
            <a:prstDash val="solid"/>
            <a:miter lim="800000"/>
            <a:headEnd len="med" w="med" type="none"/>
            <a:tailEnd len="med" w="med" type="stealth"/>
          </a:ln>
        </p:spPr>
      </p:cxnSp>
      <p:sp>
        <p:nvSpPr>
          <p:cNvPr id="159" name="Google Shape;159;p7"/>
          <p:cNvSpPr/>
          <p:nvPr/>
        </p:nvSpPr>
        <p:spPr>
          <a:xfrm>
            <a:off x="6934200" y="2971800"/>
            <a:ext cx="914400" cy="765175"/>
          </a:xfrm>
          <a:prstGeom prst="roundRect">
            <a:avLst>
              <a:gd fmla="val 16667" name="adj"/>
            </a:avLst>
          </a:prstGeom>
          <a:solidFill>
            <a:srgbClr val="953735"/>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60" name="Google Shape;160;p7"/>
          <p:cNvSpPr/>
          <p:nvPr/>
        </p:nvSpPr>
        <p:spPr>
          <a:xfrm>
            <a:off x="6943725" y="4114800"/>
            <a:ext cx="914400" cy="765175"/>
          </a:xfrm>
          <a:prstGeom prst="roundRect">
            <a:avLst>
              <a:gd fmla="val 16667" name="adj"/>
            </a:avLst>
          </a:prstGeom>
          <a:solidFill>
            <a:srgbClr val="953735"/>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61" name="Google Shape;161;p7"/>
          <p:cNvSpPr/>
          <p:nvPr/>
        </p:nvSpPr>
        <p:spPr>
          <a:xfrm>
            <a:off x="4940300" y="4419600"/>
            <a:ext cx="914400" cy="765175"/>
          </a:xfrm>
          <a:prstGeom prst="roundRect">
            <a:avLst>
              <a:gd fmla="val 16667" name="adj"/>
            </a:avLst>
          </a:prstGeom>
          <a:solidFill>
            <a:srgbClr val="948A54"/>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62" name="Google Shape;162;p7"/>
          <p:cNvSpPr txBox="1"/>
          <p:nvPr/>
        </p:nvSpPr>
        <p:spPr>
          <a:xfrm>
            <a:off x="7048500" y="3244850"/>
            <a:ext cx="685800" cy="368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800"/>
              <a:buFont typeface="Calibri"/>
              <a:buNone/>
            </a:pPr>
            <a:r>
              <a:rPr b="0" i="0" lang="en-US" sz="1800" u="none">
                <a:solidFill>
                  <a:schemeClr val="lt1"/>
                </a:solidFill>
                <a:latin typeface="Calibri"/>
                <a:ea typeface="Calibri"/>
                <a:cs typeface="Calibri"/>
                <a:sym typeface="Calibri"/>
              </a:rPr>
              <a:t>C</a:t>
            </a:r>
            <a:endParaRPr/>
          </a:p>
        </p:txBody>
      </p:sp>
      <p:sp>
        <p:nvSpPr>
          <p:cNvPr id="163" name="Google Shape;163;p7"/>
          <p:cNvSpPr txBox="1"/>
          <p:nvPr/>
        </p:nvSpPr>
        <p:spPr>
          <a:xfrm>
            <a:off x="7126287" y="4313237"/>
            <a:ext cx="685800"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800"/>
              <a:buFont typeface="Calibri"/>
              <a:buNone/>
            </a:pPr>
            <a:r>
              <a:rPr b="0" i="0" lang="en-US" sz="1800" u="none">
                <a:solidFill>
                  <a:schemeClr val="lt1"/>
                </a:solidFill>
                <a:latin typeface="Calibri"/>
                <a:ea typeface="Calibri"/>
                <a:cs typeface="Calibri"/>
                <a:sym typeface="Calibri"/>
              </a:rPr>
              <a:t>C</a:t>
            </a:r>
            <a:endParaRPr/>
          </a:p>
        </p:txBody>
      </p:sp>
      <p:sp>
        <p:nvSpPr>
          <p:cNvPr id="164" name="Google Shape;164;p7"/>
          <p:cNvSpPr txBox="1"/>
          <p:nvPr/>
        </p:nvSpPr>
        <p:spPr>
          <a:xfrm>
            <a:off x="5054600" y="4618037"/>
            <a:ext cx="685800"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800"/>
              <a:buFont typeface="Calibri"/>
              <a:buNone/>
            </a:pPr>
            <a:r>
              <a:rPr b="0" i="0" lang="en-US" sz="1800" u="none">
                <a:solidFill>
                  <a:schemeClr val="lt1"/>
                </a:solidFill>
                <a:latin typeface="Calibri"/>
                <a:ea typeface="Calibri"/>
                <a:cs typeface="Calibri"/>
                <a:sym typeface="Calibri"/>
              </a:rPr>
              <a:t>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8"/>
          <p:cNvSpPr txBox="1"/>
          <p:nvPr>
            <p:ph idx="4294967295" type="ctrTitle"/>
          </p:nvPr>
        </p:nvSpPr>
        <p:spPr>
          <a:xfrm>
            <a:off x="0" y="0"/>
            <a:ext cx="9144000" cy="1470025"/>
          </a:xfrm>
          <a:prstGeom prst="rect">
            <a:avLst/>
          </a:prstGeom>
          <a:solidFill>
            <a:srgbClr val="63252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DDD9C3"/>
              </a:buClr>
              <a:buSzPts val="4000"/>
              <a:buFont typeface="Calibri"/>
              <a:buNone/>
            </a:pPr>
            <a:r>
              <a:rPr b="0" i="0" lang="en-US" sz="4000" u="none" cap="none" strike="noStrike">
                <a:solidFill>
                  <a:srgbClr val="DDD9C3"/>
                </a:solidFill>
                <a:latin typeface="Calibri"/>
                <a:ea typeface="Calibri"/>
                <a:cs typeface="Calibri"/>
                <a:sym typeface="Calibri"/>
              </a:rPr>
              <a:t>Infringement and Patentability are opposites</a:t>
            </a:r>
            <a:endParaRPr/>
          </a:p>
        </p:txBody>
      </p:sp>
      <p:sp>
        <p:nvSpPr>
          <p:cNvPr id="170" name="Google Shape;170;p8"/>
          <p:cNvSpPr txBox="1"/>
          <p:nvPr/>
        </p:nvSpPr>
        <p:spPr>
          <a:xfrm>
            <a:off x="304800" y="1752600"/>
            <a:ext cx="1981200" cy="2862262"/>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What is claimed is:</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3600"/>
              <a:buFont typeface="Calibri"/>
              <a:buNone/>
            </a:pPr>
            <a:r>
              <a:rPr b="0" i="0" lang="en-US" sz="3600" u="none">
                <a:solidFill>
                  <a:schemeClr val="dk1"/>
                </a:solidFill>
                <a:latin typeface="Calibri"/>
                <a:ea typeface="Calibri"/>
                <a:cs typeface="Calibri"/>
                <a:sym typeface="Calibri"/>
              </a:rPr>
              <a:t>A, </a:t>
            </a:r>
            <a:endParaRPr/>
          </a:p>
          <a:p>
            <a:pPr indent="0" lvl="0" marL="0" marR="0" rtl="0" algn="l">
              <a:lnSpc>
                <a:spcPct val="100000"/>
              </a:lnSpc>
              <a:spcBef>
                <a:spcPts val="0"/>
              </a:spcBef>
              <a:spcAft>
                <a:spcPts val="0"/>
              </a:spcAft>
              <a:buClr>
                <a:schemeClr val="dk1"/>
              </a:buClr>
              <a:buSzPts val="3600"/>
              <a:buFont typeface="Calibri"/>
              <a:buNone/>
            </a:pPr>
            <a:r>
              <a:rPr b="0" i="0" lang="en-US" sz="3600" u="none">
                <a:solidFill>
                  <a:schemeClr val="dk1"/>
                </a:solidFill>
                <a:latin typeface="Calibri"/>
                <a:ea typeface="Calibri"/>
                <a:cs typeface="Calibri"/>
                <a:sym typeface="Calibri"/>
              </a:rPr>
              <a:t>B, and</a:t>
            </a:r>
            <a:endParaRPr/>
          </a:p>
          <a:p>
            <a:pPr indent="0" lvl="0" marL="0" marR="0" rtl="0" algn="l">
              <a:lnSpc>
                <a:spcPct val="100000"/>
              </a:lnSpc>
              <a:spcBef>
                <a:spcPts val="0"/>
              </a:spcBef>
              <a:spcAft>
                <a:spcPts val="0"/>
              </a:spcAft>
              <a:buClr>
                <a:schemeClr val="dk1"/>
              </a:buClr>
              <a:buSzPts val="3600"/>
              <a:buFont typeface="Calibri"/>
              <a:buNone/>
            </a:pPr>
            <a:r>
              <a:rPr b="0" i="0" lang="en-US" sz="3600" u="none">
                <a:solidFill>
                  <a:schemeClr val="dk1"/>
                </a:solidFill>
                <a:latin typeface="Calibri"/>
                <a:ea typeface="Calibri"/>
                <a:cs typeface="Calibri"/>
                <a:sym typeface="Calibri"/>
              </a:rPr>
              <a:t>E</a:t>
            </a:r>
            <a:endParaRPr/>
          </a:p>
        </p:txBody>
      </p:sp>
      <p:sp>
        <p:nvSpPr>
          <p:cNvPr id="171" name="Google Shape;171;p8"/>
          <p:cNvSpPr txBox="1"/>
          <p:nvPr/>
        </p:nvSpPr>
        <p:spPr>
          <a:xfrm>
            <a:off x="6724650" y="1862137"/>
            <a:ext cx="1981200" cy="286385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Invention Record</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3600"/>
              <a:buFont typeface="Calibri"/>
              <a:buNone/>
            </a:pPr>
            <a:r>
              <a:rPr b="0" i="0" lang="en-US" sz="3600" u="none">
                <a:solidFill>
                  <a:schemeClr val="dk1"/>
                </a:solidFill>
                <a:latin typeface="Calibri"/>
                <a:ea typeface="Calibri"/>
                <a:cs typeface="Calibri"/>
                <a:sym typeface="Calibri"/>
              </a:rPr>
              <a:t>A, </a:t>
            </a:r>
            <a:endParaRPr/>
          </a:p>
          <a:p>
            <a:pPr indent="0" lvl="0" marL="0" marR="0" rtl="0" algn="l">
              <a:lnSpc>
                <a:spcPct val="100000"/>
              </a:lnSpc>
              <a:spcBef>
                <a:spcPts val="0"/>
              </a:spcBef>
              <a:spcAft>
                <a:spcPts val="0"/>
              </a:spcAft>
              <a:buClr>
                <a:schemeClr val="dk1"/>
              </a:buClr>
              <a:buSzPts val="3600"/>
              <a:buFont typeface="Calibri"/>
              <a:buNone/>
            </a:pPr>
            <a:r>
              <a:rPr b="0" i="0" lang="en-US" sz="3600" u="none">
                <a:solidFill>
                  <a:schemeClr val="dk1"/>
                </a:solidFill>
                <a:latin typeface="Calibri"/>
                <a:ea typeface="Calibri"/>
                <a:cs typeface="Calibri"/>
                <a:sym typeface="Calibri"/>
              </a:rPr>
              <a:t>B, and</a:t>
            </a:r>
            <a:endParaRPr/>
          </a:p>
          <a:p>
            <a:pPr indent="0" lvl="0" marL="0" marR="0" rtl="0" algn="l">
              <a:lnSpc>
                <a:spcPct val="100000"/>
              </a:lnSpc>
              <a:spcBef>
                <a:spcPts val="0"/>
              </a:spcBef>
              <a:spcAft>
                <a:spcPts val="0"/>
              </a:spcAft>
              <a:buClr>
                <a:schemeClr val="dk1"/>
              </a:buClr>
              <a:buSzPts val="3600"/>
              <a:buFont typeface="Calibri"/>
              <a:buNone/>
            </a:pPr>
            <a:r>
              <a:rPr b="0" i="0" lang="en-US" sz="3600" u="none">
                <a:solidFill>
                  <a:schemeClr val="dk1"/>
                </a:solidFill>
                <a:latin typeface="Calibri"/>
                <a:ea typeface="Calibri"/>
                <a:cs typeface="Calibri"/>
                <a:sym typeface="Calibri"/>
              </a:rPr>
              <a:t>G</a:t>
            </a:r>
            <a:endParaRPr/>
          </a:p>
        </p:txBody>
      </p:sp>
      <p:sp>
        <p:nvSpPr>
          <p:cNvPr id="172" name="Google Shape;172;p8"/>
          <p:cNvSpPr txBox="1"/>
          <p:nvPr/>
        </p:nvSpPr>
        <p:spPr>
          <a:xfrm>
            <a:off x="3987800" y="2819400"/>
            <a:ext cx="1066800" cy="2895600"/>
          </a:xfrm>
          <a:prstGeom prst="rect">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73" name="Google Shape;173;p8"/>
          <p:cNvSpPr/>
          <p:nvPr/>
        </p:nvSpPr>
        <p:spPr>
          <a:xfrm>
            <a:off x="3683000" y="1676400"/>
            <a:ext cx="1600200" cy="1143000"/>
          </a:xfrm>
          <a:prstGeom prst="ellipse">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74" name="Google Shape;174;p8"/>
          <p:cNvSpPr txBox="1"/>
          <p:nvPr/>
        </p:nvSpPr>
        <p:spPr>
          <a:xfrm>
            <a:off x="4140200" y="1981200"/>
            <a:ext cx="685800"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A</a:t>
            </a:r>
            <a:endParaRPr/>
          </a:p>
        </p:txBody>
      </p:sp>
      <p:sp>
        <p:nvSpPr>
          <p:cNvPr id="175" name="Google Shape;175;p8"/>
          <p:cNvSpPr txBox="1"/>
          <p:nvPr/>
        </p:nvSpPr>
        <p:spPr>
          <a:xfrm>
            <a:off x="4178300" y="3400425"/>
            <a:ext cx="685800"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B</a:t>
            </a:r>
            <a:endParaRPr/>
          </a:p>
        </p:txBody>
      </p:sp>
      <p:sp>
        <p:nvSpPr>
          <p:cNvPr id="176" name="Google Shape;176;p8"/>
          <p:cNvSpPr/>
          <p:nvPr/>
        </p:nvSpPr>
        <p:spPr>
          <a:xfrm>
            <a:off x="5054600" y="2819400"/>
            <a:ext cx="914400" cy="765175"/>
          </a:xfrm>
          <a:prstGeom prst="roundRect">
            <a:avLst>
              <a:gd fmla="val 16667" name="adj"/>
            </a:avLst>
          </a:prstGeom>
          <a:solidFill>
            <a:srgbClr val="953735"/>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77" name="Google Shape;177;p8"/>
          <p:cNvSpPr/>
          <p:nvPr/>
        </p:nvSpPr>
        <p:spPr>
          <a:xfrm>
            <a:off x="5064125" y="3962400"/>
            <a:ext cx="914400" cy="765175"/>
          </a:xfrm>
          <a:prstGeom prst="roundRect">
            <a:avLst>
              <a:gd fmla="val 16667" name="adj"/>
            </a:avLst>
          </a:prstGeom>
          <a:solidFill>
            <a:srgbClr val="953735"/>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78" name="Google Shape;178;p8"/>
          <p:cNvSpPr/>
          <p:nvPr/>
        </p:nvSpPr>
        <p:spPr>
          <a:xfrm>
            <a:off x="3060700" y="4267200"/>
            <a:ext cx="914400" cy="765175"/>
          </a:xfrm>
          <a:prstGeom prst="roundRect">
            <a:avLst>
              <a:gd fmla="val 16667" name="adj"/>
            </a:avLst>
          </a:prstGeom>
          <a:solidFill>
            <a:srgbClr val="953735"/>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79" name="Google Shape;179;p8"/>
          <p:cNvSpPr txBox="1"/>
          <p:nvPr/>
        </p:nvSpPr>
        <p:spPr>
          <a:xfrm>
            <a:off x="5168900" y="3092450"/>
            <a:ext cx="685800" cy="368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800"/>
              <a:buFont typeface="Calibri"/>
              <a:buNone/>
            </a:pPr>
            <a:r>
              <a:rPr b="0" i="0" lang="en-US" sz="1800" u="none">
                <a:solidFill>
                  <a:schemeClr val="lt1"/>
                </a:solidFill>
                <a:latin typeface="Calibri"/>
                <a:ea typeface="Calibri"/>
                <a:cs typeface="Calibri"/>
                <a:sym typeface="Calibri"/>
              </a:rPr>
              <a:t>C</a:t>
            </a:r>
            <a:endParaRPr/>
          </a:p>
        </p:txBody>
      </p:sp>
      <p:sp>
        <p:nvSpPr>
          <p:cNvPr id="180" name="Google Shape;180;p8"/>
          <p:cNvSpPr txBox="1"/>
          <p:nvPr/>
        </p:nvSpPr>
        <p:spPr>
          <a:xfrm>
            <a:off x="5246687" y="4160837"/>
            <a:ext cx="685800"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800"/>
              <a:buFont typeface="Calibri"/>
              <a:buNone/>
            </a:pPr>
            <a:r>
              <a:rPr b="0" i="0" lang="en-US" sz="1800" u="none">
                <a:solidFill>
                  <a:schemeClr val="lt1"/>
                </a:solidFill>
                <a:latin typeface="Calibri"/>
                <a:ea typeface="Calibri"/>
                <a:cs typeface="Calibri"/>
                <a:sym typeface="Calibri"/>
              </a:rPr>
              <a:t>C</a:t>
            </a:r>
            <a:endParaRPr/>
          </a:p>
        </p:txBody>
      </p:sp>
      <p:sp>
        <p:nvSpPr>
          <p:cNvPr id="181" name="Google Shape;181;p8"/>
          <p:cNvSpPr txBox="1"/>
          <p:nvPr/>
        </p:nvSpPr>
        <p:spPr>
          <a:xfrm>
            <a:off x="3175000" y="4465637"/>
            <a:ext cx="685800"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800"/>
              <a:buFont typeface="Calibri"/>
              <a:buNone/>
            </a:pPr>
            <a:r>
              <a:rPr b="0" i="0" lang="en-US" sz="1800" u="none">
                <a:solidFill>
                  <a:schemeClr val="lt1"/>
                </a:solidFill>
                <a:latin typeface="Calibri"/>
                <a:ea typeface="Calibri"/>
                <a:cs typeface="Calibri"/>
                <a:sym typeface="Calibri"/>
              </a:rPr>
              <a:t>D</a:t>
            </a:r>
            <a:endParaRPr/>
          </a:p>
        </p:txBody>
      </p:sp>
      <p:cxnSp>
        <p:nvCxnSpPr>
          <p:cNvPr id="182" name="Google Shape;182;p8"/>
          <p:cNvCxnSpPr/>
          <p:nvPr/>
        </p:nvCxnSpPr>
        <p:spPr>
          <a:xfrm flipH="1" rot="10800000">
            <a:off x="719137" y="2332037"/>
            <a:ext cx="3429000" cy="876300"/>
          </a:xfrm>
          <a:prstGeom prst="straightConnector1">
            <a:avLst/>
          </a:prstGeom>
          <a:noFill/>
          <a:ln cap="flat" cmpd="sng" w="28575">
            <a:solidFill>
              <a:srgbClr val="C00000"/>
            </a:solidFill>
            <a:prstDash val="solid"/>
            <a:miter lim="800000"/>
            <a:headEnd len="med" w="med" type="none"/>
            <a:tailEnd len="med" w="med" type="stealth"/>
          </a:ln>
        </p:spPr>
      </p:cxnSp>
      <p:cxnSp>
        <p:nvCxnSpPr>
          <p:cNvPr id="183" name="Google Shape;183;p8"/>
          <p:cNvCxnSpPr/>
          <p:nvPr/>
        </p:nvCxnSpPr>
        <p:spPr>
          <a:xfrm flipH="1" rot="10800000">
            <a:off x="685800" y="3584575"/>
            <a:ext cx="3733800" cy="104775"/>
          </a:xfrm>
          <a:prstGeom prst="straightConnector1">
            <a:avLst/>
          </a:prstGeom>
          <a:noFill/>
          <a:ln cap="flat" cmpd="sng" w="28575">
            <a:solidFill>
              <a:srgbClr val="C00000"/>
            </a:solidFill>
            <a:prstDash val="solid"/>
            <a:miter lim="800000"/>
            <a:headEnd len="med" w="med" type="none"/>
            <a:tailEnd len="med" w="med" type="stealth"/>
          </a:ln>
        </p:spPr>
      </p:cxnSp>
      <p:cxnSp>
        <p:nvCxnSpPr>
          <p:cNvPr id="184" name="Google Shape;184;p8"/>
          <p:cNvCxnSpPr/>
          <p:nvPr/>
        </p:nvCxnSpPr>
        <p:spPr>
          <a:xfrm rot="10800000">
            <a:off x="4826000" y="2247900"/>
            <a:ext cx="2058987" cy="1016000"/>
          </a:xfrm>
          <a:prstGeom prst="straightConnector1">
            <a:avLst/>
          </a:prstGeom>
          <a:noFill/>
          <a:ln cap="flat" cmpd="sng" w="28575">
            <a:solidFill>
              <a:srgbClr val="00B050"/>
            </a:solidFill>
            <a:prstDash val="solid"/>
            <a:miter lim="800000"/>
            <a:headEnd len="med" w="med" type="none"/>
            <a:tailEnd len="med" w="med" type="stealth"/>
          </a:ln>
        </p:spPr>
      </p:cxnSp>
      <p:cxnSp>
        <p:nvCxnSpPr>
          <p:cNvPr id="185" name="Google Shape;185;p8"/>
          <p:cNvCxnSpPr/>
          <p:nvPr/>
        </p:nvCxnSpPr>
        <p:spPr>
          <a:xfrm flipH="1" rot="10800000">
            <a:off x="685800" y="4114800"/>
            <a:ext cx="1747837" cy="109537"/>
          </a:xfrm>
          <a:prstGeom prst="straightConnector1">
            <a:avLst/>
          </a:prstGeom>
          <a:noFill/>
          <a:ln cap="flat" cmpd="sng" w="28575">
            <a:solidFill>
              <a:srgbClr val="C00000"/>
            </a:solidFill>
            <a:prstDash val="solid"/>
            <a:miter lim="800000"/>
            <a:headEnd len="med" w="med" type="none"/>
            <a:tailEnd len="med" w="med" type="stealth"/>
          </a:ln>
        </p:spPr>
      </p:cxnSp>
      <p:cxnSp>
        <p:nvCxnSpPr>
          <p:cNvPr id="186" name="Google Shape;186;p8"/>
          <p:cNvCxnSpPr/>
          <p:nvPr/>
        </p:nvCxnSpPr>
        <p:spPr>
          <a:xfrm rot="10800000">
            <a:off x="4864100" y="3584575"/>
            <a:ext cx="1882775" cy="250825"/>
          </a:xfrm>
          <a:prstGeom prst="straightConnector1">
            <a:avLst/>
          </a:prstGeom>
          <a:noFill/>
          <a:ln cap="flat" cmpd="sng" w="28575">
            <a:solidFill>
              <a:srgbClr val="00B050"/>
            </a:solidFill>
            <a:prstDash val="solid"/>
            <a:miter lim="800000"/>
            <a:headEnd len="med" w="med" type="none"/>
            <a:tailEnd len="med" w="med" type="stealth"/>
          </a:ln>
        </p:spPr>
      </p:cxnSp>
      <p:cxnSp>
        <p:nvCxnSpPr>
          <p:cNvPr id="187" name="Google Shape;187;p8"/>
          <p:cNvCxnSpPr/>
          <p:nvPr/>
        </p:nvCxnSpPr>
        <p:spPr>
          <a:xfrm flipH="1">
            <a:off x="6629400" y="4464050"/>
            <a:ext cx="255587" cy="488950"/>
          </a:xfrm>
          <a:prstGeom prst="straightConnector1">
            <a:avLst/>
          </a:prstGeom>
          <a:noFill/>
          <a:ln cap="flat" cmpd="sng" w="28575">
            <a:solidFill>
              <a:srgbClr val="00B050"/>
            </a:solidFill>
            <a:prstDash val="solid"/>
            <a:miter lim="800000"/>
            <a:headEnd len="med" w="med" type="none"/>
            <a:tailEnd len="med" w="med" type="stealth"/>
          </a:ln>
        </p:spPr>
      </p:cxnSp>
      <p:sp>
        <p:nvSpPr>
          <p:cNvPr id="188" name="Google Shape;188;p8"/>
          <p:cNvSpPr txBox="1"/>
          <p:nvPr/>
        </p:nvSpPr>
        <p:spPr>
          <a:xfrm>
            <a:off x="203200" y="4876800"/>
            <a:ext cx="2755900" cy="1384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800"/>
              <a:buFont typeface="Calibri"/>
              <a:buNone/>
            </a:pPr>
            <a:r>
              <a:rPr b="0" i="0" lang="en-US" sz="2800" u="none">
                <a:solidFill>
                  <a:schemeClr val="dk1"/>
                </a:solidFill>
                <a:latin typeface="Calibri"/>
                <a:ea typeface="Calibri"/>
                <a:cs typeface="Calibri"/>
                <a:sym typeface="Calibri"/>
              </a:rPr>
              <a:t>No infringement because E is missing.</a:t>
            </a:r>
            <a:endParaRPr/>
          </a:p>
        </p:txBody>
      </p:sp>
      <p:sp>
        <p:nvSpPr>
          <p:cNvPr id="189" name="Google Shape;189;p8"/>
          <p:cNvSpPr txBox="1"/>
          <p:nvPr/>
        </p:nvSpPr>
        <p:spPr>
          <a:xfrm>
            <a:off x="6096000" y="5086350"/>
            <a:ext cx="2755900" cy="138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Calibri"/>
              <a:buNone/>
            </a:pPr>
            <a:r>
              <a:rPr b="0" i="0" lang="en-US" sz="2800" u="none">
                <a:solidFill>
                  <a:schemeClr val="dk1"/>
                </a:solidFill>
                <a:latin typeface="Calibri"/>
                <a:ea typeface="Calibri"/>
                <a:cs typeface="Calibri"/>
                <a:sym typeface="Calibri"/>
              </a:rPr>
              <a:t>Patentable because G is missing.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9"/>
          <p:cNvSpPr txBox="1"/>
          <p:nvPr>
            <p:ph idx="4294967295" type="ctrTitle"/>
          </p:nvPr>
        </p:nvSpPr>
        <p:spPr>
          <a:xfrm>
            <a:off x="0" y="0"/>
            <a:ext cx="9144000" cy="1470025"/>
          </a:xfrm>
          <a:prstGeom prst="rect">
            <a:avLst/>
          </a:prstGeom>
          <a:solidFill>
            <a:srgbClr val="63252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DDD9C3"/>
              </a:buClr>
              <a:buSzPts val="4000"/>
              <a:buFont typeface="Calibri"/>
              <a:buNone/>
            </a:pPr>
            <a:r>
              <a:rPr b="0" i="0" lang="en-US" sz="4000" u="none" cap="none" strike="noStrike">
                <a:solidFill>
                  <a:srgbClr val="DDD9C3"/>
                </a:solidFill>
                <a:latin typeface="Calibri"/>
                <a:ea typeface="Calibri"/>
                <a:cs typeface="Calibri"/>
                <a:sym typeface="Calibri"/>
              </a:rPr>
              <a:t>Infringement and Patentability are opposites</a:t>
            </a:r>
            <a:endParaRPr/>
          </a:p>
        </p:txBody>
      </p:sp>
      <p:sp>
        <p:nvSpPr>
          <p:cNvPr id="195" name="Google Shape;195;p9"/>
          <p:cNvSpPr txBox="1"/>
          <p:nvPr/>
        </p:nvSpPr>
        <p:spPr>
          <a:xfrm>
            <a:off x="304800" y="1752600"/>
            <a:ext cx="1981200" cy="2862262"/>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What is claimed is:</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3600"/>
              <a:buFont typeface="Calibri"/>
              <a:buNone/>
            </a:pPr>
            <a:r>
              <a:rPr b="0" i="0" lang="en-US" sz="3600" u="none">
                <a:solidFill>
                  <a:schemeClr val="dk1"/>
                </a:solidFill>
                <a:latin typeface="Calibri"/>
                <a:ea typeface="Calibri"/>
                <a:cs typeface="Calibri"/>
                <a:sym typeface="Calibri"/>
              </a:rPr>
              <a:t>A, </a:t>
            </a:r>
            <a:endParaRPr/>
          </a:p>
          <a:p>
            <a:pPr indent="0" lvl="0" marL="0" marR="0" rtl="0" algn="l">
              <a:lnSpc>
                <a:spcPct val="100000"/>
              </a:lnSpc>
              <a:spcBef>
                <a:spcPts val="0"/>
              </a:spcBef>
              <a:spcAft>
                <a:spcPts val="0"/>
              </a:spcAft>
              <a:buClr>
                <a:schemeClr val="dk1"/>
              </a:buClr>
              <a:buSzPts val="3600"/>
              <a:buFont typeface="Calibri"/>
              <a:buNone/>
            </a:pPr>
            <a:r>
              <a:rPr b="0" i="0" lang="en-US" sz="3600" u="none">
                <a:solidFill>
                  <a:schemeClr val="dk1"/>
                </a:solidFill>
                <a:latin typeface="Calibri"/>
                <a:ea typeface="Calibri"/>
                <a:cs typeface="Calibri"/>
                <a:sym typeface="Calibri"/>
              </a:rPr>
              <a:t>B, and</a:t>
            </a:r>
            <a:endParaRPr/>
          </a:p>
          <a:p>
            <a:pPr indent="0" lvl="0" marL="0" marR="0" rtl="0" algn="l">
              <a:lnSpc>
                <a:spcPct val="100000"/>
              </a:lnSpc>
              <a:spcBef>
                <a:spcPts val="0"/>
              </a:spcBef>
              <a:spcAft>
                <a:spcPts val="0"/>
              </a:spcAft>
              <a:buClr>
                <a:schemeClr val="dk1"/>
              </a:buClr>
              <a:buSzPts val="3600"/>
              <a:buFont typeface="Calibri"/>
              <a:buNone/>
            </a:pPr>
            <a:r>
              <a:rPr b="0" i="0" lang="en-US" sz="3600" u="none">
                <a:solidFill>
                  <a:schemeClr val="dk1"/>
                </a:solidFill>
                <a:latin typeface="Calibri"/>
                <a:ea typeface="Calibri"/>
                <a:cs typeface="Calibri"/>
                <a:sym typeface="Calibri"/>
              </a:rPr>
              <a:t>C</a:t>
            </a:r>
            <a:endParaRPr/>
          </a:p>
        </p:txBody>
      </p:sp>
      <p:sp>
        <p:nvSpPr>
          <p:cNvPr id="196" name="Google Shape;196;p9"/>
          <p:cNvSpPr txBox="1"/>
          <p:nvPr/>
        </p:nvSpPr>
        <p:spPr>
          <a:xfrm>
            <a:off x="6724650" y="1862137"/>
            <a:ext cx="1981200" cy="286385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Invention Record</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3600"/>
              <a:buFont typeface="Calibri"/>
              <a:buNone/>
            </a:pPr>
            <a:r>
              <a:rPr b="0" i="0" lang="en-US" sz="3600" u="none">
                <a:solidFill>
                  <a:schemeClr val="dk1"/>
                </a:solidFill>
                <a:latin typeface="Calibri"/>
                <a:ea typeface="Calibri"/>
                <a:cs typeface="Calibri"/>
                <a:sym typeface="Calibri"/>
              </a:rPr>
              <a:t>A, </a:t>
            </a:r>
            <a:endParaRPr/>
          </a:p>
          <a:p>
            <a:pPr indent="0" lvl="0" marL="0" marR="0" rtl="0" algn="l">
              <a:lnSpc>
                <a:spcPct val="100000"/>
              </a:lnSpc>
              <a:spcBef>
                <a:spcPts val="0"/>
              </a:spcBef>
              <a:spcAft>
                <a:spcPts val="0"/>
              </a:spcAft>
              <a:buClr>
                <a:schemeClr val="dk1"/>
              </a:buClr>
              <a:buSzPts val="3600"/>
              <a:buFont typeface="Calibri"/>
              <a:buNone/>
            </a:pPr>
            <a:r>
              <a:rPr b="0" i="0" lang="en-US" sz="3600" u="none">
                <a:solidFill>
                  <a:schemeClr val="dk1"/>
                </a:solidFill>
                <a:latin typeface="Calibri"/>
                <a:ea typeface="Calibri"/>
                <a:cs typeface="Calibri"/>
                <a:sym typeface="Calibri"/>
              </a:rPr>
              <a:t>B, and</a:t>
            </a:r>
            <a:endParaRPr/>
          </a:p>
          <a:p>
            <a:pPr indent="0" lvl="0" marL="0" marR="0" rtl="0" algn="l">
              <a:lnSpc>
                <a:spcPct val="100000"/>
              </a:lnSpc>
              <a:spcBef>
                <a:spcPts val="0"/>
              </a:spcBef>
              <a:spcAft>
                <a:spcPts val="0"/>
              </a:spcAft>
              <a:buClr>
                <a:schemeClr val="dk1"/>
              </a:buClr>
              <a:buSzPts val="3600"/>
              <a:buFont typeface="Calibri"/>
              <a:buNone/>
            </a:pPr>
            <a:r>
              <a:rPr b="0" i="0" lang="en-US" sz="3600" u="none">
                <a:solidFill>
                  <a:schemeClr val="dk1"/>
                </a:solidFill>
                <a:latin typeface="Calibri"/>
                <a:ea typeface="Calibri"/>
                <a:cs typeface="Calibri"/>
                <a:sym typeface="Calibri"/>
              </a:rPr>
              <a:t>D</a:t>
            </a:r>
            <a:endParaRPr/>
          </a:p>
        </p:txBody>
      </p:sp>
      <p:sp>
        <p:nvSpPr>
          <p:cNvPr id="197" name="Google Shape;197;p9"/>
          <p:cNvSpPr txBox="1"/>
          <p:nvPr/>
        </p:nvSpPr>
        <p:spPr>
          <a:xfrm>
            <a:off x="3987800" y="2819400"/>
            <a:ext cx="1066800" cy="2895600"/>
          </a:xfrm>
          <a:prstGeom prst="rect">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98" name="Google Shape;198;p9"/>
          <p:cNvSpPr/>
          <p:nvPr/>
        </p:nvSpPr>
        <p:spPr>
          <a:xfrm>
            <a:off x="3683000" y="1676400"/>
            <a:ext cx="1600200" cy="1143000"/>
          </a:xfrm>
          <a:prstGeom prst="ellipse">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99" name="Google Shape;199;p9"/>
          <p:cNvSpPr txBox="1"/>
          <p:nvPr/>
        </p:nvSpPr>
        <p:spPr>
          <a:xfrm>
            <a:off x="4140200" y="1981200"/>
            <a:ext cx="685800"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A</a:t>
            </a:r>
            <a:endParaRPr/>
          </a:p>
        </p:txBody>
      </p:sp>
      <p:sp>
        <p:nvSpPr>
          <p:cNvPr id="200" name="Google Shape;200;p9"/>
          <p:cNvSpPr txBox="1"/>
          <p:nvPr/>
        </p:nvSpPr>
        <p:spPr>
          <a:xfrm>
            <a:off x="4178300" y="3400425"/>
            <a:ext cx="685800"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B</a:t>
            </a:r>
            <a:endParaRPr/>
          </a:p>
        </p:txBody>
      </p:sp>
      <p:sp>
        <p:nvSpPr>
          <p:cNvPr id="201" name="Google Shape;201;p9"/>
          <p:cNvSpPr/>
          <p:nvPr/>
        </p:nvSpPr>
        <p:spPr>
          <a:xfrm>
            <a:off x="5054600" y="2819400"/>
            <a:ext cx="914400" cy="765175"/>
          </a:xfrm>
          <a:prstGeom prst="roundRect">
            <a:avLst>
              <a:gd fmla="val 16667" name="adj"/>
            </a:avLst>
          </a:prstGeom>
          <a:solidFill>
            <a:srgbClr val="953735"/>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02" name="Google Shape;202;p9"/>
          <p:cNvSpPr/>
          <p:nvPr/>
        </p:nvSpPr>
        <p:spPr>
          <a:xfrm>
            <a:off x="5064125" y="3962400"/>
            <a:ext cx="914400" cy="765175"/>
          </a:xfrm>
          <a:prstGeom prst="roundRect">
            <a:avLst>
              <a:gd fmla="val 16667" name="adj"/>
            </a:avLst>
          </a:prstGeom>
          <a:solidFill>
            <a:srgbClr val="953735"/>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03" name="Google Shape;203;p9"/>
          <p:cNvSpPr/>
          <p:nvPr/>
        </p:nvSpPr>
        <p:spPr>
          <a:xfrm>
            <a:off x="3060700" y="4267200"/>
            <a:ext cx="914400" cy="765175"/>
          </a:xfrm>
          <a:prstGeom prst="roundRect">
            <a:avLst>
              <a:gd fmla="val 16667" name="adj"/>
            </a:avLst>
          </a:prstGeom>
          <a:solidFill>
            <a:srgbClr val="953735"/>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04" name="Google Shape;204;p9"/>
          <p:cNvSpPr txBox="1"/>
          <p:nvPr/>
        </p:nvSpPr>
        <p:spPr>
          <a:xfrm>
            <a:off x="5168900" y="3092450"/>
            <a:ext cx="685800" cy="368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800"/>
              <a:buFont typeface="Calibri"/>
              <a:buNone/>
            </a:pPr>
            <a:r>
              <a:rPr b="0" i="0" lang="en-US" sz="1800" u="none">
                <a:solidFill>
                  <a:schemeClr val="lt1"/>
                </a:solidFill>
                <a:latin typeface="Calibri"/>
                <a:ea typeface="Calibri"/>
                <a:cs typeface="Calibri"/>
                <a:sym typeface="Calibri"/>
              </a:rPr>
              <a:t>C</a:t>
            </a:r>
            <a:endParaRPr/>
          </a:p>
        </p:txBody>
      </p:sp>
      <p:sp>
        <p:nvSpPr>
          <p:cNvPr id="205" name="Google Shape;205;p9"/>
          <p:cNvSpPr txBox="1"/>
          <p:nvPr/>
        </p:nvSpPr>
        <p:spPr>
          <a:xfrm>
            <a:off x="5246687" y="4160837"/>
            <a:ext cx="685800"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800"/>
              <a:buFont typeface="Calibri"/>
              <a:buNone/>
            </a:pPr>
            <a:r>
              <a:rPr b="0" i="0" lang="en-US" sz="1800" u="none">
                <a:solidFill>
                  <a:schemeClr val="lt1"/>
                </a:solidFill>
                <a:latin typeface="Calibri"/>
                <a:ea typeface="Calibri"/>
                <a:cs typeface="Calibri"/>
                <a:sym typeface="Calibri"/>
              </a:rPr>
              <a:t>C</a:t>
            </a:r>
            <a:endParaRPr/>
          </a:p>
        </p:txBody>
      </p:sp>
      <p:sp>
        <p:nvSpPr>
          <p:cNvPr id="206" name="Google Shape;206;p9"/>
          <p:cNvSpPr txBox="1"/>
          <p:nvPr/>
        </p:nvSpPr>
        <p:spPr>
          <a:xfrm>
            <a:off x="3175000" y="4465637"/>
            <a:ext cx="685800"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800"/>
              <a:buFont typeface="Calibri"/>
              <a:buNone/>
            </a:pPr>
            <a:r>
              <a:rPr b="0" i="0" lang="en-US" sz="1800" u="none">
                <a:solidFill>
                  <a:schemeClr val="lt1"/>
                </a:solidFill>
                <a:latin typeface="Calibri"/>
                <a:ea typeface="Calibri"/>
                <a:cs typeface="Calibri"/>
                <a:sym typeface="Calibri"/>
              </a:rPr>
              <a:t>D</a:t>
            </a:r>
            <a:endParaRPr/>
          </a:p>
        </p:txBody>
      </p:sp>
      <p:cxnSp>
        <p:nvCxnSpPr>
          <p:cNvPr id="207" name="Google Shape;207;p9"/>
          <p:cNvCxnSpPr/>
          <p:nvPr/>
        </p:nvCxnSpPr>
        <p:spPr>
          <a:xfrm flipH="1" rot="10800000">
            <a:off x="719137" y="2332037"/>
            <a:ext cx="3429000" cy="876300"/>
          </a:xfrm>
          <a:prstGeom prst="straightConnector1">
            <a:avLst/>
          </a:prstGeom>
          <a:noFill/>
          <a:ln cap="flat" cmpd="sng" w="28575">
            <a:solidFill>
              <a:srgbClr val="C00000"/>
            </a:solidFill>
            <a:prstDash val="solid"/>
            <a:miter lim="800000"/>
            <a:headEnd len="med" w="med" type="none"/>
            <a:tailEnd len="med" w="med" type="stealth"/>
          </a:ln>
        </p:spPr>
      </p:cxnSp>
      <p:cxnSp>
        <p:nvCxnSpPr>
          <p:cNvPr id="208" name="Google Shape;208;p9"/>
          <p:cNvCxnSpPr/>
          <p:nvPr/>
        </p:nvCxnSpPr>
        <p:spPr>
          <a:xfrm flipH="1" rot="10800000">
            <a:off x="685800" y="3584575"/>
            <a:ext cx="3733800" cy="104775"/>
          </a:xfrm>
          <a:prstGeom prst="straightConnector1">
            <a:avLst/>
          </a:prstGeom>
          <a:noFill/>
          <a:ln cap="flat" cmpd="sng" w="28575">
            <a:solidFill>
              <a:srgbClr val="C00000"/>
            </a:solidFill>
            <a:prstDash val="solid"/>
            <a:miter lim="800000"/>
            <a:headEnd len="med" w="med" type="none"/>
            <a:tailEnd len="med" w="med" type="stealth"/>
          </a:ln>
        </p:spPr>
      </p:cxnSp>
      <p:cxnSp>
        <p:nvCxnSpPr>
          <p:cNvPr id="209" name="Google Shape;209;p9"/>
          <p:cNvCxnSpPr/>
          <p:nvPr/>
        </p:nvCxnSpPr>
        <p:spPr>
          <a:xfrm rot="10800000">
            <a:off x="4826000" y="2247900"/>
            <a:ext cx="2058987" cy="1016000"/>
          </a:xfrm>
          <a:prstGeom prst="straightConnector1">
            <a:avLst/>
          </a:prstGeom>
          <a:noFill/>
          <a:ln cap="flat" cmpd="sng" w="28575">
            <a:solidFill>
              <a:srgbClr val="00B050"/>
            </a:solidFill>
            <a:prstDash val="solid"/>
            <a:miter lim="800000"/>
            <a:headEnd len="med" w="med" type="none"/>
            <a:tailEnd len="med" w="med" type="stealth"/>
          </a:ln>
        </p:spPr>
      </p:cxnSp>
      <p:cxnSp>
        <p:nvCxnSpPr>
          <p:cNvPr id="210" name="Google Shape;210;p9"/>
          <p:cNvCxnSpPr/>
          <p:nvPr/>
        </p:nvCxnSpPr>
        <p:spPr>
          <a:xfrm flipH="1" rot="10800000">
            <a:off x="685800" y="4168775"/>
            <a:ext cx="4483100" cy="55562"/>
          </a:xfrm>
          <a:prstGeom prst="straightConnector1">
            <a:avLst/>
          </a:prstGeom>
          <a:noFill/>
          <a:ln cap="flat" cmpd="sng" w="28575">
            <a:solidFill>
              <a:srgbClr val="C00000"/>
            </a:solidFill>
            <a:prstDash val="solid"/>
            <a:miter lim="800000"/>
            <a:headEnd len="med" w="med" type="none"/>
            <a:tailEnd len="med" w="med" type="stealth"/>
          </a:ln>
        </p:spPr>
      </p:cxnSp>
      <p:cxnSp>
        <p:nvCxnSpPr>
          <p:cNvPr id="211" name="Google Shape;211;p9"/>
          <p:cNvCxnSpPr/>
          <p:nvPr/>
        </p:nvCxnSpPr>
        <p:spPr>
          <a:xfrm rot="10800000">
            <a:off x="4864100" y="3584575"/>
            <a:ext cx="1882775" cy="250825"/>
          </a:xfrm>
          <a:prstGeom prst="straightConnector1">
            <a:avLst/>
          </a:prstGeom>
          <a:noFill/>
          <a:ln cap="flat" cmpd="sng" w="28575">
            <a:solidFill>
              <a:srgbClr val="00B050"/>
            </a:solidFill>
            <a:prstDash val="solid"/>
            <a:miter lim="800000"/>
            <a:headEnd len="med" w="med" type="none"/>
            <a:tailEnd len="med" w="med" type="stealth"/>
          </a:ln>
        </p:spPr>
      </p:cxnSp>
      <p:cxnSp>
        <p:nvCxnSpPr>
          <p:cNvPr id="212" name="Google Shape;212;p9"/>
          <p:cNvCxnSpPr/>
          <p:nvPr/>
        </p:nvCxnSpPr>
        <p:spPr>
          <a:xfrm flipH="1">
            <a:off x="3733800" y="4464050"/>
            <a:ext cx="3151187" cy="185737"/>
          </a:xfrm>
          <a:prstGeom prst="straightConnector1">
            <a:avLst/>
          </a:prstGeom>
          <a:noFill/>
          <a:ln cap="flat" cmpd="sng" w="28575">
            <a:solidFill>
              <a:srgbClr val="00B050"/>
            </a:solidFill>
            <a:prstDash val="solid"/>
            <a:miter lim="800000"/>
            <a:headEnd len="med" w="med" type="none"/>
            <a:tailEnd len="med" w="med" type="stealth"/>
          </a:ln>
        </p:spPr>
      </p:cxnSp>
      <p:sp>
        <p:nvSpPr>
          <p:cNvPr id="213" name="Google Shape;213;p9"/>
          <p:cNvSpPr txBox="1"/>
          <p:nvPr/>
        </p:nvSpPr>
        <p:spPr>
          <a:xfrm>
            <a:off x="304800" y="5084762"/>
            <a:ext cx="2755900"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Infringement.  Irrelevant that D is present.  </a:t>
            </a:r>
            <a:endParaRPr/>
          </a:p>
        </p:txBody>
      </p:sp>
      <p:sp>
        <p:nvSpPr>
          <p:cNvPr id="214" name="Google Shape;214;p9"/>
          <p:cNvSpPr txBox="1"/>
          <p:nvPr/>
        </p:nvSpPr>
        <p:spPr>
          <a:xfrm>
            <a:off x="5856287" y="5086350"/>
            <a:ext cx="2755900"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Unpatentable. Irrelevant that prior art has C.</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2015-01-16T18:45:09Z</dcterms:created>
  <dc:creator>David Kagan</dc:creator>
</cp:coreProperties>
</file>