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Garamon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iVwS5ZiX1ZjoNdhCz+c4rZ7r7W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bold.fntdata"/><Relationship Id="rId14" Type="http://schemas.openxmlformats.org/officeDocument/2006/relationships/font" Target="fonts/Garamond-regular.fntdata"/><Relationship Id="rId17" Type="http://schemas.openxmlformats.org/officeDocument/2006/relationships/font" Target="fonts/Garamond-boldItalic.fntdata"/><Relationship Id="rId16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9144000" cy="5029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715000" y="609600"/>
            <a:ext cx="1981200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/>
          </a:p>
        </p:txBody>
      </p:sp>
      <p:sp>
        <p:nvSpPr>
          <p:cNvPr id="86" name="Google Shape;86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rgbClr val="6A4A2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14959" y="333375"/>
            <a:ext cx="802894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Snapshot 2:  Patent License v. Covenant not to Sue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872807" y="1696995"/>
            <a:ext cx="43434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David B. Kagan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Kagan Binder, PLLC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Stillwater, Minnesota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086100" y="3696649"/>
            <a:ext cx="5257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Presented to MNCLE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January 31, 2020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2531168" y="5599123"/>
            <a:ext cx="568503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Agreement Wisdom in a Flash!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269185" y="862078"/>
            <a:ext cx="707471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What’s the difference?</a:t>
            </a:r>
            <a:endParaRPr/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1057" y="1802821"/>
            <a:ext cx="3543300" cy="279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1487" y="5297879"/>
            <a:ext cx="1689100" cy="13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 rot="2003850">
            <a:off x="460516" y="3859620"/>
            <a:ext cx="2121103" cy="1854984"/>
          </a:xfrm>
          <a:prstGeom prst="irregularSeal2">
            <a:avLst/>
          </a:prstGeom>
          <a:solidFill>
            <a:srgbClr val="FFFF00"/>
          </a:solidFill>
          <a:ln cap="flat" cmpd="sng" w="38100">
            <a:solidFill>
              <a:srgbClr val="FF9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 rot="-455152">
            <a:off x="621882" y="4604744"/>
            <a:ext cx="158990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9300"/>
                </a:solidFill>
                <a:latin typeface="Calibri"/>
                <a:ea typeface="Calibri"/>
                <a:cs typeface="Calibri"/>
                <a:sym typeface="Calibri"/>
              </a:rPr>
              <a:t>Snapshot!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62000" y="294500"/>
            <a:ext cx="7576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COVENANT</a:t>
            </a:r>
            <a:r>
              <a:rPr b="1" i="0" lang="en-US" sz="3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NOT TO SUE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1507529" y="2166551"/>
            <a:ext cx="612071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CN2S**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1120345" y="5247503"/>
            <a:ext cx="6911546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**  Abbreviation is a Kaganization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001" y="3646420"/>
            <a:ext cx="4076700" cy="204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Reasonable expectation:  CN2S and a patent license are different</a:t>
            </a:r>
            <a:endParaRPr/>
          </a:p>
        </p:txBody>
      </p:sp>
      <p:sp>
        <p:nvSpPr>
          <p:cNvPr id="112" name="Google Shape;112;p3"/>
          <p:cNvSpPr txBox="1"/>
          <p:nvPr/>
        </p:nvSpPr>
        <p:spPr>
          <a:xfrm>
            <a:off x="4504701" y="3509315"/>
            <a:ext cx="4227407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Noto Sans Symbols"/>
              <a:buChar char="⮚"/>
            </a:pPr>
            <a:r>
              <a:rPr b="1" i="0" lang="en-US" sz="28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Patent license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property transfer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Noto Sans Symbols"/>
              <a:buChar char="⮚"/>
            </a:pPr>
            <a:r>
              <a:rPr b="1" i="0" lang="en-US" sz="28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Covenant not to sue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contract obligation</a:t>
            </a:r>
            <a:endParaRPr/>
          </a:p>
        </p:txBody>
      </p:sp>
      <p:sp>
        <p:nvSpPr>
          <p:cNvPr id="113" name="Google Shape;113;p3"/>
          <p:cNvSpPr/>
          <p:nvPr/>
        </p:nvSpPr>
        <p:spPr>
          <a:xfrm>
            <a:off x="609599" y="1771135"/>
            <a:ext cx="3097428" cy="1260389"/>
          </a:xfrm>
          <a:prstGeom prst="wedgeRoundRectCallout">
            <a:avLst>
              <a:gd fmla="val 1556" name="adj1"/>
              <a:gd fmla="val 114675" name="adj2"/>
              <a:gd fmla="val 16667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say potato, I say po-tah-to.</a:t>
            </a: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3867663" y="1741270"/>
            <a:ext cx="3097428" cy="1260389"/>
          </a:xfrm>
          <a:prstGeom prst="wedgeRoundRectCallout">
            <a:avLst>
              <a:gd fmla="val -68469" name="adj1"/>
              <a:gd fmla="val 142159" name="adj2"/>
              <a:gd fmla="val 16667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We’re so different. Let’s call the whole thing off!</a:t>
            </a:r>
            <a:endParaRPr/>
          </a:p>
        </p:txBody>
      </p:sp>
      <p:pic>
        <p:nvPicPr>
          <p:cNvPr id="115" name="Google Shape;1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68302" y="5406834"/>
            <a:ext cx="698500" cy="69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62804" y="4113420"/>
            <a:ext cx="711200" cy="6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Reasonable expectation:  Practical consequences</a:t>
            </a:r>
            <a:endParaRPr/>
          </a:p>
        </p:txBody>
      </p:sp>
      <p:sp>
        <p:nvSpPr>
          <p:cNvPr id="123" name="Google Shape;123;p4"/>
          <p:cNvSpPr txBox="1"/>
          <p:nvPr/>
        </p:nvSpPr>
        <p:spPr>
          <a:xfrm>
            <a:off x="1489653" y="1874728"/>
            <a:ext cx="6477733" cy="3108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Noto Sans Symbols"/>
              <a:buChar char="⮚"/>
            </a:pPr>
            <a:r>
              <a:rPr b="1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Bankruptcy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Only patent licensee protected under Section 11 USC 365(n)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Noto Sans Symbols"/>
              <a:buChar char="⮚"/>
            </a:pPr>
            <a:r>
              <a:rPr b="1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Exhaustion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Only patent license triggers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Noto Sans Symbols"/>
              <a:buChar char="⮚"/>
            </a:pPr>
            <a:r>
              <a:rPr b="1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Joint owners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Only patent license binds other joint owners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313038" y="294500"/>
            <a:ext cx="802505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You expect differences, but courts say they are the same</a:t>
            </a:r>
            <a:endParaRPr/>
          </a:p>
        </p:txBody>
      </p:sp>
      <p:sp>
        <p:nvSpPr>
          <p:cNvPr id="130" name="Google Shape;130;p5"/>
          <p:cNvSpPr txBox="1"/>
          <p:nvPr/>
        </p:nvSpPr>
        <p:spPr>
          <a:xfrm>
            <a:off x="2199502" y="2026508"/>
            <a:ext cx="5906530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FOREST RADIO TELEPHONE &amp; TELEGRAPH CO. v. U.S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.,  273 U.S. 236 (1927)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Transcore v.Electronic Transaction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563 F.3d 1271 (Fed. Cir. 2009)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Innovus Prime, LLC v. Panasonic Corp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., Case No. C-12-00660-RMW (N.D. Cal. Jul. 2, 2013)</a:t>
            </a:r>
            <a:endParaRPr/>
          </a:p>
        </p:txBody>
      </p:sp>
      <p:sp>
        <p:nvSpPr>
          <p:cNvPr id="131" name="Google Shape;131;p5"/>
          <p:cNvSpPr txBox="1"/>
          <p:nvPr/>
        </p:nvSpPr>
        <p:spPr>
          <a:xfrm>
            <a:off x="753762" y="2137496"/>
            <a:ext cx="1145060" cy="584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1927</a:t>
            </a:r>
            <a:endParaRPr/>
          </a:p>
        </p:txBody>
      </p:sp>
      <p:sp>
        <p:nvSpPr>
          <p:cNvPr id="132" name="Google Shape;132;p5"/>
          <p:cNvSpPr txBox="1"/>
          <p:nvPr/>
        </p:nvSpPr>
        <p:spPr>
          <a:xfrm>
            <a:off x="737286" y="3261519"/>
            <a:ext cx="1145060" cy="584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2007</a:t>
            </a:r>
            <a:endParaRPr/>
          </a:p>
        </p:txBody>
      </p:sp>
      <p:sp>
        <p:nvSpPr>
          <p:cNvPr id="133" name="Google Shape;133;p5"/>
          <p:cNvSpPr txBox="1"/>
          <p:nvPr/>
        </p:nvSpPr>
        <p:spPr>
          <a:xfrm>
            <a:off x="753762" y="4347471"/>
            <a:ext cx="1145060" cy="584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  <a:endParaRPr/>
          </a:p>
        </p:txBody>
      </p:sp>
      <p:sp>
        <p:nvSpPr>
          <p:cNvPr id="134" name="Google Shape;134;p5"/>
          <p:cNvSpPr txBox="1"/>
          <p:nvPr/>
        </p:nvSpPr>
        <p:spPr>
          <a:xfrm>
            <a:off x="1005016" y="5387546"/>
            <a:ext cx="7333072" cy="584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CN2S = Nonexclusive license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The sameness has legal consequences</a:t>
            </a: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588486" y="2027700"/>
            <a:ext cx="7566454" cy="4062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CN2S triggers patent exhaustion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b="0" i="1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Transcore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(Fed. Cir. 2009)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Even an offer of a CN2S triggers exhaustion!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b="0" i="1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Alberta Telecomm. Res. Centre v. AT&amp;T Corp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., 3-09-cv-03883 (NJD July 14, 2014, Order) (Sheridan, J.);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Covenant not to sue protected in bankruptcy under 11 USC 365(n)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re Spansion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Case Nos. 11-3323, -3324 (3rd Cir., Dec. 21, 2012) (Scirica, J.).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Expect other patent joint owners to be bound by CN2S**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General Mills, Inc. v. Kraft Foods Global, Inc.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495 F.3d 1378 (Fed. Cir. 2007); Transcore (Fed. Cir. 2009);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Ethicon Inc. v. United States Surgical Corp.,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 USPQ2d 1545 (Fed. Cir. 1998)</a:t>
            </a:r>
            <a:endParaRPr/>
          </a:p>
        </p:txBody>
      </p:sp>
      <p:sp>
        <p:nvSpPr>
          <p:cNvPr id="142" name="Google Shape;142;p6"/>
          <p:cNvSpPr txBox="1"/>
          <p:nvPr/>
        </p:nvSpPr>
        <p:spPr>
          <a:xfrm>
            <a:off x="4931705" y="6090352"/>
            <a:ext cx="3570137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**  Kaganization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7967207" y="5096786"/>
            <a:ext cx="448899" cy="866692"/>
          </a:xfrm>
          <a:custGeom>
            <a:rect b="b" l="l" r="r" t="t"/>
            <a:pathLst>
              <a:path extrusionOk="0" h="866692" w="448899">
                <a:moveTo>
                  <a:pt x="0" y="0"/>
                </a:moveTo>
                <a:cubicBezTo>
                  <a:pt x="125895" y="47045"/>
                  <a:pt x="251791" y="94090"/>
                  <a:pt x="326003" y="190831"/>
                </a:cubicBezTo>
                <a:cubicBezTo>
                  <a:pt x="400215" y="287572"/>
                  <a:pt x="465151" y="467802"/>
                  <a:pt x="445273" y="580445"/>
                </a:cubicBezTo>
                <a:cubicBezTo>
                  <a:pt x="425395" y="693088"/>
                  <a:pt x="316064" y="779890"/>
                  <a:pt x="206734" y="866692"/>
                </a:cubicBezTo>
              </a:path>
            </a:pathLst>
          </a:cu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 txBox="1"/>
          <p:nvPr/>
        </p:nvSpPr>
        <p:spPr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But do differences presently exist?</a:t>
            </a:r>
            <a:endParaRPr/>
          </a:p>
        </p:txBody>
      </p:sp>
      <p:sp>
        <p:nvSpPr>
          <p:cNvPr id="150" name="Google Shape;150;p7"/>
          <p:cNvSpPr txBox="1"/>
          <p:nvPr/>
        </p:nvSpPr>
        <p:spPr>
          <a:xfrm>
            <a:off x="762000" y="1799967"/>
            <a:ext cx="723694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Patent owner can impose CN2S unilaterally to end litigation (moots case or controversy)**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Mere </a:t>
            </a:r>
            <a:r>
              <a:rPr b="1" lang="en-US" sz="24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offer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CN2S to end litigation triggers patent exhaustion**</a:t>
            </a:r>
            <a:endParaRPr/>
          </a:p>
        </p:txBody>
      </p:sp>
      <p:sp>
        <p:nvSpPr>
          <p:cNvPr id="151" name="Google Shape;151;p7"/>
          <p:cNvSpPr txBox="1"/>
          <p:nvPr/>
        </p:nvSpPr>
        <p:spPr>
          <a:xfrm>
            <a:off x="1013253" y="5305168"/>
            <a:ext cx="6911546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**  Kaganization:  These are not real differences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8"/>
          <p:cNvSpPr txBox="1"/>
          <p:nvPr/>
        </p:nvSpPr>
        <p:spPr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Yes, CN2S and patent license are twins.</a:t>
            </a:r>
            <a:endParaRPr/>
          </a:p>
        </p:txBody>
      </p:sp>
      <p:pic>
        <p:nvPicPr>
          <p:cNvPr id="158" name="Google Shape;15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8294" y="2184069"/>
            <a:ext cx="2603500" cy="393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2020-01-20T00:38:56Z</dcterms:created>
  <dc:creator>DavidKagan</dc:creator>
</cp:coreProperties>
</file>