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Lst>
  <p:sldSz cy="6858000" cx="9144000"/>
  <p:notesSz cx="7010400" cy="9296400"/>
  <p:embeddedFontLst>
    <p:embeddedFont>
      <p:font typeface="Corben"/>
      <p:bold r:id="rId56"/>
    </p:embeddedFont>
    <p:embeddedFont>
      <p:font typeface="Book Antiqua"/>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61" roundtripDataSignature="AMtx7mhDGz7b4EYfBb2XXk2juvzBd95u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44F564B-A9D7-4F29-8C98-2D87E1EE8291}">
  <a:tblStyle styleId="{844F564B-A9D7-4F29-8C98-2D87E1EE829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BookAntiqua-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BookAntiqua-regular.fntdata"/><Relationship Id="rId12" Type="http://schemas.openxmlformats.org/officeDocument/2006/relationships/slide" Target="slides/slide6.xml"/><Relationship Id="rId56" Type="http://schemas.openxmlformats.org/officeDocument/2006/relationships/font" Target="fonts/Corben-bold.fntdata"/><Relationship Id="rId15" Type="http://schemas.openxmlformats.org/officeDocument/2006/relationships/slide" Target="slides/slide9.xml"/><Relationship Id="rId59" Type="http://schemas.openxmlformats.org/officeDocument/2006/relationships/font" Target="fonts/BookAntiqua-italic.fntdata"/><Relationship Id="rId14" Type="http://schemas.openxmlformats.org/officeDocument/2006/relationships/slide" Target="slides/slide8.xml"/><Relationship Id="rId58" Type="http://schemas.openxmlformats.org/officeDocument/2006/relationships/font" Target="fonts/BookAntiqua-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5137"/>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970337" y="0"/>
            <a:ext cx="3038475" cy="465137"/>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01675" y="4416425"/>
            <a:ext cx="5607050" cy="4183062"/>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829675"/>
            <a:ext cx="3038475" cy="465137"/>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970337" y="8829675"/>
            <a:ext cx="3038475" cy="465137"/>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0: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5" name="Google Shape;215;p1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3" name="Google Shape;223;p1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9" name="Google Shape;229;p1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0" name="Google Shape;240;p1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2" name="Google Shape;252;p1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0" name="Google Shape;260;p1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6: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9" name="Google Shape;269;p1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7: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7" name="Google Shape;277;p1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8: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6" name="Google Shape;286;p1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9: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6" name="Google Shape;296;p1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0: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0" name="Google Shape;310;p2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1: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0" name="Google Shape;320;p2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2: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2" name="Google Shape;332;p2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3: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40" name="Google Shape;340;p2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4: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0" name="Google Shape;350;p2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5: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1" name="Google Shape;361;p2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6: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70" name="Google Shape;370;p2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7: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79" name="Google Shape;379;p2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8: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86" name="Google Shape;386;p2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9: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93" name="Google Shape;393;p2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0: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00" name="Google Shape;400;p3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1: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07" name="Google Shape;407;p3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2: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14" name="Google Shape;414;p3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3: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21" name="Google Shape;421;p3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4: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33" name="Google Shape;433;p3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5: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42" name="Google Shape;442;p3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6: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53" name="Google Shape;453;p3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7: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61" name="Google Shape;461;p3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38: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72" name="Google Shape;472;p3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9: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84" name="Google Shape;484;p3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40: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95" name="Google Shape;495;p4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41: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07" name="Google Shape;507;p4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2: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26" name="Google Shape;526;p4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4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41" name="Google Shape;541;p43:notes"/>
          <p:cNvSpPr txBox="1"/>
          <p:nvPr>
            <p:ph idx="1" type="body"/>
          </p:nvPr>
        </p:nvSpPr>
        <p:spPr>
          <a:xfrm>
            <a:off x="701675" y="4416425"/>
            <a:ext cx="5607050" cy="4183062"/>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42" name="Google Shape;542;p43:notes"/>
          <p:cNvSpPr txBox="1"/>
          <p:nvPr/>
        </p:nvSpPr>
        <p:spPr>
          <a:xfrm>
            <a:off x="3970337" y="8829675"/>
            <a:ext cx="3038475" cy="465137"/>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44: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60" name="Google Shape;560;p4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45: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68" name="Google Shape;568;p4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46: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82" name="Google Shape;582;p4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47: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95" name="Google Shape;595;p4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48: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07" name="Google Shape;607;p4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49: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19" name="Google Shape;619;p4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6" name="Google Shape;146;p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0" name="Google Shape;160;p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5" name="Google Shape;175;p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3" name="Google Shape;193;p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9:notes"/>
          <p:cNvSpPr txBox="1"/>
          <p:nvPr>
            <p:ph idx="1" type="body"/>
          </p:nvPr>
        </p:nvSpPr>
        <p:spPr>
          <a:xfrm>
            <a:off x="701675" y="4416425"/>
            <a:ext cx="5607050" cy="4183062"/>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8" name="Google Shape;208;p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6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6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5" name="Google Shape;75;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sp>
        <p:nvSpPr>
          <p:cNvPr id="79" name="Google Shape;79;p6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6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5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5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 name="Shape 25"/>
        <p:cNvGrpSpPr/>
        <p:nvPr/>
      </p:nvGrpSpPr>
      <p:grpSpPr>
        <a:xfrm>
          <a:off x="0" y="0"/>
          <a:ext cx="0" cy="0"/>
          <a:chOff x="0" y="0"/>
          <a:chExt cx="0" cy="0"/>
        </a:xfrm>
      </p:grpSpPr>
      <p:sp>
        <p:nvSpPr>
          <p:cNvPr id="26" name="Google Shape;26;p5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5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1" name="Shape 31"/>
        <p:cNvGrpSpPr/>
        <p:nvPr/>
      </p:nvGrpSpPr>
      <p:grpSpPr>
        <a:xfrm>
          <a:off x="0" y="0"/>
          <a:ext cx="0" cy="0"/>
          <a:chOff x="0" y="0"/>
          <a:chExt cx="0" cy="0"/>
        </a:xfrm>
      </p:grpSpPr>
      <p:sp>
        <p:nvSpPr>
          <p:cNvPr id="32" name="Google Shape;32;p5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54"/>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5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55"/>
          <p:cNvSpPr/>
          <p:nvPr>
            <p:ph idx="2" type="pic"/>
          </p:nvPr>
        </p:nvSpPr>
        <p:spPr>
          <a:xfrm>
            <a:off x="1792288" y="612775"/>
            <a:ext cx="5486400" cy="4114800"/>
          </a:xfrm>
          <a:prstGeom prst="rect">
            <a:avLst/>
          </a:prstGeom>
          <a:noFill/>
          <a:ln>
            <a:noFill/>
          </a:ln>
        </p:spPr>
      </p:sp>
      <p:sp>
        <p:nvSpPr>
          <p:cNvPr id="40" name="Google Shape;40;p5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1" name="Google Shape;41;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 name="Shape 44"/>
        <p:cNvGrpSpPr/>
        <p:nvPr/>
      </p:nvGrpSpPr>
      <p:grpSpPr>
        <a:xfrm>
          <a:off x="0" y="0"/>
          <a:ext cx="0" cy="0"/>
          <a:chOff x="0" y="0"/>
          <a:chExt cx="0" cy="0"/>
        </a:xfrm>
      </p:grpSpPr>
      <p:sp>
        <p:nvSpPr>
          <p:cNvPr id="45" name="Google Shape;45;p5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5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7" name="Google Shape;47;p5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8" name="Google Shape;48;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5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5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5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9" name="Google Shape;59;p5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0" name="Google Shape;60;p5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1" name="Google Shape;61;p5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2" name="Google Shape;62;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5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5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8" name="Google Shape;68;p5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9" name="Google Shape;69;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9" name="Shape 9"/>
        <p:cNvGrpSpPr/>
        <p:nvPr/>
      </p:nvGrpSpPr>
      <p:grpSpPr>
        <a:xfrm>
          <a:off x="0" y="0"/>
          <a:ext cx="0" cy="0"/>
          <a:chOff x="0" y="0"/>
          <a:chExt cx="0" cy="0"/>
        </a:xfrm>
      </p:grpSpPr>
      <p:sp>
        <p:nvSpPr>
          <p:cNvPr id="10" name="Google Shape;10;p5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5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1.jpg"/><Relationship Id="rId7" Type="http://schemas.openxmlformats.org/officeDocument/2006/relationships/image" Target="../media/image2.jpg"/><Relationship Id="rId8"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hyperlink" Target="http://res9997337" TargetMode="External"/><Relationship Id="rId5" Type="http://schemas.openxmlformats.org/officeDocument/2006/relationships/hyperlink" Target="http://res9997337" TargetMode="External"/><Relationship Id="rId6" Type="http://schemas.openxmlformats.org/officeDocument/2006/relationships/hyperlink" Target="http://res999733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res9997337" TargetMode="External"/><Relationship Id="rId4" Type="http://schemas.openxmlformats.org/officeDocument/2006/relationships/hyperlink" Target="http://res9997337" TargetMode="External"/><Relationship Id="rId5" Type="http://schemas.openxmlformats.org/officeDocument/2006/relationships/hyperlink" Target="http://res9997337" TargetMode="External"/><Relationship Id="rId6"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res9997337" TargetMode="External"/><Relationship Id="rId4" Type="http://schemas.openxmlformats.org/officeDocument/2006/relationships/hyperlink" Target="http://res9997337" TargetMode="External"/><Relationship Id="rId5" Type="http://schemas.openxmlformats.org/officeDocument/2006/relationships/hyperlink" Target="http://res9997337" TargetMode="External"/><Relationship Id="rId6"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res9997337" TargetMode="External"/><Relationship Id="rId4" Type="http://schemas.openxmlformats.org/officeDocument/2006/relationships/hyperlink" Target="http://res9997337" TargetMode="External"/><Relationship Id="rId10" Type="http://schemas.openxmlformats.org/officeDocument/2006/relationships/image" Target="../media/image16.jpg"/><Relationship Id="rId9" Type="http://schemas.openxmlformats.org/officeDocument/2006/relationships/hyperlink" Target="http://res9997337" TargetMode="External"/><Relationship Id="rId5" Type="http://schemas.openxmlformats.org/officeDocument/2006/relationships/hyperlink" Target="http://res9997337" TargetMode="External"/><Relationship Id="rId6" Type="http://schemas.openxmlformats.org/officeDocument/2006/relationships/image" Target="../media/image22.jpg"/><Relationship Id="rId7" Type="http://schemas.openxmlformats.org/officeDocument/2006/relationships/hyperlink" Target="http://res9997337" TargetMode="External"/><Relationship Id="rId8" Type="http://schemas.openxmlformats.org/officeDocument/2006/relationships/hyperlink" Target="http://res9997337"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25.jpg"/><Relationship Id="rId6" Type="http://schemas.openxmlformats.org/officeDocument/2006/relationships/image" Target="../media/image35.jpg"/><Relationship Id="rId7" Type="http://schemas.openxmlformats.org/officeDocument/2006/relationships/image" Target="../media/image3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8.jpg"/><Relationship Id="rId4" Type="http://schemas.openxmlformats.org/officeDocument/2006/relationships/image" Target="../media/image3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1.jpg"/><Relationship Id="rId7" Type="http://schemas.openxmlformats.org/officeDocument/2006/relationships/image" Target="../media/image2.jpg"/><Relationship Id="rId8" Type="http://schemas.openxmlformats.org/officeDocument/2006/relationships/image" Target="../media/image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1.jpg"/><Relationship Id="rId7" Type="http://schemas.openxmlformats.org/officeDocument/2006/relationships/image" Target="../media/image2.jpg"/><Relationship Id="rId8" Type="http://schemas.openxmlformats.org/officeDocument/2006/relationships/image" Target="../media/image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1.jpg"/><Relationship Id="rId7" Type="http://schemas.openxmlformats.org/officeDocument/2006/relationships/image" Target="../media/image2.jpg"/><Relationship Id="rId8"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res9997337" TargetMode="External"/><Relationship Id="rId4" Type="http://schemas.openxmlformats.org/officeDocument/2006/relationships/hyperlink" Target="http://res9997337" TargetMode="External"/><Relationship Id="rId10" Type="http://schemas.openxmlformats.org/officeDocument/2006/relationships/image" Target="../media/image10.jpg"/><Relationship Id="rId9" Type="http://schemas.openxmlformats.org/officeDocument/2006/relationships/hyperlink" Target="http://res9997337" TargetMode="External"/><Relationship Id="rId5" Type="http://schemas.openxmlformats.org/officeDocument/2006/relationships/hyperlink" Target="http://res9997337" TargetMode="External"/><Relationship Id="rId6" Type="http://schemas.openxmlformats.org/officeDocument/2006/relationships/image" Target="../media/image8.jpg"/><Relationship Id="rId7" Type="http://schemas.openxmlformats.org/officeDocument/2006/relationships/hyperlink" Target="http://res9997337" TargetMode="External"/><Relationship Id="rId8" Type="http://schemas.openxmlformats.org/officeDocument/2006/relationships/hyperlink" Target="http://res999733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res9997337" TargetMode="External"/><Relationship Id="rId4" Type="http://schemas.openxmlformats.org/officeDocument/2006/relationships/hyperlink" Target="http://res9997337" TargetMode="External"/><Relationship Id="rId10" Type="http://schemas.openxmlformats.org/officeDocument/2006/relationships/image" Target="../media/image10.jpg"/><Relationship Id="rId9" Type="http://schemas.openxmlformats.org/officeDocument/2006/relationships/hyperlink" Target="http://res9997337" TargetMode="External"/><Relationship Id="rId5" Type="http://schemas.openxmlformats.org/officeDocument/2006/relationships/hyperlink" Target="http://res9997337" TargetMode="External"/><Relationship Id="rId6" Type="http://schemas.openxmlformats.org/officeDocument/2006/relationships/image" Target="../media/image8.jpg"/><Relationship Id="rId7" Type="http://schemas.openxmlformats.org/officeDocument/2006/relationships/hyperlink" Target="http://res9997337" TargetMode="External"/><Relationship Id="rId8" Type="http://schemas.openxmlformats.org/officeDocument/2006/relationships/hyperlink" Target="http://res999733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res9997337" TargetMode="External"/><Relationship Id="rId4" Type="http://schemas.openxmlformats.org/officeDocument/2006/relationships/hyperlink" Target="http://res9997337" TargetMode="External"/><Relationship Id="rId10" Type="http://schemas.openxmlformats.org/officeDocument/2006/relationships/image" Target="../media/image10.jpg"/><Relationship Id="rId9" Type="http://schemas.openxmlformats.org/officeDocument/2006/relationships/hyperlink" Target="http://res9997337" TargetMode="External"/><Relationship Id="rId5" Type="http://schemas.openxmlformats.org/officeDocument/2006/relationships/hyperlink" Target="http://res9997337" TargetMode="External"/><Relationship Id="rId6" Type="http://schemas.openxmlformats.org/officeDocument/2006/relationships/image" Target="../media/image8.jpg"/><Relationship Id="rId7" Type="http://schemas.openxmlformats.org/officeDocument/2006/relationships/hyperlink" Target="http://res9997337" TargetMode="External"/><Relationship Id="rId8" Type="http://schemas.openxmlformats.org/officeDocument/2006/relationships/hyperlink" Target="http://res999733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res9997337" TargetMode="External"/><Relationship Id="rId4" Type="http://schemas.openxmlformats.org/officeDocument/2006/relationships/hyperlink" Target="http://res9997337" TargetMode="External"/><Relationship Id="rId10" Type="http://schemas.openxmlformats.org/officeDocument/2006/relationships/image" Target="../media/image10.jpg"/><Relationship Id="rId9" Type="http://schemas.openxmlformats.org/officeDocument/2006/relationships/hyperlink" Target="http://res9997337" TargetMode="External"/><Relationship Id="rId5" Type="http://schemas.openxmlformats.org/officeDocument/2006/relationships/hyperlink" Target="http://res9997337" TargetMode="External"/><Relationship Id="rId6" Type="http://schemas.openxmlformats.org/officeDocument/2006/relationships/image" Target="../media/image8.jpg"/><Relationship Id="rId7" Type="http://schemas.openxmlformats.org/officeDocument/2006/relationships/hyperlink" Target="http://res9997337" TargetMode="External"/><Relationship Id="rId8" Type="http://schemas.openxmlformats.org/officeDocument/2006/relationships/hyperlink" Target="http://res999733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375E"/>
        </a:solidFill>
      </p:bgPr>
    </p:bg>
    <p:spTree>
      <p:nvGrpSpPr>
        <p:cNvPr id="87" name="Shape 87"/>
        <p:cNvGrpSpPr/>
        <p:nvPr/>
      </p:nvGrpSpPr>
      <p:grpSpPr>
        <a:xfrm>
          <a:off x="0" y="0"/>
          <a:ext cx="0" cy="0"/>
          <a:chOff x="0" y="0"/>
          <a:chExt cx="0" cy="0"/>
        </a:xfrm>
      </p:grpSpPr>
      <p:pic>
        <p:nvPicPr>
          <p:cNvPr descr="Cover slide 5.jpg" id="88" name="Google Shape;88;p1"/>
          <p:cNvPicPr preferRelativeResize="0"/>
          <p:nvPr/>
        </p:nvPicPr>
        <p:blipFill rotWithShape="1">
          <a:blip r:embed="rId3">
            <a:alphaModFix/>
          </a:blip>
          <a:srcRect b="0" l="0" r="0" t="0"/>
          <a:stretch/>
        </p:blipFill>
        <p:spPr>
          <a:xfrm>
            <a:off x="4941887" y="5038725"/>
            <a:ext cx="2095500" cy="1790700"/>
          </a:xfrm>
          <a:prstGeom prst="rect">
            <a:avLst/>
          </a:prstGeom>
          <a:noFill/>
          <a:ln>
            <a:noFill/>
          </a:ln>
        </p:spPr>
      </p:pic>
      <p:sp>
        <p:nvSpPr>
          <p:cNvPr id="89" name="Google Shape;89;p1"/>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Patents are different from other IP</a:t>
            </a:r>
            <a:endParaRPr/>
          </a:p>
        </p:txBody>
      </p:sp>
      <p:sp>
        <p:nvSpPr>
          <p:cNvPr id="90" name="Google Shape;90;p1"/>
          <p:cNvSpPr txBox="1"/>
          <p:nvPr/>
        </p:nvSpPr>
        <p:spPr>
          <a:xfrm>
            <a:off x="2590800" y="1798637"/>
            <a:ext cx="7086600" cy="298608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lt1"/>
              </a:buClr>
              <a:buSzPts val="2800"/>
              <a:buFont typeface="Arial"/>
              <a:buChar char="•"/>
            </a:pPr>
            <a:r>
              <a:rPr b="1" i="0" lang="en-US" sz="2800" u="none" cap="none" strike="noStrike">
                <a:solidFill>
                  <a:schemeClr val="lt1"/>
                </a:solidFill>
                <a:latin typeface="Calibri"/>
                <a:ea typeface="Calibri"/>
                <a:cs typeface="Calibri"/>
                <a:sym typeface="Calibri"/>
              </a:rPr>
              <a:t>Unique characteristics</a:t>
            </a:r>
            <a:endParaRPr/>
          </a:p>
          <a:p>
            <a:pPr indent="-457200" lvl="0" marL="457200" marR="0" rtl="0" algn="l">
              <a:lnSpc>
                <a:spcPct val="100000"/>
              </a:lnSpc>
              <a:spcBef>
                <a:spcPts val="600"/>
              </a:spcBef>
              <a:spcAft>
                <a:spcPts val="0"/>
              </a:spcAft>
              <a:buClr>
                <a:schemeClr val="lt1"/>
              </a:buClr>
              <a:buSzPts val="2800"/>
              <a:buFont typeface="Arial"/>
              <a:buChar char="•"/>
            </a:pPr>
            <a:r>
              <a:rPr b="1" i="0" lang="en-US" sz="2800" u="none" cap="none" strike="noStrike">
                <a:solidFill>
                  <a:schemeClr val="lt1"/>
                </a:solidFill>
                <a:latin typeface="Calibri"/>
                <a:ea typeface="Calibri"/>
                <a:cs typeface="Calibri"/>
                <a:sym typeface="Calibri"/>
              </a:rPr>
              <a:t>Good and bad</a:t>
            </a:r>
            <a:endParaRPr/>
          </a:p>
          <a:p>
            <a:pPr indent="-457200" lvl="0" marL="457200" marR="0" rtl="0" algn="l">
              <a:lnSpc>
                <a:spcPct val="100000"/>
              </a:lnSpc>
              <a:spcBef>
                <a:spcPts val="600"/>
              </a:spcBef>
              <a:spcAft>
                <a:spcPts val="0"/>
              </a:spcAft>
              <a:buClr>
                <a:schemeClr val="lt1"/>
              </a:buClr>
              <a:buSzPts val="2800"/>
              <a:buFont typeface="Arial"/>
              <a:buChar char="•"/>
            </a:pPr>
            <a:r>
              <a:rPr b="1" i="0" lang="en-US" sz="2800" u="none" cap="none" strike="noStrike">
                <a:solidFill>
                  <a:schemeClr val="lt1"/>
                </a:solidFill>
                <a:latin typeface="Calibri"/>
                <a:ea typeface="Calibri"/>
                <a:cs typeface="Calibri"/>
                <a:sym typeface="Calibri"/>
              </a:rPr>
              <a:t>Valuable</a:t>
            </a:r>
            <a:endParaRPr/>
          </a:p>
          <a:p>
            <a:pPr indent="-457200" lvl="0" marL="457200" marR="0" rtl="0" algn="l">
              <a:lnSpc>
                <a:spcPct val="100000"/>
              </a:lnSpc>
              <a:spcBef>
                <a:spcPts val="600"/>
              </a:spcBef>
              <a:spcAft>
                <a:spcPts val="0"/>
              </a:spcAft>
              <a:buClr>
                <a:schemeClr val="lt1"/>
              </a:buClr>
              <a:buSzPts val="2800"/>
              <a:buFont typeface="Arial"/>
              <a:buChar char="•"/>
            </a:pPr>
            <a:r>
              <a:rPr b="1" i="0" lang="en-US" sz="2800" u="none" cap="none" strike="noStrike">
                <a:solidFill>
                  <a:schemeClr val="lt1"/>
                </a:solidFill>
                <a:latin typeface="Calibri"/>
                <a:ea typeface="Calibri"/>
                <a:cs typeface="Calibri"/>
                <a:sym typeface="Calibri"/>
              </a:rPr>
              <a:t>Why have a patent system?</a:t>
            </a:r>
            <a:endParaRPr/>
          </a:p>
          <a:p>
            <a:pPr indent="-457200" lvl="0" marL="457200" marR="0" rtl="0" algn="l">
              <a:lnSpc>
                <a:spcPct val="100000"/>
              </a:lnSpc>
              <a:spcBef>
                <a:spcPts val="600"/>
              </a:spcBef>
              <a:spcAft>
                <a:spcPts val="0"/>
              </a:spcAft>
              <a:buClr>
                <a:schemeClr val="dk1"/>
              </a:buClr>
              <a:buSzPts val="2800"/>
              <a:buFont typeface="Calibri"/>
              <a:buNone/>
            </a:pPr>
            <a:r>
              <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2800" u="none">
              <a:solidFill>
                <a:schemeClr val="dk1"/>
              </a:solidFill>
              <a:latin typeface="Calibri"/>
              <a:ea typeface="Calibri"/>
              <a:cs typeface="Calibri"/>
              <a:sym typeface="Calibri"/>
            </a:endParaRPr>
          </a:p>
        </p:txBody>
      </p:sp>
      <p:sp>
        <p:nvSpPr>
          <p:cNvPr id="91" name="Google Shape;91;p1"/>
          <p:cNvSpPr txBox="1"/>
          <p:nvPr/>
        </p:nvSpPr>
        <p:spPr>
          <a:xfrm>
            <a:off x="2590800" y="4598987"/>
            <a:ext cx="30480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 2015 Kagan Binder, PLLC</a:t>
            </a:r>
            <a:endParaRPr/>
          </a:p>
        </p:txBody>
      </p:sp>
      <p:pic>
        <p:nvPicPr>
          <p:cNvPr descr="Cover slide 1.jpg" id="92" name="Google Shape;92;p1"/>
          <p:cNvPicPr preferRelativeResize="0"/>
          <p:nvPr/>
        </p:nvPicPr>
        <p:blipFill rotWithShape="1">
          <a:blip r:embed="rId4">
            <a:alphaModFix/>
          </a:blip>
          <a:srcRect b="0" l="0" r="0" t="0"/>
          <a:stretch/>
        </p:blipFill>
        <p:spPr>
          <a:xfrm>
            <a:off x="0" y="1455737"/>
            <a:ext cx="2387600" cy="1778000"/>
          </a:xfrm>
          <a:prstGeom prst="rect">
            <a:avLst/>
          </a:prstGeom>
          <a:noFill/>
          <a:ln>
            <a:noFill/>
          </a:ln>
        </p:spPr>
      </p:pic>
      <p:pic>
        <p:nvPicPr>
          <p:cNvPr descr="Cover slide 2.jpg" id="93" name="Google Shape;93;p1"/>
          <p:cNvPicPr preferRelativeResize="0"/>
          <p:nvPr/>
        </p:nvPicPr>
        <p:blipFill rotWithShape="1">
          <a:blip r:embed="rId5">
            <a:alphaModFix/>
          </a:blip>
          <a:srcRect b="0" l="0" r="0" t="0"/>
          <a:stretch/>
        </p:blipFill>
        <p:spPr>
          <a:xfrm>
            <a:off x="0" y="3078162"/>
            <a:ext cx="2387600" cy="2032000"/>
          </a:xfrm>
          <a:prstGeom prst="rect">
            <a:avLst/>
          </a:prstGeom>
          <a:noFill/>
          <a:ln>
            <a:noFill/>
          </a:ln>
        </p:spPr>
      </p:pic>
      <p:pic>
        <p:nvPicPr>
          <p:cNvPr descr="Cover slide 3.jpg" id="94" name="Google Shape;94;p1"/>
          <p:cNvPicPr preferRelativeResize="0"/>
          <p:nvPr/>
        </p:nvPicPr>
        <p:blipFill rotWithShape="1">
          <a:blip r:embed="rId6">
            <a:alphaModFix/>
          </a:blip>
          <a:srcRect b="0" l="0" r="0" t="0"/>
          <a:stretch/>
        </p:blipFill>
        <p:spPr>
          <a:xfrm>
            <a:off x="0" y="5027612"/>
            <a:ext cx="2387600" cy="1816100"/>
          </a:xfrm>
          <a:prstGeom prst="rect">
            <a:avLst/>
          </a:prstGeom>
          <a:noFill/>
          <a:ln>
            <a:noFill/>
          </a:ln>
        </p:spPr>
      </p:pic>
      <p:pic>
        <p:nvPicPr>
          <p:cNvPr descr="Cover slide 4.jpg" id="95" name="Google Shape;95;p1"/>
          <p:cNvPicPr preferRelativeResize="0"/>
          <p:nvPr/>
        </p:nvPicPr>
        <p:blipFill rotWithShape="1">
          <a:blip r:embed="rId7">
            <a:alphaModFix/>
          </a:blip>
          <a:srcRect b="0" l="0" r="0" t="0"/>
          <a:stretch/>
        </p:blipFill>
        <p:spPr>
          <a:xfrm>
            <a:off x="2387600" y="5038725"/>
            <a:ext cx="2578100" cy="1790700"/>
          </a:xfrm>
          <a:prstGeom prst="rect">
            <a:avLst/>
          </a:prstGeom>
          <a:noFill/>
          <a:ln>
            <a:noFill/>
          </a:ln>
        </p:spPr>
      </p:pic>
      <p:pic>
        <p:nvPicPr>
          <p:cNvPr descr="Cover slide 6.jpg" id="96" name="Google Shape;96;p1"/>
          <p:cNvPicPr preferRelativeResize="0"/>
          <p:nvPr/>
        </p:nvPicPr>
        <p:blipFill rotWithShape="1">
          <a:blip r:embed="rId8">
            <a:alphaModFix/>
          </a:blip>
          <a:srcRect b="0" l="0" r="0" t="0"/>
          <a:stretch/>
        </p:blipFill>
        <p:spPr>
          <a:xfrm>
            <a:off x="6937375" y="5053012"/>
            <a:ext cx="2197100" cy="1790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0"/>
          <p:cNvSpPr txBox="1"/>
          <p:nvPr/>
        </p:nvSpPr>
        <p:spPr>
          <a:xfrm>
            <a:off x="533400" y="457200"/>
            <a:ext cx="8077200" cy="1323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Patent rights only exist if “issued” by Government.</a:t>
            </a:r>
            <a:endParaRPr/>
          </a:p>
        </p:txBody>
      </p:sp>
      <p:sp>
        <p:nvSpPr>
          <p:cNvPr id="218" name="Google Shape;218;p10"/>
          <p:cNvSpPr txBox="1"/>
          <p:nvPr/>
        </p:nvSpPr>
        <p:spPr>
          <a:xfrm>
            <a:off x="3611562" y="2586037"/>
            <a:ext cx="4933950" cy="292258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2800"/>
              <a:buFont typeface="Arial"/>
              <a:buChar char="•"/>
            </a:pPr>
            <a:r>
              <a:rPr b="1" i="0" lang="en-US" sz="2800" u="none">
                <a:solidFill>
                  <a:schemeClr val="dk1"/>
                </a:solidFill>
                <a:latin typeface="Calibri"/>
                <a:ea typeface="Calibri"/>
                <a:cs typeface="Calibri"/>
                <a:sym typeface="Calibri"/>
              </a:rPr>
              <a:t>Patents only exist if issued/granted</a:t>
            </a:r>
            <a:endParaRPr/>
          </a:p>
          <a:p>
            <a:pPr indent="-457200" lvl="0" marL="457200" marR="0" rtl="0" algn="l">
              <a:lnSpc>
                <a:spcPct val="100000"/>
              </a:lnSpc>
              <a:spcBef>
                <a:spcPts val="0"/>
              </a:spcBef>
              <a:spcAft>
                <a:spcPts val="0"/>
              </a:spcAft>
              <a:buClr>
                <a:schemeClr val="dk1"/>
              </a:buClr>
              <a:buSzPts val="2800"/>
              <a:buFont typeface="Arial"/>
              <a:buChar char="•"/>
            </a:pPr>
            <a:r>
              <a:rPr b="1" i="0" lang="en-US" sz="2800" u="none">
                <a:solidFill>
                  <a:schemeClr val="dk1"/>
                </a:solidFill>
                <a:latin typeface="Calibri"/>
                <a:ea typeface="Calibri"/>
                <a:cs typeface="Calibri"/>
                <a:sym typeface="Calibri"/>
              </a:rPr>
              <a:t>Registration of TM and © is </a:t>
            </a:r>
            <a:r>
              <a:rPr b="1" i="0" lang="en-US" sz="3600" u="none">
                <a:solidFill>
                  <a:srgbClr val="C00000"/>
                </a:solidFill>
                <a:latin typeface="Calibri"/>
                <a:ea typeface="Calibri"/>
                <a:cs typeface="Calibri"/>
                <a:sym typeface="Calibri"/>
              </a:rPr>
              <a:t>optional</a:t>
            </a:r>
            <a:endParaRPr/>
          </a:p>
          <a:p>
            <a:pPr indent="-457200" lvl="0" marL="457200" marR="0" rtl="0" algn="l">
              <a:lnSpc>
                <a:spcPct val="100000"/>
              </a:lnSpc>
              <a:spcBef>
                <a:spcPts val="0"/>
              </a:spcBef>
              <a:spcAft>
                <a:spcPts val="0"/>
              </a:spcAft>
              <a:buClr>
                <a:schemeClr val="dk1"/>
              </a:buClr>
              <a:buSzPts val="2800"/>
              <a:buFont typeface="Arial"/>
              <a:buChar char="•"/>
            </a:pPr>
            <a:r>
              <a:rPr b="1" i="0" lang="en-US" sz="2800" u="none">
                <a:solidFill>
                  <a:schemeClr val="dk1"/>
                </a:solidFill>
                <a:latin typeface="Calibri"/>
                <a:ea typeface="Calibri"/>
                <a:cs typeface="Calibri"/>
                <a:sym typeface="Calibri"/>
              </a:rPr>
              <a:t>Registration of TM and © </a:t>
            </a:r>
            <a:r>
              <a:rPr b="1" i="0" lang="en-US" sz="3600" u="none">
                <a:solidFill>
                  <a:srgbClr val="C00000"/>
                </a:solidFill>
                <a:latin typeface="Calibri"/>
                <a:ea typeface="Calibri"/>
                <a:cs typeface="Calibri"/>
                <a:sym typeface="Calibri"/>
              </a:rPr>
              <a:t>boosts</a:t>
            </a:r>
            <a:r>
              <a:rPr b="1" i="0" lang="en-US" sz="2800" u="none">
                <a:solidFill>
                  <a:schemeClr val="dk1"/>
                </a:solidFill>
                <a:latin typeface="Calibri"/>
                <a:ea typeface="Calibri"/>
                <a:cs typeface="Calibri"/>
                <a:sym typeface="Calibri"/>
              </a:rPr>
              <a:t> rights</a:t>
            </a:r>
            <a:endParaRPr/>
          </a:p>
        </p:txBody>
      </p:sp>
      <p:pic>
        <p:nvPicPr>
          <p:cNvPr descr="http://www.fort-myers-patent.com/wp-content/uploads/2011/10/LettersPatent.38165455_std.jpg" id="219" name="Google Shape;219;p10"/>
          <p:cNvPicPr preferRelativeResize="0"/>
          <p:nvPr/>
        </p:nvPicPr>
        <p:blipFill rotWithShape="1">
          <a:blip r:embed="rId3">
            <a:alphaModFix/>
          </a:blip>
          <a:srcRect b="0" l="0" r="0" t="0"/>
          <a:stretch/>
        </p:blipFill>
        <p:spPr>
          <a:xfrm>
            <a:off x="914400" y="2133600"/>
            <a:ext cx="2439987" cy="3581400"/>
          </a:xfrm>
          <a:prstGeom prst="rect">
            <a:avLst/>
          </a:prstGeom>
          <a:noFill/>
          <a:ln>
            <a:noFill/>
          </a:ln>
        </p:spPr>
      </p:pic>
      <p:sp>
        <p:nvSpPr>
          <p:cNvPr id="220" name="Google Shape;220;p10"/>
          <p:cNvSpPr txBox="1"/>
          <p:nvPr/>
        </p:nvSpPr>
        <p:spPr>
          <a:xfrm rot="-660000">
            <a:off x="923925" y="2590800"/>
            <a:ext cx="7010400" cy="923925"/>
          </a:xfrm>
          <a:prstGeom prst="rect">
            <a:avLst/>
          </a:prstGeom>
          <a:solidFill>
            <a:srgbClr val="10253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400"/>
              <a:buFont typeface="Calibri"/>
              <a:buNone/>
            </a:pPr>
            <a:r>
              <a:rPr b="0" i="0" lang="en-US" sz="5400" u="none">
                <a:solidFill>
                  <a:schemeClr val="lt1"/>
                </a:solidFill>
                <a:latin typeface="Calibri"/>
                <a:ea typeface="Calibri"/>
                <a:cs typeface="Calibri"/>
                <a:sym typeface="Calibri"/>
              </a:rPr>
              <a:t>Significant hurdle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1"/>
          <p:cNvSpPr txBox="1"/>
          <p:nvPr/>
        </p:nvSpPr>
        <p:spPr>
          <a:xfrm>
            <a:off x="533400" y="4572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Patents have a short life always.</a:t>
            </a:r>
            <a:endParaRPr/>
          </a:p>
        </p:txBody>
      </p:sp>
      <p:graphicFrame>
        <p:nvGraphicFramePr>
          <p:cNvPr id="226" name="Google Shape;226;p11"/>
          <p:cNvGraphicFramePr/>
          <p:nvPr/>
        </p:nvGraphicFramePr>
        <p:xfrm>
          <a:off x="1600200" y="1638300"/>
          <a:ext cx="3000000" cy="3000000"/>
        </p:xfrm>
        <a:graphic>
          <a:graphicData uri="http://schemas.openxmlformats.org/drawingml/2006/table">
            <a:tbl>
              <a:tblPr>
                <a:noFill/>
                <a:tableStyleId>{844F564B-A9D7-4F29-8C98-2D87E1EE8291}</a:tableStyleId>
              </a:tblPr>
              <a:tblGrid>
                <a:gridCol w="3040050"/>
                <a:gridCol w="3040050"/>
              </a:tblGrid>
              <a:tr h="455600">
                <a:tc>
                  <a:txBody>
                    <a:bodyPr/>
                    <a:lstStyle/>
                    <a:p>
                      <a:pPr indent="0" lvl="0" marL="0" marR="0" rtl="0" algn="ctr">
                        <a:lnSpc>
                          <a:spcPct val="115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Type of IP</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15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Lifespan</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55600">
                <a:tc>
                  <a:txBody>
                    <a:bodyPr/>
                    <a:lstStyle/>
                    <a:p>
                      <a:pPr indent="0" lvl="0" marL="0" marR="0" rtl="0" algn="l">
                        <a:lnSpc>
                          <a:spcPct val="115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Patents</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15000"/>
                        </a:lnSpc>
                        <a:spcBef>
                          <a:spcPts val="0"/>
                        </a:spcBef>
                        <a:spcAft>
                          <a:spcPts val="0"/>
                        </a:spcAft>
                        <a:buClr>
                          <a:srgbClr val="000000"/>
                        </a:buClr>
                        <a:buSzPts val="2600"/>
                        <a:buFont typeface="Calibri"/>
                        <a:buNone/>
                      </a:pPr>
                      <a:r>
                        <a:rPr b="0" i="0" lang="en-US" sz="2600" u="none" cap="none" strike="noStrike">
                          <a:solidFill>
                            <a:srgbClr val="000000"/>
                          </a:solidFill>
                          <a:latin typeface="Calibri"/>
                          <a:ea typeface="Calibri"/>
                          <a:cs typeface="Calibri"/>
                          <a:sym typeface="Calibri"/>
                        </a:rPr>
                        <a:t>20 years at most</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457200">
                <a:tc>
                  <a:txBody>
                    <a:bodyPr/>
                    <a:lstStyle/>
                    <a:p>
                      <a:pPr indent="0" lvl="0" marL="0" marR="0" rtl="0" algn="l">
                        <a:lnSpc>
                          <a:spcPct val="115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Copyrights</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15000"/>
                        </a:lnSpc>
                        <a:spcBef>
                          <a:spcPts val="0"/>
                        </a:spcBef>
                        <a:spcAft>
                          <a:spcPts val="0"/>
                        </a:spcAft>
                        <a:buClr>
                          <a:srgbClr val="000000"/>
                        </a:buClr>
                        <a:buSzPts val="2600"/>
                        <a:buFont typeface="Calibri"/>
                        <a:buNone/>
                      </a:pPr>
                      <a:r>
                        <a:rPr b="0" i="0" lang="en-US" sz="2600" u="none" cap="none" strike="noStrike">
                          <a:solidFill>
                            <a:srgbClr val="000000"/>
                          </a:solidFill>
                          <a:latin typeface="Calibri"/>
                          <a:ea typeface="Calibri"/>
                          <a:cs typeface="Calibri"/>
                          <a:sym typeface="Calibri"/>
                        </a:rPr>
                        <a:t>70+ years</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r h="911225">
                <a:tc>
                  <a:txBody>
                    <a:bodyPr/>
                    <a:lstStyle/>
                    <a:p>
                      <a:pPr indent="0" lvl="0" marL="0" marR="0" rtl="0" algn="l">
                        <a:lnSpc>
                          <a:spcPct val="115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Trademark, trade secret, know how</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15000"/>
                        </a:lnSpc>
                        <a:spcBef>
                          <a:spcPts val="0"/>
                        </a:spcBef>
                        <a:spcAft>
                          <a:spcPts val="0"/>
                        </a:spcAft>
                        <a:buClr>
                          <a:srgbClr val="000000"/>
                        </a:buClr>
                        <a:buSzPts val="2600"/>
                        <a:buFont typeface="Calibri"/>
                        <a:buNone/>
                      </a:pPr>
                      <a:r>
                        <a:rPr b="0" i="0" lang="en-US" sz="2600" u="none" cap="none" strike="noStrike">
                          <a:solidFill>
                            <a:srgbClr val="000000"/>
                          </a:solidFill>
                          <a:latin typeface="Calibri"/>
                          <a:ea typeface="Calibri"/>
                          <a:cs typeface="Calibri"/>
                          <a:sym typeface="Calibri"/>
                        </a:rPr>
                        <a:t>Forever potentially</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2"/>
          <p:cNvSpPr txBox="1"/>
          <p:nvPr/>
        </p:nvSpPr>
        <p:spPr>
          <a:xfrm>
            <a:off x="533400" y="4572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Patents have a short life always.</a:t>
            </a:r>
            <a:endParaRPr/>
          </a:p>
        </p:txBody>
      </p:sp>
      <p:graphicFrame>
        <p:nvGraphicFramePr>
          <p:cNvPr id="232" name="Google Shape;232;p12"/>
          <p:cNvGraphicFramePr/>
          <p:nvPr/>
        </p:nvGraphicFramePr>
        <p:xfrm>
          <a:off x="1600200" y="1638300"/>
          <a:ext cx="3000000" cy="3000000"/>
        </p:xfrm>
        <a:graphic>
          <a:graphicData uri="http://schemas.openxmlformats.org/drawingml/2006/table">
            <a:tbl>
              <a:tblPr>
                <a:noFill/>
                <a:tableStyleId>{844F564B-A9D7-4F29-8C98-2D87E1EE8291}</a:tableStyleId>
              </a:tblPr>
              <a:tblGrid>
                <a:gridCol w="3040050"/>
                <a:gridCol w="3040050"/>
              </a:tblGrid>
              <a:tr h="455600">
                <a:tc>
                  <a:txBody>
                    <a:bodyPr/>
                    <a:lstStyle/>
                    <a:p>
                      <a:pPr indent="0" lvl="0" marL="0" marR="0" rtl="0" algn="ctr">
                        <a:lnSpc>
                          <a:spcPct val="115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Type of IP</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15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Lifespan</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55600">
                <a:tc>
                  <a:txBody>
                    <a:bodyPr/>
                    <a:lstStyle/>
                    <a:p>
                      <a:pPr indent="0" lvl="0" marL="0" marR="0" rtl="0" algn="l">
                        <a:lnSpc>
                          <a:spcPct val="115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Patents</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15000"/>
                        </a:lnSpc>
                        <a:spcBef>
                          <a:spcPts val="0"/>
                        </a:spcBef>
                        <a:spcAft>
                          <a:spcPts val="0"/>
                        </a:spcAft>
                        <a:buClr>
                          <a:srgbClr val="000000"/>
                        </a:buClr>
                        <a:buSzPts val="2600"/>
                        <a:buFont typeface="Calibri"/>
                        <a:buNone/>
                      </a:pPr>
                      <a:r>
                        <a:rPr b="0" i="0" lang="en-US" sz="2600" u="none" cap="none" strike="noStrike">
                          <a:solidFill>
                            <a:srgbClr val="000000"/>
                          </a:solidFill>
                          <a:latin typeface="Calibri"/>
                          <a:ea typeface="Calibri"/>
                          <a:cs typeface="Calibri"/>
                          <a:sym typeface="Calibri"/>
                        </a:rPr>
                        <a:t>20 years at most</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457200">
                <a:tc>
                  <a:txBody>
                    <a:bodyPr/>
                    <a:lstStyle/>
                    <a:p>
                      <a:pPr indent="0" lvl="0" marL="0" marR="0" rtl="0" algn="l">
                        <a:lnSpc>
                          <a:spcPct val="115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Copyrights</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15000"/>
                        </a:lnSpc>
                        <a:spcBef>
                          <a:spcPts val="0"/>
                        </a:spcBef>
                        <a:spcAft>
                          <a:spcPts val="0"/>
                        </a:spcAft>
                        <a:buClr>
                          <a:srgbClr val="000000"/>
                        </a:buClr>
                        <a:buSzPts val="2600"/>
                        <a:buFont typeface="Calibri"/>
                        <a:buNone/>
                      </a:pPr>
                      <a:r>
                        <a:rPr b="0" i="0" lang="en-US" sz="2600" u="none" cap="none" strike="noStrike">
                          <a:solidFill>
                            <a:srgbClr val="000000"/>
                          </a:solidFill>
                          <a:latin typeface="Calibri"/>
                          <a:ea typeface="Calibri"/>
                          <a:cs typeface="Calibri"/>
                          <a:sym typeface="Calibri"/>
                        </a:rPr>
                        <a:t>70+ years</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r h="911225">
                <a:tc>
                  <a:txBody>
                    <a:bodyPr/>
                    <a:lstStyle/>
                    <a:p>
                      <a:pPr indent="0" lvl="0" marL="0" marR="0" rtl="0" algn="l">
                        <a:lnSpc>
                          <a:spcPct val="115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Trademark, trade secret, know how</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15000"/>
                        </a:lnSpc>
                        <a:spcBef>
                          <a:spcPts val="0"/>
                        </a:spcBef>
                        <a:spcAft>
                          <a:spcPts val="0"/>
                        </a:spcAft>
                        <a:buClr>
                          <a:srgbClr val="000000"/>
                        </a:buClr>
                        <a:buSzPts val="2600"/>
                        <a:buFont typeface="Calibri"/>
                        <a:buNone/>
                      </a:pPr>
                      <a:r>
                        <a:rPr b="0" i="0" lang="en-US" sz="2600" u="none" cap="none" strike="noStrike">
                          <a:solidFill>
                            <a:srgbClr val="000000"/>
                          </a:solidFill>
                          <a:latin typeface="Calibri"/>
                          <a:ea typeface="Calibri"/>
                          <a:cs typeface="Calibri"/>
                          <a:sym typeface="Calibri"/>
                        </a:rPr>
                        <a:t>Forever potentially</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bl>
          </a:graphicData>
        </a:graphic>
      </p:graphicFrame>
      <p:sp>
        <p:nvSpPr>
          <p:cNvPr id="233" name="Google Shape;233;p12"/>
          <p:cNvSpPr txBox="1"/>
          <p:nvPr/>
        </p:nvSpPr>
        <p:spPr>
          <a:xfrm rot="-660000">
            <a:off x="923925" y="2590800"/>
            <a:ext cx="7010400" cy="923925"/>
          </a:xfrm>
          <a:prstGeom prst="rect">
            <a:avLst/>
          </a:prstGeom>
          <a:solidFill>
            <a:srgbClr val="10253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400"/>
              <a:buFont typeface="Calibri"/>
              <a:buNone/>
            </a:pPr>
            <a:r>
              <a:rPr b="0" i="0" lang="en-US" sz="5400" u="none">
                <a:solidFill>
                  <a:schemeClr val="lt1"/>
                </a:solidFill>
                <a:latin typeface="Calibri"/>
                <a:ea typeface="Calibri"/>
                <a:cs typeface="Calibri"/>
                <a:sym typeface="Calibri"/>
              </a:rPr>
              <a:t>Essential</a:t>
            </a:r>
            <a:endParaRPr/>
          </a:p>
        </p:txBody>
      </p:sp>
      <p:sp>
        <p:nvSpPr>
          <p:cNvPr id="234" name="Google Shape;234;p12"/>
          <p:cNvSpPr txBox="1"/>
          <p:nvPr/>
        </p:nvSpPr>
        <p:spPr>
          <a:xfrm>
            <a:off x="1228725" y="4402137"/>
            <a:ext cx="70866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True or False</a:t>
            </a:r>
            <a:r>
              <a:rPr b="0" i="0" lang="en-US" sz="2800" u="none">
                <a:solidFill>
                  <a:schemeClr val="dk1"/>
                </a:solidFill>
                <a:latin typeface="Calibri"/>
                <a:ea typeface="Calibri"/>
                <a:cs typeface="Calibri"/>
                <a:sym typeface="Calibri"/>
              </a:rPr>
              <a:t>:  Patent rewards innovation.</a:t>
            </a:r>
            <a:endParaRPr/>
          </a:p>
        </p:txBody>
      </p:sp>
      <p:sp>
        <p:nvSpPr>
          <p:cNvPr id="235" name="Google Shape;235;p12"/>
          <p:cNvSpPr txBox="1"/>
          <p:nvPr/>
        </p:nvSpPr>
        <p:spPr>
          <a:xfrm>
            <a:off x="3230562" y="5341937"/>
            <a:ext cx="32766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True</a:t>
            </a:r>
            <a:endParaRPr/>
          </a:p>
          <a:p>
            <a:pPr indent="0" lvl="0" marL="0" marR="0" rtl="0" algn="l">
              <a:lnSpc>
                <a:spcPct val="100000"/>
              </a:lnSpc>
              <a:spcBef>
                <a:spcPts val="0"/>
              </a:spcBef>
              <a:spcAft>
                <a:spcPts val="0"/>
              </a:spcAft>
              <a:buClr>
                <a:schemeClr val="dk1"/>
              </a:buClr>
              <a:buSzPts val="2400"/>
              <a:buFont typeface="Calibri"/>
              <a:buNone/>
            </a:pPr>
            <a:br>
              <a:rPr b="0" i="0" lang="en-US" sz="2400" u="none">
                <a:solidFill>
                  <a:schemeClr val="dk1"/>
                </a:solidFill>
                <a:latin typeface="Calibri"/>
                <a:ea typeface="Calibri"/>
                <a:cs typeface="Calibri"/>
                <a:sym typeface="Calibri"/>
              </a:rPr>
            </a:br>
            <a:r>
              <a:rPr b="0" i="0" lang="en-US" sz="2400" u="none">
                <a:solidFill>
                  <a:schemeClr val="dk1"/>
                </a:solidFill>
                <a:latin typeface="Calibri"/>
                <a:ea typeface="Calibri"/>
                <a:cs typeface="Calibri"/>
                <a:sym typeface="Calibri"/>
              </a:rPr>
              <a:t>False</a:t>
            </a:r>
            <a:endParaRPr/>
          </a:p>
        </p:txBody>
      </p:sp>
      <p:sp>
        <p:nvSpPr>
          <p:cNvPr id="236" name="Google Shape;236;p12"/>
          <p:cNvSpPr txBox="1"/>
          <p:nvPr/>
        </p:nvSpPr>
        <p:spPr>
          <a:xfrm>
            <a:off x="2344737" y="6084887"/>
            <a:ext cx="646112" cy="457200"/>
          </a:xfrm>
          <a:prstGeom prst="rect">
            <a:avLst/>
          </a:prstGeom>
          <a:solidFill>
            <a:srgbClr val="FFFF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37" name="Google Shape;237;p12"/>
          <p:cNvSpPr txBox="1"/>
          <p:nvPr/>
        </p:nvSpPr>
        <p:spPr>
          <a:xfrm>
            <a:off x="2344737" y="5329237"/>
            <a:ext cx="646112" cy="457200"/>
          </a:xfrm>
          <a:prstGeom prst="rect">
            <a:avLst/>
          </a:prstGeom>
          <a:solidFill>
            <a:srgbClr val="FFFF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3"/>
          <p:cNvSpPr txBox="1"/>
          <p:nvPr/>
        </p:nvSpPr>
        <p:spPr>
          <a:xfrm>
            <a:off x="533400" y="4572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Patents have a short life always.</a:t>
            </a:r>
            <a:endParaRPr/>
          </a:p>
        </p:txBody>
      </p:sp>
      <p:graphicFrame>
        <p:nvGraphicFramePr>
          <p:cNvPr id="243" name="Google Shape;243;p13"/>
          <p:cNvGraphicFramePr/>
          <p:nvPr/>
        </p:nvGraphicFramePr>
        <p:xfrm>
          <a:off x="1600200" y="1638300"/>
          <a:ext cx="3000000" cy="3000000"/>
        </p:xfrm>
        <a:graphic>
          <a:graphicData uri="http://schemas.openxmlformats.org/drawingml/2006/table">
            <a:tbl>
              <a:tblPr>
                <a:noFill/>
                <a:tableStyleId>{844F564B-A9D7-4F29-8C98-2D87E1EE8291}</a:tableStyleId>
              </a:tblPr>
              <a:tblGrid>
                <a:gridCol w="3040050"/>
                <a:gridCol w="3040050"/>
              </a:tblGrid>
              <a:tr h="455600">
                <a:tc>
                  <a:txBody>
                    <a:bodyPr/>
                    <a:lstStyle/>
                    <a:p>
                      <a:pPr indent="0" lvl="0" marL="0" marR="0" rtl="0" algn="ctr">
                        <a:lnSpc>
                          <a:spcPct val="115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Type of IP</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15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Lifespan</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55600">
                <a:tc>
                  <a:txBody>
                    <a:bodyPr/>
                    <a:lstStyle/>
                    <a:p>
                      <a:pPr indent="0" lvl="0" marL="0" marR="0" rtl="0" algn="l">
                        <a:lnSpc>
                          <a:spcPct val="115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Patents</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15000"/>
                        </a:lnSpc>
                        <a:spcBef>
                          <a:spcPts val="0"/>
                        </a:spcBef>
                        <a:spcAft>
                          <a:spcPts val="0"/>
                        </a:spcAft>
                        <a:buClr>
                          <a:srgbClr val="000000"/>
                        </a:buClr>
                        <a:buSzPts val="2600"/>
                        <a:buFont typeface="Calibri"/>
                        <a:buNone/>
                      </a:pPr>
                      <a:r>
                        <a:rPr b="0" i="0" lang="en-US" sz="2600" u="none" cap="none" strike="noStrike">
                          <a:solidFill>
                            <a:srgbClr val="000000"/>
                          </a:solidFill>
                          <a:latin typeface="Calibri"/>
                          <a:ea typeface="Calibri"/>
                          <a:cs typeface="Calibri"/>
                          <a:sym typeface="Calibri"/>
                        </a:rPr>
                        <a:t>20 years at most</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457200">
                <a:tc>
                  <a:txBody>
                    <a:bodyPr/>
                    <a:lstStyle/>
                    <a:p>
                      <a:pPr indent="0" lvl="0" marL="0" marR="0" rtl="0" algn="l">
                        <a:lnSpc>
                          <a:spcPct val="115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Copyrights</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15000"/>
                        </a:lnSpc>
                        <a:spcBef>
                          <a:spcPts val="0"/>
                        </a:spcBef>
                        <a:spcAft>
                          <a:spcPts val="0"/>
                        </a:spcAft>
                        <a:buClr>
                          <a:srgbClr val="000000"/>
                        </a:buClr>
                        <a:buSzPts val="2600"/>
                        <a:buFont typeface="Calibri"/>
                        <a:buNone/>
                      </a:pPr>
                      <a:r>
                        <a:rPr b="0" i="0" lang="en-US" sz="2600" u="none" cap="none" strike="noStrike">
                          <a:solidFill>
                            <a:srgbClr val="000000"/>
                          </a:solidFill>
                          <a:latin typeface="Calibri"/>
                          <a:ea typeface="Calibri"/>
                          <a:cs typeface="Calibri"/>
                          <a:sym typeface="Calibri"/>
                        </a:rPr>
                        <a:t>70+ years</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r h="911225">
                <a:tc>
                  <a:txBody>
                    <a:bodyPr/>
                    <a:lstStyle/>
                    <a:p>
                      <a:pPr indent="0" lvl="0" marL="0" marR="0" rtl="0" algn="l">
                        <a:lnSpc>
                          <a:spcPct val="115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Trademark, trade secret, know how</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15000"/>
                        </a:lnSpc>
                        <a:spcBef>
                          <a:spcPts val="0"/>
                        </a:spcBef>
                        <a:spcAft>
                          <a:spcPts val="0"/>
                        </a:spcAft>
                        <a:buClr>
                          <a:srgbClr val="000000"/>
                        </a:buClr>
                        <a:buSzPts val="2600"/>
                        <a:buFont typeface="Calibri"/>
                        <a:buNone/>
                      </a:pPr>
                      <a:r>
                        <a:rPr b="0" i="0" lang="en-US" sz="2600" u="none" cap="none" strike="noStrike">
                          <a:solidFill>
                            <a:srgbClr val="000000"/>
                          </a:solidFill>
                          <a:latin typeface="Calibri"/>
                          <a:ea typeface="Calibri"/>
                          <a:cs typeface="Calibri"/>
                          <a:sym typeface="Calibri"/>
                        </a:rPr>
                        <a:t>Forever potentially</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bl>
          </a:graphicData>
        </a:graphic>
      </p:graphicFrame>
      <p:sp>
        <p:nvSpPr>
          <p:cNvPr id="244" name="Google Shape;244;p13"/>
          <p:cNvSpPr txBox="1"/>
          <p:nvPr/>
        </p:nvSpPr>
        <p:spPr>
          <a:xfrm rot="-660000">
            <a:off x="923925" y="2590800"/>
            <a:ext cx="7010400" cy="923925"/>
          </a:xfrm>
          <a:prstGeom prst="rect">
            <a:avLst/>
          </a:prstGeom>
          <a:solidFill>
            <a:srgbClr val="10253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400"/>
              <a:buFont typeface="Calibri"/>
              <a:buNone/>
            </a:pPr>
            <a:r>
              <a:rPr b="0" i="0" lang="en-US" sz="5400" u="none">
                <a:solidFill>
                  <a:schemeClr val="lt1"/>
                </a:solidFill>
                <a:latin typeface="Calibri"/>
                <a:ea typeface="Calibri"/>
                <a:cs typeface="Calibri"/>
                <a:sym typeface="Calibri"/>
              </a:rPr>
              <a:t>Essential</a:t>
            </a:r>
            <a:endParaRPr/>
          </a:p>
        </p:txBody>
      </p:sp>
      <p:sp>
        <p:nvSpPr>
          <p:cNvPr id="245" name="Google Shape;245;p13"/>
          <p:cNvSpPr txBox="1"/>
          <p:nvPr/>
        </p:nvSpPr>
        <p:spPr>
          <a:xfrm>
            <a:off x="1228725" y="4267200"/>
            <a:ext cx="7086600" cy="954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True or False</a:t>
            </a:r>
            <a:r>
              <a:rPr b="0" i="0" lang="en-US" sz="2800" u="none">
                <a:solidFill>
                  <a:schemeClr val="dk1"/>
                </a:solidFill>
                <a:latin typeface="Calibri"/>
                <a:ea typeface="Calibri"/>
                <a:cs typeface="Calibri"/>
                <a:sym typeface="Calibri"/>
              </a:rPr>
              <a:t>:  Patent rewards innovation </a:t>
            </a:r>
            <a:r>
              <a:rPr b="1" i="0" lang="en-US" sz="2800" u="sng">
                <a:solidFill>
                  <a:srgbClr val="C00000"/>
                </a:solidFill>
                <a:latin typeface="Calibri"/>
                <a:ea typeface="Calibri"/>
                <a:cs typeface="Calibri"/>
                <a:sym typeface="Calibri"/>
              </a:rPr>
              <a:t>and public disclosure</a:t>
            </a:r>
            <a:r>
              <a:rPr b="0" i="0" lang="en-US" sz="2800" u="none">
                <a:solidFill>
                  <a:schemeClr val="dk1"/>
                </a:solidFill>
                <a:latin typeface="Calibri"/>
                <a:ea typeface="Calibri"/>
                <a:cs typeface="Calibri"/>
                <a:sym typeface="Calibri"/>
              </a:rPr>
              <a:t>.</a:t>
            </a:r>
            <a:endParaRPr/>
          </a:p>
        </p:txBody>
      </p:sp>
      <p:sp>
        <p:nvSpPr>
          <p:cNvPr id="246" name="Google Shape;246;p13"/>
          <p:cNvSpPr txBox="1"/>
          <p:nvPr/>
        </p:nvSpPr>
        <p:spPr>
          <a:xfrm>
            <a:off x="3230562" y="5341937"/>
            <a:ext cx="32766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True</a:t>
            </a:r>
            <a:endParaRPr/>
          </a:p>
          <a:p>
            <a:pPr indent="0" lvl="0" marL="0" marR="0" rtl="0" algn="l">
              <a:lnSpc>
                <a:spcPct val="100000"/>
              </a:lnSpc>
              <a:spcBef>
                <a:spcPts val="0"/>
              </a:spcBef>
              <a:spcAft>
                <a:spcPts val="0"/>
              </a:spcAft>
              <a:buClr>
                <a:schemeClr val="dk1"/>
              </a:buClr>
              <a:buSzPts val="2400"/>
              <a:buFont typeface="Calibri"/>
              <a:buNone/>
            </a:pPr>
            <a:br>
              <a:rPr b="0" i="0" lang="en-US" sz="2400" u="none">
                <a:solidFill>
                  <a:schemeClr val="dk1"/>
                </a:solidFill>
                <a:latin typeface="Calibri"/>
                <a:ea typeface="Calibri"/>
                <a:cs typeface="Calibri"/>
                <a:sym typeface="Calibri"/>
              </a:rPr>
            </a:br>
            <a:r>
              <a:rPr b="0" i="0" lang="en-US" sz="2400" u="none">
                <a:solidFill>
                  <a:schemeClr val="dk1"/>
                </a:solidFill>
                <a:latin typeface="Calibri"/>
                <a:ea typeface="Calibri"/>
                <a:cs typeface="Calibri"/>
                <a:sym typeface="Calibri"/>
              </a:rPr>
              <a:t>False</a:t>
            </a:r>
            <a:endParaRPr/>
          </a:p>
        </p:txBody>
      </p:sp>
      <p:sp>
        <p:nvSpPr>
          <p:cNvPr id="247" name="Google Shape;247;p13"/>
          <p:cNvSpPr txBox="1"/>
          <p:nvPr/>
        </p:nvSpPr>
        <p:spPr>
          <a:xfrm>
            <a:off x="2344737" y="6084887"/>
            <a:ext cx="646112" cy="457200"/>
          </a:xfrm>
          <a:prstGeom prst="rect">
            <a:avLst/>
          </a:prstGeom>
          <a:solidFill>
            <a:srgbClr val="FFFF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8" name="Google Shape;248;p13"/>
          <p:cNvSpPr txBox="1"/>
          <p:nvPr/>
        </p:nvSpPr>
        <p:spPr>
          <a:xfrm>
            <a:off x="2344737" y="5329237"/>
            <a:ext cx="646112" cy="457200"/>
          </a:xfrm>
          <a:prstGeom prst="rect">
            <a:avLst/>
          </a:prstGeom>
          <a:solidFill>
            <a:srgbClr val="FFFF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9" name="Google Shape;249;p13"/>
          <p:cNvSpPr/>
          <p:nvPr/>
        </p:nvSpPr>
        <p:spPr>
          <a:xfrm rot="-1560000">
            <a:off x="2211387" y="5865812"/>
            <a:ext cx="914400" cy="838200"/>
          </a:xfrm>
          <a:prstGeom prst="star4">
            <a:avLst>
              <a:gd fmla="val 12500" name="adj"/>
            </a:avLst>
          </a:prstGeom>
          <a:solidFill>
            <a:srgbClr val="C000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14"/>
          <p:cNvPicPr preferRelativeResize="0"/>
          <p:nvPr/>
        </p:nvPicPr>
        <p:blipFill rotWithShape="1">
          <a:blip r:embed="rId3">
            <a:alphaModFix/>
          </a:blip>
          <a:srcRect b="0" l="0" r="0" t="0"/>
          <a:stretch/>
        </p:blipFill>
        <p:spPr>
          <a:xfrm>
            <a:off x="304800" y="1463675"/>
            <a:ext cx="5746750" cy="3843337"/>
          </a:xfrm>
          <a:prstGeom prst="rect">
            <a:avLst/>
          </a:prstGeom>
          <a:noFill/>
          <a:ln>
            <a:noFill/>
          </a:ln>
        </p:spPr>
      </p:pic>
      <p:sp>
        <p:nvSpPr>
          <p:cNvPr id="255" name="Google Shape;255;p14"/>
          <p:cNvSpPr txBox="1"/>
          <p:nvPr/>
        </p:nvSpPr>
        <p:spPr>
          <a:xfrm>
            <a:off x="533400" y="4572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Patents are easiest to kill.</a:t>
            </a:r>
            <a:endParaRPr/>
          </a:p>
        </p:txBody>
      </p:sp>
      <p:sp>
        <p:nvSpPr>
          <p:cNvPr id="256" name="Google Shape;256;p14"/>
          <p:cNvSpPr/>
          <p:nvPr/>
        </p:nvSpPr>
        <p:spPr>
          <a:xfrm>
            <a:off x="6248400" y="1219200"/>
            <a:ext cx="2590800" cy="4953000"/>
          </a:xfrm>
          <a:prstGeom prst="wedgeRectCallout">
            <a:avLst>
              <a:gd fmla="val -5814" name="adj1"/>
              <a:gd fmla="val 8836" name="adj2"/>
            </a:avLst>
          </a:prstGeom>
          <a:solidFill>
            <a:schemeClr val="l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Dagnabbit.  I might be:</a:t>
            </a:r>
            <a:endParaRPr/>
          </a:p>
          <a:p>
            <a:pPr indent="0" lvl="0" marL="0" marR="0" rtl="0" algn="l">
              <a:lnSpc>
                <a:spcPct val="100000"/>
              </a:lnSpc>
              <a:spcBef>
                <a:spcPts val="0"/>
              </a:spcBef>
              <a:spcAft>
                <a:spcPts val="0"/>
              </a:spcAft>
              <a:buClr>
                <a:schemeClr val="dk1"/>
              </a:buClr>
              <a:buSzPts val="2000"/>
              <a:buFont typeface="Calibri"/>
              <a:buNone/>
            </a:pPr>
            <a:r>
              <a:t/>
            </a:r>
            <a:endParaRPr b="0" i="0" sz="2000" u="none">
              <a:solidFill>
                <a:schemeClr val="dk1"/>
              </a:solidFill>
              <a:latin typeface="Calibri"/>
              <a:ea typeface="Calibri"/>
              <a:cs typeface="Calibri"/>
              <a:sym typeface="Calibri"/>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Not infringed</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Invalid</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Unenforceable</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Misused</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Owned by someone else</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Ineligible</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Inoperable</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Not enabled</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No written description</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Licensed</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Exhausted</a:t>
            </a:r>
            <a:endParaRPr/>
          </a:p>
          <a:p>
            <a:pPr indent="0" lvl="0" marL="0" marR="0" rtl="0" algn="l">
              <a:lnSpc>
                <a:spcPct val="100000"/>
              </a:lnSpc>
              <a:spcBef>
                <a:spcPts val="0"/>
              </a:spcBef>
              <a:spcAft>
                <a:spcPts val="0"/>
              </a:spcAft>
              <a:buNone/>
            </a:pPr>
            <a:r>
              <a:t/>
            </a:r>
            <a:endParaRPr b="0" i="0" sz="2000" u="none">
              <a:solidFill>
                <a:schemeClr val="dk1"/>
              </a:solidFill>
              <a:latin typeface="Calibri"/>
              <a:ea typeface="Calibri"/>
              <a:cs typeface="Calibri"/>
              <a:sym typeface="Calibri"/>
            </a:endParaRPr>
          </a:p>
        </p:txBody>
      </p:sp>
      <p:sp>
        <p:nvSpPr>
          <p:cNvPr id="257" name="Google Shape;257;p14"/>
          <p:cNvSpPr txBox="1"/>
          <p:nvPr/>
        </p:nvSpPr>
        <p:spPr>
          <a:xfrm>
            <a:off x="-15875" y="6635750"/>
            <a:ext cx="4572000" cy="21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Calibri"/>
              <a:buNone/>
            </a:pPr>
            <a:r>
              <a:rPr b="0" i="0" lang="en-US" sz="800" u="none">
                <a:solidFill>
                  <a:schemeClr val="dk1"/>
                </a:solidFill>
                <a:latin typeface="Calibri"/>
                <a:ea typeface="Calibri"/>
                <a:cs typeface="Calibri"/>
                <a:sym typeface="Calibri"/>
              </a:rPr>
              <a:t>© </a:t>
            </a:r>
            <a:r>
              <a:rPr b="0" i="0" lang="en-US" sz="800" u="sng">
                <a:solidFill>
                  <a:schemeClr val="dk1"/>
                </a:solidFill>
                <a:latin typeface="Calibri"/>
                <a:ea typeface="Calibri"/>
                <a:cs typeface="Calibri"/>
                <a:sym typeface="Calibri"/>
                <a:hlinkClick r:id="rId4">
                  <a:extLst>
                    <a:ext uri="{A12FA001-AC4F-418D-AE19-62706E023703}">
                      <ahyp:hlinkClr val="tx"/>
                    </a:ext>
                  </a:extLst>
                </a:hlinkClick>
              </a:rPr>
              <a:t>Philcold</a:t>
            </a:r>
            <a:r>
              <a:rPr b="0" i="0" lang="en-US" sz="800" u="none">
                <a:solidFill>
                  <a:schemeClr val="dk1"/>
                </a:solidFill>
                <a:latin typeface="Calibri"/>
                <a:ea typeface="Calibri"/>
                <a:cs typeface="Calibri"/>
                <a:sym typeface="Calibri"/>
              </a:rPr>
              <a:t>© Philcold | </a:t>
            </a:r>
            <a:r>
              <a:rPr b="0" i="0" lang="en-US" sz="800" u="sng">
                <a:solidFill>
                  <a:schemeClr val="dk1"/>
                </a:solidFill>
                <a:latin typeface="Calibri"/>
                <a:ea typeface="Calibri"/>
                <a:cs typeface="Calibri"/>
                <a:sym typeface="Calibri"/>
                <a:hlinkClick r:id="rId5">
                  <a:extLst>
                    <a:ext uri="{A12FA001-AC4F-418D-AE19-62706E023703}">
                      <ahyp:hlinkClr val="tx"/>
                    </a:ext>
                  </a:extLst>
                </a:hlinkClick>
              </a:rPr>
              <a:t>Dreamstime.com</a:t>
            </a:r>
            <a:r>
              <a:rPr b="0" i="0" lang="en-US" sz="800" u="none">
                <a:solidFill>
                  <a:schemeClr val="dk1"/>
                </a:solidFill>
                <a:latin typeface="Calibri"/>
                <a:ea typeface="Calibri"/>
                <a:cs typeface="Calibri"/>
                <a:sym typeface="Calibri"/>
              </a:rPr>
              <a:t>© Philcold | Dreamstime.com - </a:t>
            </a:r>
            <a:r>
              <a:rPr b="0" i="0" lang="en-US" sz="800" u="sng">
                <a:solidFill>
                  <a:schemeClr val="dk1"/>
                </a:solidFill>
                <a:latin typeface="Calibri"/>
                <a:ea typeface="Calibri"/>
                <a:cs typeface="Calibri"/>
                <a:sym typeface="Calibri"/>
                <a:hlinkClick r:id="rId6">
                  <a:extLst>
                    <a:ext uri="{A12FA001-AC4F-418D-AE19-62706E023703}">
                      <ahyp:hlinkClr val="tx"/>
                    </a:ext>
                  </a:extLst>
                </a:hlinkClick>
              </a:rPr>
              <a:t>Duel In The Street Photo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15"/>
          <p:cNvPicPr preferRelativeResize="0"/>
          <p:nvPr/>
        </p:nvPicPr>
        <p:blipFill rotWithShape="1">
          <a:blip r:embed="rId3">
            <a:alphaModFix/>
          </a:blip>
          <a:srcRect b="0" l="0" r="0" t="0"/>
          <a:stretch/>
        </p:blipFill>
        <p:spPr>
          <a:xfrm>
            <a:off x="381000" y="1463675"/>
            <a:ext cx="5746750" cy="3843337"/>
          </a:xfrm>
          <a:prstGeom prst="rect">
            <a:avLst/>
          </a:prstGeom>
          <a:noFill/>
          <a:ln>
            <a:noFill/>
          </a:ln>
        </p:spPr>
      </p:pic>
      <p:sp>
        <p:nvSpPr>
          <p:cNvPr id="263" name="Google Shape;263;p15"/>
          <p:cNvSpPr/>
          <p:nvPr/>
        </p:nvSpPr>
        <p:spPr>
          <a:xfrm>
            <a:off x="6248400" y="1219200"/>
            <a:ext cx="2590800" cy="4953000"/>
          </a:xfrm>
          <a:prstGeom prst="wedgeRectCallout">
            <a:avLst>
              <a:gd fmla="val -5814" name="adj1"/>
              <a:gd fmla="val 8836" name="adj2"/>
            </a:avLst>
          </a:prstGeom>
          <a:solidFill>
            <a:schemeClr val="l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Dagnabbit.  I might be:</a:t>
            </a:r>
            <a:endParaRPr/>
          </a:p>
          <a:p>
            <a:pPr indent="0" lvl="0" marL="0" marR="0" rtl="0" algn="l">
              <a:lnSpc>
                <a:spcPct val="100000"/>
              </a:lnSpc>
              <a:spcBef>
                <a:spcPts val="0"/>
              </a:spcBef>
              <a:spcAft>
                <a:spcPts val="0"/>
              </a:spcAft>
              <a:buClr>
                <a:schemeClr val="dk1"/>
              </a:buClr>
              <a:buSzPts val="2000"/>
              <a:buFont typeface="Calibri"/>
              <a:buNone/>
            </a:pPr>
            <a:r>
              <a:t/>
            </a:r>
            <a:endParaRPr b="0" i="0" sz="2000" u="none">
              <a:solidFill>
                <a:schemeClr val="dk1"/>
              </a:solidFill>
              <a:latin typeface="Calibri"/>
              <a:ea typeface="Calibri"/>
              <a:cs typeface="Calibri"/>
              <a:sym typeface="Calibri"/>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Not infringed</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Invalid</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Unenforceable</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Misused</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Owned by someone else</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Ineligible</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Inoperable</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Not enabled</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No written description</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Licensed</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Exhausted</a:t>
            </a:r>
            <a:endParaRPr/>
          </a:p>
          <a:p>
            <a:pPr indent="0" lvl="0" marL="0" marR="0" rtl="0" algn="l">
              <a:lnSpc>
                <a:spcPct val="100000"/>
              </a:lnSpc>
              <a:spcBef>
                <a:spcPts val="0"/>
              </a:spcBef>
              <a:spcAft>
                <a:spcPts val="0"/>
              </a:spcAft>
              <a:buNone/>
            </a:pPr>
            <a:r>
              <a:t/>
            </a:r>
            <a:endParaRPr b="0" i="0" sz="2000" u="none">
              <a:solidFill>
                <a:schemeClr val="dk1"/>
              </a:solidFill>
              <a:latin typeface="Calibri"/>
              <a:ea typeface="Calibri"/>
              <a:cs typeface="Calibri"/>
              <a:sym typeface="Calibri"/>
            </a:endParaRPr>
          </a:p>
        </p:txBody>
      </p:sp>
      <p:sp>
        <p:nvSpPr>
          <p:cNvPr id="264" name="Google Shape;264;p15"/>
          <p:cNvSpPr/>
          <p:nvPr/>
        </p:nvSpPr>
        <p:spPr>
          <a:xfrm>
            <a:off x="387350" y="5562600"/>
            <a:ext cx="4572000" cy="1066800"/>
          </a:xfrm>
          <a:prstGeom prst="wedgeRectCallout">
            <a:avLst>
              <a:gd fmla="val 13369" name="adj1"/>
              <a:gd fmla="val -31549" name="adj2"/>
            </a:avLst>
          </a:prstGeom>
          <a:solidFill>
            <a:schemeClr val="l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0"/>
              <a:buFont typeface="Arial"/>
              <a:buChar char="•"/>
            </a:pPr>
            <a:r>
              <a:rPr b="1" i="0" lang="en-US" sz="1800" u="sng">
                <a:solidFill>
                  <a:schemeClr val="dk1"/>
                </a:solidFill>
                <a:latin typeface="Calibri"/>
                <a:ea typeface="Calibri"/>
                <a:cs typeface="Calibri"/>
                <a:sym typeface="Calibri"/>
              </a:rPr>
              <a:t>Majority</a:t>
            </a:r>
            <a:r>
              <a:rPr b="0" i="0" lang="en-US" sz="1800" u="none">
                <a:solidFill>
                  <a:schemeClr val="dk1"/>
                </a:solidFill>
                <a:latin typeface="Calibri"/>
                <a:ea typeface="Calibri"/>
                <a:cs typeface="Calibri"/>
                <a:sym typeface="Calibri"/>
              </a:rPr>
              <a:t> are negated in litigation</a:t>
            </a:r>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Anti-patent bias in courts/USPTO </a:t>
            </a:r>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Other IP much harder to kill</a:t>
            </a:r>
            <a:endParaRPr/>
          </a:p>
        </p:txBody>
      </p:sp>
      <p:sp>
        <p:nvSpPr>
          <p:cNvPr id="265" name="Google Shape;265;p15"/>
          <p:cNvSpPr txBox="1"/>
          <p:nvPr/>
        </p:nvSpPr>
        <p:spPr>
          <a:xfrm>
            <a:off x="533400" y="4572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Patents are easiest to kill.</a:t>
            </a:r>
            <a:endParaRPr/>
          </a:p>
        </p:txBody>
      </p:sp>
      <p:sp>
        <p:nvSpPr>
          <p:cNvPr id="266" name="Google Shape;266;p15"/>
          <p:cNvSpPr txBox="1"/>
          <p:nvPr/>
        </p:nvSpPr>
        <p:spPr>
          <a:xfrm rot="-660000">
            <a:off x="923925" y="2590800"/>
            <a:ext cx="7010400" cy="923925"/>
          </a:xfrm>
          <a:prstGeom prst="rect">
            <a:avLst/>
          </a:prstGeom>
          <a:solidFill>
            <a:srgbClr val="10253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400"/>
              <a:buFont typeface="Calibri"/>
              <a:buNone/>
            </a:pPr>
            <a:r>
              <a:rPr b="0" i="0" lang="en-US" sz="5400" u="none">
                <a:solidFill>
                  <a:schemeClr val="lt1"/>
                </a:solidFill>
                <a:latin typeface="Calibri"/>
                <a:ea typeface="Calibri"/>
                <a:cs typeface="Calibri"/>
                <a:sym typeface="Calibri"/>
              </a:rPr>
              <a:t>Frustrating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6"/>
          <p:cNvSpPr txBox="1"/>
          <p:nvPr/>
        </p:nvSpPr>
        <p:spPr>
          <a:xfrm>
            <a:off x="533400" y="4572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Patents are hardest to enforce.</a:t>
            </a:r>
            <a:endParaRPr/>
          </a:p>
        </p:txBody>
      </p:sp>
      <p:sp>
        <p:nvSpPr>
          <p:cNvPr id="272" name="Google Shape;272;p16"/>
          <p:cNvSpPr txBox="1"/>
          <p:nvPr/>
        </p:nvSpPr>
        <p:spPr>
          <a:xfrm>
            <a:off x="4648200" y="1371600"/>
            <a:ext cx="4191000" cy="483235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Less respect</a:t>
            </a:r>
            <a:endParaRPr/>
          </a:p>
          <a:p>
            <a:pPr indent="-107950" lvl="0" marL="28575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Warning letters less effective</a:t>
            </a:r>
            <a:endParaRPr/>
          </a:p>
          <a:p>
            <a:pPr indent="-107950" lvl="0" marL="28575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Business culture applauds patent challenges</a:t>
            </a:r>
            <a:endParaRPr/>
          </a:p>
          <a:p>
            <a:pPr indent="-107950" lvl="0" marL="28575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Majority fail to survive litigation</a:t>
            </a:r>
            <a:endParaRPr/>
          </a:p>
        </p:txBody>
      </p:sp>
      <p:sp>
        <p:nvSpPr>
          <p:cNvPr id="273" name="Google Shape;273;p16"/>
          <p:cNvSpPr txBox="1"/>
          <p:nvPr/>
        </p:nvSpPr>
        <p:spPr>
          <a:xfrm>
            <a:off x="0" y="6485050"/>
            <a:ext cx="28893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Calibri"/>
              <a:buNone/>
            </a:pPr>
            <a:r>
              <a:rPr b="0" i="0" lang="en-US" sz="800" u="none">
                <a:solidFill>
                  <a:schemeClr val="dk1"/>
                </a:solidFill>
                <a:latin typeface="Calibri"/>
                <a:ea typeface="Calibri"/>
                <a:cs typeface="Calibri"/>
                <a:sym typeface="Calibri"/>
              </a:rPr>
              <a:t>© </a:t>
            </a:r>
            <a:r>
              <a:rPr b="0" i="0" lang="en-US" sz="800" u="sng">
                <a:solidFill>
                  <a:schemeClr val="dk1"/>
                </a:solidFill>
                <a:latin typeface="Calibri"/>
                <a:ea typeface="Calibri"/>
                <a:cs typeface="Calibri"/>
                <a:sym typeface="Calibri"/>
                <a:hlinkClick r:id="rId3">
                  <a:extLst>
                    <a:ext uri="{A12FA001-AC4F-418D-AE19-62706E023703}">
                      <ahyp:hlinkClr val="tx"/>
                    </a:ext>
                  </a:extLst>
                </a:hlinkClick>
              </a:rPr>
              <a:t>Martinmark</a:t>
            </a:r>
            <a:r>
              <a:rPr b="0" i="0" lang="en-US" sz="800" u="none">
                <a:solidFill>
                  <a:schemeClr val="dk1"/>
                </a:solidFill>
                <a:latin typeface="Calibri"/>
                <a:ea typeface="Calibri"/>
                <a:cs typeface="Calibri"/>
                <a:sym typeface="Calibri"/>
              </a:rPr>
              <a:t>© Martinmark | </a:t>
            </a:r>
            <a:r>
              <a:rPr b="0" i="0" lang="en-US" sz="800" u="sng">
                <a:solidFill>
                  <a:schemeClr val="dk1"/>
                </a:solidFill>
                <a:latin typeface="Calibri"/>
                <a:ea typeface="Calibri"/>
                <a:cs typeface="Calibri"/>
                <a:sym typeface="Calibri"/>
                <a:hlinkClick r:id="rId4">
                  <a:extLst>
                    <a:ext uri="{A12FA001-AC4F-418D-AE19-62706E023703}">
                      <ahyp:hlinkClr val="tx"/>
                    </a:ext>
                  </a:extLst>
                </a:hlinkClick>
              </a:rPr>
              <a:t>Dreamstime.com</a:t>
            </a:r>
            <a:r>
              <a:rPr b="0" i="0" lang="en-US" sz="800" u="none">
                <a:solidFill>
                  <a:schemeClr val="dk1"/>
                </a:solidFill>
                <a:latin typeface="Calibri"/>
                <a:ea typeface="Calibri"/>
                <a:cs typeface="Calibri"/>
                <a:sym typeface="Calibri"/>
              </a:rPr>
              <a:t>© Martinmark | Dreamstime.com - </a:t>
            </a:r>
            <a:r>
              <a:rPr b="0" i="0" lang="en-US" sz="800" u="sng">
                <a:solidFill>
                  <a:schemeClr val="dk1"/>
                </a:solidFill>
                <a:latin typeface="Calibri"/>
                <a:ea typeface="Calibri"/>
                <a:cs typeface="Calibri"/>
                <a:sym typeface="Calibri"/>
                <a:hlinkClick r:id="rId5">
                  <a:extLst>
                    <a:ext uri="{A12FA001-AC4F-418D-AE19-62706E023703}">
                      <ahyp:hlinkClr val="tx"/>
                    </a:ext>
                  </a:extLst>
                </a:hlinkClick>
              </a:rPr>
              <a:t>Funny Sign Woman Photo</a:t>
            </a:r>
            <a:endParaRPr/>
          </a:p>
        </p:txBody>
      </p:sp>
      <p:pic>
        <p:nvPicPr>
          <p:cNvPr id="274" name="Google Shape;274;p16"/>
          <p:cNvPicPr preferRelativeResize="0"/>
          <p:nvPr/>
        </p:nvPicPr>
        <p:blipFill rotWithShape="1">
          <a:blip r:embed="rId6">
            <a:alphaModFix/>
          </a:blip>
          <a:srcRect b="0" l="0" r="0" t="0"/>
          <a:stretch/>
        </p:blipFill>
        <p:spPr>
          <a:xfrm>
            <a:off x="304800" y="1524000"/>
            <a:ext cx="3886200" cy="2590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7"/>
          <p:cNvSpPr txBox="1"/>
          <p:nvPr/>
        </p:nvSpPr>
        <p:spPr>
          <a:xfrm>
            <a:off x="4648200" y="1371600"/>
            <a:ext cx="4191000" cy="483235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Less respect</a:t>
            </a:r>
            <a:endParaRPr/>
          </a:p>
          <a:p>
            <a:pPr indent="-107950" lvl="0" marL="28575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Warning letters less effective</a:t>
            </a:r>
            <a:endParaRPr/>
          </a:p>
          <a:p>
            <a:pPr indent="-107950" lvl="0" marL="28575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Business culture applauds patent challenges</a:t>
            </a:r>
            <a:endParaRPr/>
          </a:p>
          <a:p>
            <a:pPr indent="-107950" lvl="0" marL="28575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Majority fail to survive litigation</a:t>
            </a:r>
            <a:endParaRPr/>
          </a:p>
        </p:txBody>
      </p:sp>
      <p:sp>
        <p:nvSpPr>
          <p:cNvPr id="280" name="Google Shape;280;p17"/>
          <p:cNvSpPr txBox="1"/>
          <p:nvPr/>
        </p:nvSpPr>
        <p:spPr>
          <a:xfrm>
            <a:off x="0" y="6511225"/>
            <a:ext cx="28893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Calibri"/>
              <a:buNone/>
            </a:pPr>
            <a:r>
              <a:rPr b="0" i="0" lang="en-US" sz="800" u="none">
                <a:solidFill>
                  <a:schemeClr val="dk1"/>
                </a:solidFill>
                <a:latin typeface="Calibri"/>
                <a:ea typeface="Calibri"/>
                <a:cs typeface="Calibri"/>
                <a:sym typeface="Calibri"/>
              </a:rPr>
              <a:t>© </a:t>
            </a:r>
            <a:r>
              <a:rPr b="0" i="0" lang="en-US" sz="800" u="sng">
                <a:solidFill>
                  <a:schemeClr val="dk1"/>
                </a:solidFill>
                <a:latin typeface="Calibri"/>
                <a:ea typeface="Calibri"/>
                <a:cs typeface="Calibri"/>
                <a:sym typeface="Calibri"/>
                <a:hlinkClick r:id="rId3">
                  <a:extLst>
                    <a:ext uri="{A12FA001-AC4F-418D-AE19-62706E023703}">
                      <ahyp:hlinkClr val="tx"/>
                    </a:ext>
                  </a:extLst>
                </a:hlinkClick>
              </a:rPr>
              <a:t>Martinmark</a:t>
            </a:r>
            <a:r>
              <a:rPr b="0" i="0" lang="en-US" sz="800" u="none">
                <a:solidFill>
                  <a:schemeClr val="dk1"/>
                </a:solidFill>
                <a:latin typeface="Calibri"/>
                <a:ea typeface="Calibri"/>
                <a:cs typeface="Calibri"/>
                <a:sym typeface="Calibri"/>
              </a:rPr>
              <a:t>© Martinmark | </a:t>
            </a:r>
            <a:r>
              <a:rPr b="0" i="0" lang="en-US" sz="800" u="sng">
                <a:solidFill>
                  <a:schemeClr val="dk1"/>
                </a:solidFill>
                <a:latin typeface="Calibri"/>
                <a:ea typeface="Calibri"/>
                <a:cs typeface="Calibri"/>
                <a:sym typeface="Calibri"/>
                <a:hlinkClick r:id="rId4">
                  <a:extLst>
                    <a:ext uri="{A12FA001-AC4F-418D-AE19-62706E023703}">
                      <ahyp:hlinkClr val="tx"/>
                    </a:ext>
                  </a:extLst>
                </a:hlinkClick>
              </a:rPr>
              <a:t>Dreamstime.com</a:t>
            </a:r>
            <a:r>
              <a:rPr b="0" i="0" lang="en-US" sz="800" u="none">
                <a:solidFill>
                  <a:schemeClr val="dk1"/>
                </a:solidFill>
                <a:latin typeface="Calibri"/>
                <a:ea typeface="Calibri"/>
                <a:cs typeface="Calibri"/>
                <a:sym typeface="Calibri"/>
              </a:rPr>
              <a:t>© Martinmark | Dreamstime.com - </a:t>
            </a:r>
            <a:r>
              <a:rPr b="0" i="0" lang="en-US" sz="800" u="sng">
                <a:solidFill>
                  <a:schemeClr val="dk1"/>
                </a:solidFill>
                <a:latin typeface="Calibri"/>
                <a:ea typeface="Calibri"/>
                <a:cs typeface="Calibri"/>
                <a:sym typeface="Calibri"/>
                <a:hlinkClick r:id="rId5">
                  <a:extLst>
                    <a:ext uri="{A12FA001-AC4F-418D-AE19-62706E023703}">
                      <ahyp:hlinkClr val="tx"/>
                    </a:ext>
                  </a:extLst>
                </a:hlinkClick>
              </a:rPr>
              <a:t>Funny Sign Woman Photo</a:t>
            </a:r>
            <a:endParaRPr/>
          </a:p>
        </p:txBody>
      </p:sp>
      <p:pic>
        <p:nvPicPr>
          <p:cNvPr id="281" name="Google Shape;281;p17"/>
          <p:cNvPicPr preferRelativeResize="0"/>
          <p:nvPr/>
        </p:nvPicPr>
        <p:blipFill rotWithShape="1">
          <a:blip r:embed="rId6">
            <a:alphaModFix/>
          </a:blip>
          <a:srcRect b="0" l="0" r="0" t="0"/>
          <a:stretch/>
        </p:blipFill>
        <p:spPr>
          <a:xfrm>
            <a:off x="304800" y="1524000"/>
            <a:ext cx="3886200" cy="2590800"/>
          </a:xfrm>
          <a:prstGeom prst="rect">
            <a:avLst/>
          </a:prstGeom>
          <a:noFill/>
          <a:ln>
            <a:noFill/>
          </a:ln>
        </p:spPr>
      </p:pic>
      <p:sp>
        <p:nvSpPr>
          <p:cNvPr id="282" name="Google Shape;282;p17"/>
          <p:cNvSpPr txBox="1"/>
          <p:nvPr/>
        </p:nvSpPr>
        <p:spPr>
          <a:xfrm>
            <a:off x="533400" y="4572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Patents are hardest to enforce.</a:t>
            </a:r>
            <a:endParaRPr/>
          </a:p>
        </p:txBody>
      </p:sp>
      <p:sp>
        <p:nvSpPr>
          <p:cNvPr id="283" name="Google Shape;283;p17"/>
          <p:cNvSpPr txBox="1"/>
          <p:nvPr/>
        </p:nvSpPr>
        <p:spPr>
          <a:xfrm rot="-660000">
            <a:off x="484187" y="2825750"/>
            <a:ext cx="7010400" cy="922337"/>
          </a:xfrm>
          <a:prstGeom prst="rect">
            <a:avLst/>
          </a:prstGeom>
          <a:solidFill>
            <a:srgbClr val="10253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400"/>
              <a:buFont typeface="Calibri"/>
              <a:buNone/>
            </a:pPr>
            <a:r>
              <a:rPr b="0" i="0" lang="en-US" sz="5400" u="none">
                <a:solidFill>
                  <a:schemeClr val="lt1"/>
                </a:solidFill>
                <a:latin typeface="Calibri"/>
                <a:ea typeface="Calibri"/>
                <a:cs typeface="Calibri"/>
                <a:sym typeface="Calibri"/>
              </a:rPr>
              <a:t>Disappointing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8"/>
          <p:cNvSpPr txBox="1"/>
          <p:nvPr/>
        </p:nvSpPr>
        <p:spPr>
          <a:xfrm>
            <a:off x="533400" y="457200"/>
            <a:ext cx="7696200" cy="1323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Key foible of Patent System is unclear rules.  </a:t>
            </a:r>
            <a:endParaRPr/>
          </a:p>
        </p:txBody>
      </p:sp>
      <p:sp>
        <p:nvSpPr>
          <p:cNvPr id="289" name="Google Shape;289;p18"/>
          <p:cNvSpPr txBox="1"/>
          <p:nvPr/>
        </p:nvSpPr>
        <p:spPr>
          <a:xfrm>
            <a:off x="4419600" y="2419350"/>
            <a:ext cx="42672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If A, then B.</a:t>
            </a:r>
            <a:endParaRPr/>
          </a:p>
        </p:txBody>
      </p:sp>
      <p:sp>
        <p:nvSpPr>
          <p:cNvPr id="290" name="Google Shape;290;p18"/>
          <p:cNvSpPr txBox="1"/>
          <p:nvPr/>
        </p:nvSpPr>
        <p:spPr>
          <a:xfrm>
            <a:off x="685800" y="2433637"/>
            <a:ext cx="3463925" cy="461962"/>
          </a:xfrm>
          <a:prstGeom prst="rect">
            <a:avLst/>
          </a:prstGeom>
          <a:solidFill>
            <a:srgbClr val="17375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Calibri"/>
              <a:buNone/>
            </a:pPr>
            <a:r>
              <a:rPr b="0" i="0" lang="en-US" sz="2400" u="none">
                <a:solidFill>
                  <a:schemeClr val="lt1"/>
                </a:solidFill>
                <a:latin typeface="Calibri"/>
                <a:ea typeface="Calibri"/>
                <a:cs typeface="Calibri"/>
                <a:sym typeface="Calibri"/>
              </a:rPr>
              <a:t>Bright Line Rule Guides:</a:t>
            </a:r>
            <a:endParaRPr/>
          </a:p>
        </p:txBody>
      </p:sp>
      <p:sp>
        <p:nvSpPr>
          <p:cNvPr id="291" name="Google Shape;291;p18"/>
          <p:cNvSpPr txBox="1"/>
          <p:nvPr/>
        </p:nvSpPr>
        <p:spPr>
          <a:xfrm>
            <a:off x="677862" y="3505200"/>
            <a:ext cx="3463925" cy="830262"/>
          </a:xfrm>
          <a:prstGeom prst="rect">
            <a:avLst/>
          </a:prstGeom>
          <a:solidFill>
            <a:srgbClr val="17375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Calibri"/>
              <a:buNone/>
            </a:pPr>
            <a:r>
              <a:rPr b="0" i="0" lang="en-US" sz="2400" u="none">
                <a:solidFill>
                  <a:schemeClr val="lt1"/>
                </a:solidFill>
                <a:latin typeface="Calibri"/>
                <a:ea typeface="Calibri"/>
                <a:cs typeface="Calibri"/>
                <a:sym typeface="Calibri"/>
              </a:rPr>
              <a:t>Totality of circumstances rule fails to guide clearly:</a:t>
            </a:r>
            <a:endParaRPr/>
          </a:p>
        </p:txBody>
      </p:sp>
      <p:sp>
        <p:nvSpPr>
          <p:cNvPr id="292" name="Google Shape;292;p18"/>
          <p:cNvSpPr txBox="1"/>
          <p:nvPr/>
        </p:nvSpPr>
        <p:spPr>
          <a:xfrm>
            <a:off x="4344987" y="3544887"/>
            <a:ext cx="42672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If A, B, C, D, E, F, then potentially G or H, or neither</a:t>
            </a:r>
            <a:endParaRPr/>
          </a:p>
        </p:txBody>
      </p:sp>
      <p:sp>
        <p:nvSpPr>
          <p:cNvPr id="293" name="Google Shape;293;p18"/>
          <p:cNvSpPr txBox="1"/>
          <p:nvPr/>
        </p:nvSpPr>
        <p:spPr>
          <a:xfrm>
            <a:off x="685800" y="4953000"/>
            <a:ext cx="7926387" cy="1016000"/>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Calibri"/>
              <a:buNone/>
            </a:pPr>
            <a:r>
              <a:rPr b="0" i="0" lang="en-US" sz="2400" u="none">
                <a:solidFill>
                  <a:schemeClr val="lt1"/>
                </a:solidFill>
                <a:latin typeface="Calibri"/>
                <a:ea typeface="Calibri"/>
                <a:cs typeface="Calibri"/>
                <a:sym typeface="Calibri"/>
              </a:rPr>
              <a:t>So many important patent law rules are evaluated using the </a:t>
            </a:r>
            <a:r>
              <a:rPr b="0" i="0" lang="en-US" sz="3600" u="sng">
                <a:solidFill>
                  <a:srgbClr val="FFFF00"/>
                </a:solidFill>
                <a:latin typeface="Calibri"/>
                <a:ea typeface="Calibri"/>
                <a:cs typeface="Calibri"/>
                <a:sym typeface="Calibri"/>
              </a:rPr>
              <a:t>totality of circumstances</a:t>
            </a:r>
            <a:r>
              <a:rPr b="0" i="0" lang="en-US" sz="2400" u="none">
                <a:solidFill>
                  <a:schemeClr val="lt1"/>
                </a:solidFill>
                <a:latin typeface="Calibri"/>
                <a:ea typeface="Calibri"/>
                <a:cs typeface="Calibri"/>
                <a:sym typeface="Calibri"/>
              </a:rPr>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9"/>
          <p:cNvSpPr txBox="1"/>
          <p:nvPr/>
        </p:nvSpPr>
        <p:spPr>
          <a:xfrm>
            <a:off x="534987" y="304800"/>
            <a:ext cx="8077200" cy="1323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Almost all patent laws use the totality of circumstances approach</a:t>
            </a:r>
            <a:endParaRPr/>
          </a:p>
        </p:txBody>
      </p:sp>
      <p:sp>
        <p:nvSpPr>
          <p:cNvPr id="299" name="Google Shape;299;p19"/>
          <p:cNvSpPr txBox="1"/>
          <p:nvPr/>
        </p:nvSpPr>
        <p:spPr>
          <a:xfrm>
            <a:off x="685800" y="5486400"/>
            <a:ext cx="7926387" cy="646112"/>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Calibri"/>
              <a:buNone/>
            </a:pPr>
            <a:r>
              <a:rPr b="0" i="0" lang="en-US" sz="3600" u="none">
                <a:solidFill>
                  <a:schemeClr val="lt1"/>
                </a:solidFill>
                <a:latin typeface="Calibri"/>
                <a:ea typeface="Calibri"/>
                <a:cs typeface="Calibri"/>
                <a:sym typeface="Calibri"/>
              </a:rPr>
              <a:t>Outcomes are hard to predict.</a:t>
            </a:r>
            <a:endParaRPr/>
          </a:p>
        </p:txBody>
      </p:sp>
      <p:sp>
        <p:nvSpPr>
          <p:cNvPr id="300" name="Google Shape;300;p19"/>
          <p:cNvSpPr/>
          <p:nvPr/>
        </p:nvSpPr>
        <p:spPr>
          <a:xfrm>
            <a:off x="990600" y="1828800"/>
            <a:ext cx="2743200" cy="2819400"/>
          </a:xfrm>
          <a:prstGeom prst="roundRect">
            <a:avLst>
              <a:gd fmla="val 16667" name="adj"/>
            </a:avLst>
          </a:prstGeom>
          <a:solidFill>
            <a:schemeClr val="lt1"/>
          </a:solidFill>
          <a:ln cap="flat" cmpd="thickThin"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01" name="Google Shape;301;p19"/>
          <p:cNvSpPr txBox="1"/>
          <p:nvPr/>
        </p:nvSpPr>
        <p:spPr>
          <a:xfrm>
            <a:off x="1333500" y="1752600"/>
            <a:ext cx="2057400" cy="1323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SPEED</a:t>
            </a:r>
            <a:br>
              <a:rPr b="0" i="0" lang="en-US" sz="4000" u="none">
                <a:solidFill>
                  <a:schemeClr val="dk1"/>
                </a:solidFill>
                <a:latin typeface="Calibri"/>
                <a:ea typeface="Calibri"/>
                <a:cs typeface="Calibri"/>
                <a:sym typeface="Calibri"/>
              </a:rPr>
            </a:br>
            <a:r>
              <a:rPr b="0" i="0" lang="en-US" sz="4000" u="none">
                <a:solidFill>
                  <a:schemeClr val="dk1"/>
                </a:solidFill>
                <a:latin typeface="Calibri"/>
                <a:ea typeface="Calibri"/>
                <a:cs typeface="Calibri"/>
                <a:sym typeface="Calibri"/>
              </a:rPr>
              <a:t>LIMIT</a:t>
            </a:r>
            <a:endParaRPr/>
          </a:p>
        </p:txBody>
      </p:sp>
      <p:sp>
        <p:nvSpPr>
          <p:cNvPr id="302" name="Google Shape;302;p19"/>
          <p:cNvSpPr txBox="1"/>
          <p:nvPr/>
        </p:nvSpPr>
        <p:spPr>
          <a:xfrm>
            <a:off x="1333500" y="2819400"/>
            <a:ext cx="2057400" cy="15700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9600"/>
              <a:buFont typeface="Calibri"/>
              <a:buNone/>
            </a:pPr>
            <a:r>
              <a:rPr b="0" i="0" lang="en-US" sz="9600" u="none">
                <a:solidFill>
                  <a:schemeClr val="dk1"/>
                </a:solidFill>
                <a:latin typeface="Calibri"/>
                <a:ea typeface="Calibri"/>
                <a:cs typeface="Calibri"/>
                <a:sym typeface="Calibri"/>
              </a:rPr>
              <a:t>30</a:t>
            </a:r>
            <a:endParaRPr/>
          </a:p>
        </p:txBody>
      </p:sp>
      <p:sp>
        <p:nvSpPr>
          <p:cNvPr id="303" name="Google Shape;303;p19"/>
          <p:cNvSpPr txBox="1"/>
          <p:nvPr/>
        </p:nvSpPr>
        <p:spPr>
          <a:xfrm>
            <a:off x="1333500" y="4800600"/>
            <a:ext cx="2209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Non-patent rule</a:t>
            </a:r>
            <a:endParaRPr/>
          </a:p>
        </p:txBody>
      </p:sp>
      <p:sp>
        <p:nvSpPr>
          <p:cNvPr id="304" name="Google Shape;304;p19"/>
          <p:cNvSpPr/>
          <p:nvPr/>
        </p:nvSpPr>
        <p:spPr>
          <a:xfrm>
            <a:off x="5105400" y="1828800"/>
            <a:ext cx="2743200" cy="2819400"/>
          </a:xfrm>
          <a:prstGeom prst="roundRect">
            <a:avLst>
              <a:gd fmla="val 16667" name="adj"/>
            </a:avLst>
          </a:prstGeom>
          <a:solidFill>
            <a:schemeClr val="lt1"/>
          </a:solidFill>
          <a:ln cap="flat" cmpd="thickThin"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05" name="Google Shape;305;p19"/>
          <p:cNvSpPr txBox="1"/>
          <p:nvPr/>
        </p:nvSpPr>
        <p:spPr>
          <a:xfrm>
            <a:off x="5448300" y="1752600"/>
            <a:ext cx="2057400" cy="1323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SPEED</a:t>
            </a:r>
            <a:br>
              <a:rPr b="0" i="0" lang="en-US" sz="4000" u="none">
                <a:solidFill>
                  <a:schemeClr val="dk1"/>
                </a:solidFill>
                <a:latin typeface="Calibri"/>
                <a:ea typeface="Calibri"/>
                <a:cs typeface="Calibri"/>
                <a:sym typeface="Calibri"/>
              </a:rPr>
            </a:br>
            <a:r>
              <a:rPr b="0" i="0" lang="en-US" sz="4000" u="none">
                <a:solidFill>
                  <a:schemeClr val="dk1"/>
                </a:solidFill>
                <a:latin typeface="Calibri"/>
                <a:ea typeface="Calibri"/>
                <a:cs typeface="Calibri"/>
                <a:sym typeface="Calibri"/>
              </a:rPr>
              <a:t>LIMIT</a:t>
            </a:r>
            <a:endParaRPr/>
          </a:p>
        </p:txBody>
      </p:sp>
      <p:sp>
        <p:nvSpPr>
          <p:cNvPr id="306" name="Google Shape;306;p19"/>
          <p:cNvSpPr txBox="1"/>
          <p:nvPr/>
        </p:nvSpPr>
        <p:spPr>
          <a:xfrm>
            <a:off x="5448300" y="3111500"/>
            <a:ext cx="2057400" cy="138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Not too fast.</a:t>
            </a:r>
            <a:endParaRPr/>
          </a:p>
          <a:p>
            <a:pPr indent="0" lvl="0" marL="0" marR="0" rtl="0" algn="ctr">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Not too slow.</a:t>
            </a:r>
            <a:endParaRPr/>
          </a:p>
        </p:txBody>
      </p:sp>
      <p:sp>
        <p:nvSpPr>
          <p:cNvPr id="307" name="Google Shape;307;p19"/>
          <p:cNvSpPr txBox="1"/>
          <p:nvPr/>
        </p:nvSpPr>
        <p:spPr>
          <a:xfrm>
            <a:off x="5448300" y="4800600"/>
            <a:ext cx="2209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Patent rule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In addition to patents, what other IP choices are there?</a:t>
            </a:r>
            <a:endParaRPr/>
          </a:p>
        </p:txBody>
      </p:sp>
      <p:sp>
        <p:nvSpPr>
          <p:cNvPr id="102" name="Google Shape;102;p2"/>
          <p:cNvSpPr txBox="1"/>
          <p:nvPr/>
        </p:nvSpPr>
        <p:spPr>
          <a:xfrm>
            <a:off x="1019175" y="1663700"/>
            <a:ext cx="7086600" cy="2678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True or False</a:t>
            </a:r>
            <a:r>
              <a:rPr b="0" i="0" lang="en-US" sz="2800" u="none">
                <a:solidFill>
                  <a:schemeClr val="dk1"/>
                </a:solidFill>
                <a:latin typeface="Calibri"/>
                <a:ea typeface="Calibri"/>
                <a:cs typeface="Calibri"/>
                <a:sym typeface="Calibri"/>
              </a:rPr>
              <a:t>:  There are 4 types of intellectual property:</a:t>
            </a:r>
            <a:endParaRPr/>
          </a:p>
          <a:p>
            <a:pPr indent="-285750" lvl="2" marL="120015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Patents</a:t>
            </a:r>
            <a:endParaRPr/>
          </a:p>
          <a:p>
            <a:pPr indent="-285750" lvl="2" marL="120015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Trademarks</a:t>
            </a:r>
            <a:endParaRPr/>
          </a:p>
          <a:p>
            <a:pPr indent="-285750" lvl="2" marL="120015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Trade secrets</a:t>
            </a:r>
            <a:endParaRPr/>
          </a:p>
          <a:p>
            <a:pPr indent="-285750" lvl="2" marL="120015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Copyrights</a:t>
            </a:r>
            <a:endParaRPr/>
          </a:p>
        </p:txBody>
      </p:sp>
      <p:sp>
        <p:nvSpPr>
          <p:cNvPr id="103" name="Google Shape;103;p2"/>
          <p:cNvSpPr txBox="1"/>
          <p:nvPr/>
        </p:nvSpPr>
        <p:spPr>
          <a:xfrm>
            <a:off x="3200400" y="4711700"/>
            <a:ext cx="32766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True</a:t>
            </a:r>
            <a:endParaRPr/>
          </a:p>
          <a:p>
            <a:pPr indent="0" lvl="0" marL="0" marR="0" rtl="0" algn="l">
              <a:lnSpc>
                <a:spcPct val="100000"/>
              </a:lnSpc>
              <a:spcBef>
                <a:spcPts val="0"/>
              </a:spcBef>
              <a:spcAft>
                <a:spcPts val="0"/>
              </a:spcAft>
              <a:buClr>
                <a:schemeClr val="dk1"/>
              </a:buClr>
              <a:buSzPts val="2400"/>
              <a:buFont typeface="Calibri"/>
              <a:buNone/>
            </a:pPr>
            <a:br>
              <a:rPr b="0" i="0" lang="en-US" sz="2400" u="none">
                <a:solidFill>
                  <a:schemeClr val="dk1"/>
                </a:solidFill>
                <a:latin typeface="Calibri"/>
                <a:ea typeface="Calibri"/>
                <a:cs typeface="Calibri"/>
                <a:sym typeface="Calibri"/>
              </a:rPr>
            </a:br>
            <a:r>
              <a:rPr b="0" i="0" lang="en-US" sz="2400" u="none">
                <a:solidFill>
                  <a:schemeClr val="dk1"/>
                </a:solidFill>
                <a:latin typeface="Calibri"/>
                <a:ea typeface="Calibri"/>
                <a:cs typeface="Calibri"/>
                <a:sym typeface="Calibri"/>
              </a:rPr>
              <a:t>False</a:t>
            </a:r>
            <a:endParaRPr/>
          </a:p>
        </p:txBody>
      </p:sp>
      <p:sp>
        <p:nvSpPr>
          <p:cNvPr id="104" name="Google Shape;104;p2"/>
          <p:cNvSpPr txBox="1"/>
          <p:nvPr/>
        </p:nvSpPr>
        <p:spPr>
          <a:xfrm>
            <a:off x="2314575" y="5454650"/>
            <a:ext cx="644525" cy="457200"/>
          </a:xfrm>
          <a:prstGeom prst="rect">
            <a:avLst/>
          </a:prstGeom>
          <a:solidFill>
            <a:srgbClr val="FFFF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05" name="Google Shape;105;p2"/>
          <p:cNvSpPr txBox="1"/>
          <p:nvPr/>
        </p:nvSpPr>
        <p:spPr>
          <a:xfrm>
            <a:off x="2314575" y="4699000"/>
            <a:ext cx="644525" cy="457200"/>
          </a:xfrm>
          <a:prstGeom prst="rect">
            <a:avLst/>
          </a:prstGeom>
          <a:solidFill>
            <a:srgbClr val="FFFF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0"/>
          <p:cNvSpPr txBox="1"/>
          <p:nvPr/>
        </p:nvSpPr>
        <p:spPr>
          <a:xfrm>
            <a:off x="534987" y="304800"/>
            <a:ext cx="8077200" cy="1323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Almost all patent laws use the totality of circumstances approach</a:t>
            </a:r>
            <a:endParaRPr/>
          </a:p>
        </p:txBody>
      </p:sp>
      <p:sp>
        <p:nvSpPr>
          <p:cNvPr id="313" name="Google Shape;313;p20"/>
          <p:cNvSpPr txBox="1"/>
          <p:nvPr/>
        </p:nvSpPr>
        <p:spPr>
          <a:xfrm>
            <a:off x="685800" y="5486400"/>
            <a:ext cx="7926387" cy="646112"/>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Calibri"/>
              <a:buNone/>
            </a:pPr>
            <a:r>
              <a:rPr b="0" i="0" lang="en-US" sz="3600" u="none">
                <a:solidFill>
                  <a:schemeClr val="lt1"/>
                </a:solidFill>
                <a:latin typeface="Calibri"/>
                <a:ea typeface="Calibri"/>
                <a:cs typeface="Calibri"/>
                <a:sym typeface="Calibri"/>
              </a:rPr>
              <a:t>Outcomes are hard to predict.</a:t>
            </a:r>
            <a:endParaRPr/>
          </a:p>
        </p:txBody>
      </p:sp>
      <p:sp>
        <p:nvSpPr>
          <p:cNvPr id="314" name="Google Shape;314;p20"/>
          <p:cNvSpPr txBox="1"/>
          <p:nvPr/>
        </p:nvSpPr>
        <p:spPr>
          <a:xfrm>
            <a:off x="1327150" y="4886325"/>
            <a:ext cx="2209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Non-patent rule</a:t>
            </a:r>
            <a:endParaRPr/>
          </a:p>
        </p:txBody>
      </p:sp>
      <p:sp>
        <p:nvSpPr>
          <p:cNvPr id="315" name="Google Shape;315;p20"/>
          <p:cNvSpPr txBox="1"/>
          <p:nvPr/>
        </p:nvSpPr>
        <p:spPr>
          <a:xfrm>
            <a:off x="5334000" y="4873625"/>
            <a:ext cx="2209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Patent rule</a:t>
            </a:r>
            <a:endParaRPr/>
          </a:p>
        </p:txBody>
      </p:sp>
      <p:sp>
        <p:nvSpPr>
          <p:cNvPr id="316" name="Google Shape;316;p20"/>
          <p:cNvSpPr txBox="1"/>
          <p:nvPr/>
        </p:nvSpPr>
        <p:spPr>
          <a:xfrm>
            <a:off x="876300" y="1946275"/>
            <a:ext cx="3124200" cy="295433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3600"/>
              <a:buFont typeface="Calibri"/>
              <a:buNone/>
            </a:pPr>
            <a:r>
              <a:rPr b="1" i="0" lang="en-US" sz="3600" u="sng">
                <a:solidFill>
                  <a:srgbClr val="C00000"/>
                </a:solidFill>
                <a:latin typeface="Calibri"/>
                <a:ea typeface="Calibri"/>
                <a:cs typeface="Calibri"/>
                <a:sym typeface="Calibri"/>
              </a:rPr>
              <a:t>Insider trading (Section 16b):</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Corporate insider must wait 6 months to profit on company stock.</a:t>
            </a:r>
            <a:endParaRPr/>
          </a:p>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317" name="Google Shape;317;p20"/>
          <p:cNvSpPr txBox="1"/>
          <p:nvPr/>
        </p:nvSpPr>
        <p:spPr>
          <a:xfrm>
            <a:off x="4800600" y="1916112"/>
            <a:ext cx="3124200" cy="295433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3600"/>
              <a:buFont typeface="Calibri"/>
              <a:buNone/>
            </a:pPr>
            <a:r>
              <a:rPr b="1" i="0" lang="en-US" sz="3600" u="sng">
                <a:solidFill>
                  <a:srgbClr val="C00000"/>
                </a:solidFill>
                <a:latin typeface="Calibri"/>
                <a:ea typeface="Calibri"/>
                <a:cs typeface="Calibri"/>
                <a:sym typeface="Calibri"/>
              </a:rPr>
              <a:t>Insider trading (patent style):</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Corporate insider must wait sufficiently long before profiting on company stock.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1"/>
          <p:cNvSpPr txBox="1"/>
          <p:nvPr/>
        </p:nvSpPr>
        <p:spPr>
          <a:xfrm>
            <a:off x="1327150" y="4886325"/>
            <a:ext cx="2209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Non-patent rule</a:t>
            </a:r>
            <a:endParaRPr/>
          </a:p>
        </p:txBody>
      </p:sp>
      <p:sp>
        <p:nvSpPr>
          <p:cNvPr id="323" name="Google Shape;323;p21"/>
          <p:cNvSpPr txBox="1"/>
          <p:nvPr/>
        </p:nvSpPr>
        <p:spPr>
          <a:xfrm>
            <a:off x="5448300" y="4886325"/>
            <a:ext cx="2209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Patent rule</a:t>
            </a:r>
            <a:endParaRPr/>
          </a:p>
        </p:txBody>
      </p:sp>
      <p:sp>
        <p:nvSpPr>
          <p:cNvPr id="324" name="Google Shape;324;p21"/>
          <p:cNvSpPr txBox="1"/>
          <p:nvPr/>
        </p:nvSpPr>
        <p:spPr>
          <a:xfrm>
            <a:off x="876300" y="1946275"/>
            <a:ext cx="3124200" cy="295433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3600"/>
              <a:buFont typeface="Calibri"/>
              <a:buNone/>
            </a:pPr>
            <a:r>
              <a:rPr b="1" i="0" lang="en-US" sz="3600" u="sng">
                <a:solidFill>
                  <a:srgbClr val="C00000"/>
                </a:solidFill>
                <a:latin typeface="Calibri"/>
                <a:ea typeface="Calibri"/>
                <a:cs typeface="Calibri"/>
                <a:sym typeface="Calibri"/>
              </a:rPr>
              <a:t>Insider trading (Section 16b):</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Corporate insider must wait 6 months to profit on company stock.</a:t>
            </a:r>
            <a:endParaRPr/>
          </a:p>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325" name="Google Shape;325;p21"/>
          <p:cNvSpPr txBox="1"/>
          <p:nvPr/>
        </p:nvSpPr>
        <p:spPr>
          <a:xfrm>
            <a:off x="534987" y="304800"/>
            <a:ext cx="8077200" cy="1323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Almost all patent laws use the totality of circumstances approach</a:t>
            </a:r>
            <a:endParaRPr/>
          </a:p>
        </p:txBody>
      </p:sp>
      <p:sp>
        <p:nvSpPr>
          <p:cNvPr id="326" name="Google Shape;326;p21"/>
          <p:cNvSpPr txBox="1"/>
          <p:nvPr/>
        </p:nvSpPr>
        <p:spPr>
          <a:xfrm>
            <a:off x="685800" y="5486400"/>
            <a:ext cx="7926387" cy="646112"/>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Calibri"/>
              <a:buNone/>
            </a:pPr>
            <a:r>
              <a:rPr b="0" i="0" lang="en-US" sz="3600" u="none">
                <a:solidFill>
                  <a:schemeClr val="lt1"/>
                </a:solidFill>
                <a:latin typeface="Calibri"/>
                <a:ea typeface="Calibri"/>
                <a:cs typeface="Calibri"/>
                <a:sym typeface="Calibri"/>
              </a:rPr>
              <a:t>Outcomes are hard to predict.</a:t>
            </a:r>
            <a:endParaRPr/>
          </a:p>
        </p:txBody>
      </p:sp>
      <p:sp>
        <p:nvSpPr>
          <p:cNvPr id="327" name="Google Shape;327;p21"/>
          <p:cNvSpPr txBox="1"/>
          <p:nvPr/>
        </p:nvSpPr>
        <p:spPr>
          <a:xfrm>
            <a:off x="1333500" y="2819400"/>
            <a:ext cx="2057400" cy="15700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9600"/>
              <a:buFont typeface="Calibri"/>
              <a:buNone/>
            </a:pPr>
            <a:r>
              <a:rPr b="0" i="0" lang="en-US" sz="9600" u="none">
                <a:solidFill>
                  <a:schemeClr val="dk1"/>
                </a:solidFill>
                <a:latin typeface="Calibri"/>
                <a:ea typeface="Calibri"/>
                <a:cs typeface="Calibri"/>
                <a:sym typeface="Calibri"/>
              </a:rPr>
              <a:t>30</a:t>
            </a:r>
            <a:endParaRPr/>
          </a:p>
        </p:txBody>
      </p:sp>
      <p:sp>
        <p:nvSpPr>
          <p:cNvPr id="328" name="Google Shape;328;p21"/>
          <p:cNvSpPr txBox="1"/>
          <p:nvPr/>
        </p:nvSpPr>
        <p:spPr>
          <a:xfrm>
            <a:off x="4800600" y="1916112"/>
            <a:ext cx="3124200" cy="295433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3600"/>
              <a:buFont typeface="Calibri"/>
              <a:buNone/>
            </a:pPr>
            <a:r>
              <a:rPr b="1" i="0" lang="en-US" sz="3600" u="sng">
                <a:solidFill>
                  <a:srgbClr val="C00000"/>
                </a:solidFill>
                <a:latin typeface="Calibri"/>
                <a:ea typeface="Calibri"/>
                <a:cs typeface="Calibri"/>
                <a:sym typeface="Calibri"/>
              </a:rPr>
              <a:t>Insider trading (patent style):</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Corporate insider must wait sufficiently long before profiting on company stock.</a:t>
            </a:r>
            <a:endParaRPr/>
          </a:p>
        </p:txBody>
      </p:sp>
      <p:sp>
        <p:nvSpPr>
          <p:cNvPr id="329" name="Google Shape;329;p21"/>
          <p:cNvSpPr txBox="1"/>
          <p:nvPr/>
        </p:nvSpPr>
        <p:spPr>
          <a:xfrm rot="-660000">
            <a:off x="976312" y="2597150"/>
            <a:ext cx="7010400" cy="1755775"/>
          </a:xfrm>
          <a:prstGeom prst="rect">
            <a:avLst/>
          </a:prstGeom>
          <a:solidFill>
            <a:srgbClr val="10253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400"/>
              <a:buFont typeface="Calibri"/>
              <a:buNone/>
            </a:pPr>
            <a:r>
              <a:rPr b="0" i="0" lang="en-US" sz="5400" u="none">
                <a:solidFill>
                  <a:schemeClr val="lt1"/>
                </a:solidFill>
                <a:latin typeface="Calibri"/>
                <a:ea typeface="Calibri"/>
                <a:cs typeface="Calibri"/>
                <a:sym typeface="Calibri"/>
              </a:rPr>
              <a:t>Possibly essential to fundamental fairness?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2"/>
          <p:cNvSpPr txBox="1"/>
          <p:nvPr/>
        </p:nvSpPr>
        <p:spPr>
          <a:xfrm>
            <a:off x="533400" y="457200"/>
            <a:ext cx="8077200" cy="1323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Patents are a right to exclude, not a right to practice.</a:t>
            </a:r>
            <a:endParaRPr/>
          </a:p>
        </p:txBody>
      </p:sp>
      <p:sp>
        <p:nvSpPr>
          <p:cNvPr id="335" name="Google Shape;335;p22"/>
          <p:cNvSpPr txBox="1"/>
          <p:nvPr/>
        </p:nvSpPr>
        <p:spPr>
          <a:xfrm>
            <a:off x="538162" y="5715000"/>
            <a:ext cx="3200400" cy="64611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Competitor Acme patent.  Issued 2004.  Still in force.</a:t>
            </a:r>
            <a:endParaRPr/>
          </a:p>
        </p:txBody>
      </p:sp>
      <p:sp>
        <p:nvSpPr>
          <p:cNvPr id="336" name="Google Shape;336;p22"/>
          <p:cNvSpPr txBox="1"/>
          <p:nvPr/>
        </p:nvSpPr>
        <p:spPr>
          <a:xfrm>
            <a:off x="315550" y="2209800"/>
            <a:ext cx="7839600" cy="31062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2200" u="none">
                <a:solidFill>
                  <a:schemeClr val="dk1"/>
                </a:solidFill>
                <a:latin typeface="Calibri"/>
                <a:ea typeface="Calibri"/>
                <a:cs typeface="Calibri"/>
                <a:sym typeface="Calibri"/>
              </a:rPr>
              <a:t>A heliostat system, comprising:</a:t>
            </a:r>
            <a:endParaRPr b="1" sz="1800"/>
          </a:p>
          <a:p>
            <a:pPr indent="-139700" lvl="0" marL="457200" marR="0" rtl="0" algn="l">
              <a:lnSpc>
                <a:spcPct val="115000"/>
              </a:lnSpc>
              <a:spcBef>
                <a:spcPts val="0"/>
              </a:spcBef>
              <a:spcAft>
                <a:spcPts val="0"/>
              </a:spcAft>
              <a:buClr>
                <a:srgbClr val="C00000"/>
              </a:buClr>
              <a:buSzPts val="2200"/>
              <a:buFont typeface="Calibri"/>
              <a:buAutoNum type="alphaLcPeriod"/>
            </a:pPr>
            <a:r>
              <a:rPr b="1" lang="en-US" sz="2200">
                <a:solidFill>
                  <a:srgbClr val="C00000"/>
                </a:solidFill>
                <a:latin typeface="Calibri"/>
                <a:ea typeface="Calibri"/>
                <a:cs typeface="Calibri"/>
                <a:sym typeface="Calibri"/>
              </a:rPr>
              <a:t> </a:t>
            </a:r>
            <a:r>
              <a:rPr b="1" i="0" lang="en-US" sz="2200" u="none">
                <a:solidFill>
                  <a:srgbClr val="C00000"/>
                </a:solidFill>
                <a:latin typeface="Calibri"/>
                <a:ea typeface="Calibri"/>
                <a:cs typeface="Calibri"/>
                <a:sym typeface="Calibri"/>
              </a:rPr>
              <a:t>Central tower</a:t>
            </a:r>
            <a:endParaRPr sz="1800"/>
          </a:p>
          <a:p>
            <a:pPr indent="-139700" lvl="0" marL="457200" marR="0" rtl="0" algn="l">
              <a:lnSpc>
                <a:spcPct val="115000"/>
              </a:lnSpc>
              <a:spcBef>
                <a:spcPts val="0"/>
              </a:spcBef>
              <a:spcAft>
                <a:spcPts val="0"/>
              </a:spcAft>
              <a:buClr>
                <a:srgbClr val="C00000"/>
              </a:buClr>
              <a:buSzPts val="2200"/>
              <a:buFont typeface="Calibri"/>
              <a:buAutoNum type="alphaLcPeriod"/>
            </a:pPr>
            <a:r>
              <a:rPr b="1" lang="en-US" sz="2200">
                <a:solidFill>
                  <a:srgbClr val="C00000"/>
                </a:solidFill>
                <a:latin typeface="Calibri"/>
                <a:ea typeface="Calibri"/>
                <a:cs typeface="Calibri"/>
                <a:sym typeface="Calibri"/>
              </a:rPr>
              <a:t> </a:t>
            </a:r>
            <a:r>
              <a:rPr b="1" i="0" lang="en-US" sz="2200" u="none">
                <a:solidFill>
                  <a:srgbClr val="C00000"/>
                </a:solidFill>
                <a:latin typeface="Calibri"/>
                <a:ea typeface="Calibri"/>
                <a:cs typeface="Calibri"/>
                <a:sym typeface="Calibri"/>
              </a:rPr>
              <a:t>Heliostats</a:t>
            </a:r>
            <a:r>
              <a:rPr b="0" i="0" lang="en-US" sz="2200" u="none">
                <a:solidFill>
                  <a:schemeClr val="dk1"/>
                </a:solidFill>
                <a:latin typeface="Calibri"/>
                <a:ea typeface="Calibri"/>
                <a:cs typeface="Calibri"/>
                <a:sym typeface="Calibri"/>
              </a:rPr>
              <a:t> that concentrate sunlight onto the tower</a:t>
            </a:r>
            <a:endParaRPr sz="1800"/>
          </a:p>
          <a:p>
            <a:pPr indent="-139700" lvl="0" marL="457200" marR="0" rtl="0" algn="l">
              <a:lnSpc>
                <a:spcPct val="115000"/>
              </a:lnSpc>
              <a:spcBef>
                <a:spcPts val="0"/>
              </a:spcBef>
              <a:spcAft>
                <a:spcPts val="0"/>
              </a:spcAft>
              <a:buClr>
                <a:srgbClr val="C00000"/>
              </a:buClr>
              <a:buSzPts val="2200"/>
              <a:buFont typeface="Calibri"/>
              <a:buAutoNum type="alphaLcPeriod"/>
            </a:pPr>
            <a:r>
              <a:rPr b="1" lang="en-US" sz="2200">
                <a:solidFill>
                  <a:srgbClr val="C00000"/>
                </a:solidFill>
                <a:latin typeface="Calibri"/>
                <a:ea typeface="Calibri"/>
                <a:cs typeface="Calibri"/>
                <a:sym typeface="Calibri"/>
              </a:rPr>
              <a:t> </a:t>
            </a:r>
            <a:r>
              <a:rPr b="1" i="0" lang="en-US" sz="2200" u="none">
                <a:solidFill>
                  <a:srgbClr val="C00000"/>
                </a:solidFill>
                <a:latin typeface="Calibri"/>
                <a:ea typeface="Calibri"/>
                <a:cs typeface="Calibri"/>
                <a:sym typeface="Calibri"/>
              </a:rPr>
              <a:t>Molten salt </a:t>
            </a:r>
            <a:r>
              <a:rPr b="0" i="0" lang="en-US" sz="2200" u="none">
                <a:solidFill>
                  <a:schemeClr val="dk1"/>
                </a:solidFill>
                <a:latin typeface="Calibri"/>
                <a:ea typeface="Calibri"/>
                <a:cs typeface="Calibri"/>
                <a:sym typeface="Calibri"/>
              </a:rPr>
              <a:t>heated by the concentrated sunlight to store thermal energy</a:t>
            </a:r>
            <a:endParaRPr sz="1800"/>
          </a:p>
          <a:p>
            <a:pPr indent="-139700" lvl="0" marL="457200" marR="0" rtl="0" algn="l">
              <a:lnSpc>
                <a:spcPct val="115000"/>
              </a:lnSpc>
              <a:spcBef>
                <a:spcPts val="0"/>
              </a:spcBef>
              <a:spcAft>
                <a:spcPts val="0"/>
              </a:spcAft>
              <a:buClr>
                <a:srgbClr val="C00000"/>
              </a:buClr>
              <a:buSzPts val="2200"/>
              <a:buFont typeface="Calibri"/>
              <a:buAutoNum type="alphaLcPeriod"/>
            </a:pPr>
            <a:r>
              <a:rPr b="1" lang="en-US" sz="2200">
                <a:solidFill>
                  <a:srgbClr val="C00000"/>
                </a:solidFill>
                <a:latin typeface="Calibri"/>
                <a:ea typeface="Calibri"/>
                <a:cs typeface="Calibri"/>
                <a:sym typeface="Calibri"/>
              </a:rPr>
              <a:t> </a:t>
            </a:r>
            <a:r>
              <a:rPr b="1" i="0" lang="en-US" sz="2200" u="none">
                <a:solidFill>
                  <a:srgbClr val="C00000"/>
                </a:solidFill>
                <a:latin typeface="Calibri"/>
                <a:ea typeface="Calibri"/>
                <a:cs typeface="Calibri"/>
                <a:sym typeface="Calibri"/>
              </a:rPr>
              <a:t>Steam turbine </a:t>
            </a:r>
            <a:r>
              <a:rPr b="0" i="0" lang="en-US" sz="2200" u="none">
                <a:solidFill>
                  <a:schemeClr val="dk1"/>
                </a:solidFill>
                <a:latin typeface="Calibri"/>
                <a:ea typeface="Calibri"/>
                <a:cs typeface="Calibri"/>
                <a:sym typeface="Calibri"/>
              </a:rPr>
              <a:t>coupled to the heated salt and included steam heated by the molten salt to drive the turbine to generate electricity</a:t>
            </a:r>
            <a:endParaRPr sz="1800"/>
          </a:p>
        </p:txBody>
      </p:sp>
      <p:sp>
        <p:nvSpPr>
          <p:cNvPr id="337" name="Google Shape;337;p22"/>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a:solidFill>
                  <a:srgbClr val="898989"/>
                </a:solidFill>
                <a:latin typeface="Calibri"/>
                <a:ea typeface="Calibri"/>
                <a:cs typeface="Calibri"/>
                <a:sym typeface="Calibri"/>
              </a:rPr>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3"/>
          <p:cNvSpPr txBox="1"/>
          <p:nvPr/>
        </p:nvSpPr>
        <p:spPr>
          <a:xfrm>
            <a:off x="533400" y="457200"/>
            <a:ext cx="8077200" cy="1323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Patents are a right to exclude, not a right to practice.</a:t>
            </a:r>
            <a:endParaRPr/>
          </a:p>
        </p:txBody>
      </p:sp>
      <p:sp>
        <p:nvSpPr>
          <p:cNvPr id="343" name="Google Shape;343;p23"/>
          <p:cNvSpPr txBox="1"/>
          <p:nvPr/>
        </p:nvSpPr>
        <p:spPr>
          <a:xfrm>
            <a:off x="540550" y="2068500"/>
            <a:ext cx="3832200" cy="30624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800"/>
              <a:buFont typeface="Calibri"/>
              <a:buNone/>
            </a:pPr>
            <a:r>
              <a:rPr b="1" i="0" lang="en-US" sz="1700" u="none">
                <a:solidFill>
                  <a:schemeClr val="dk1"/>
                </a:solidFill>
                <a:latin typeface="Calibri"/>
                <a:ea typeface="Calibri"/>
                <a:cs typeface="Calibri"/>
                <a:sym typeface="Calibri"/>
              </a:rPr>
              <a:t>A heliostat system, comprising:</a:t>
            </a:r>
            <a:endParaRPr b="1" sz="1300"/>
          </a:p>
          <a:p>
            <a:pPr indent="-107950" lvl="0" marL="0" marR="0" rtl="0" algn="l">
              <a:lnSpc>
                <a:spcPct val="115000"/>
              </a:lnSpc>
              <a:spcBef>
                <a:spcPts val="0"/>
              </a:spcBef>
              <a:spcAft>
                <a:spcPts val="0"/>
              </a:spcAft>
              <a:buClr>
                <a:schemeClr val="dk1"/>
              </a:buClr>
              <a:buSzPts val="1700"/>
              <a:buFont typeface="Calibri"/>
              <a:buAutoNum type="alphaUcPeriod"/>
            </a:pPr>
            <a:r>
              <a:rPr b="0" i="0" lang="en-US" sz="1700" u="none">
                <a:solidFill>
                  <a:schemeClr val="dk1"/>
                </a:solidFill>
                <a:latin typeface="Calibri"/>
                <a:ea typeface="Calibri"/>
                <a:cs typeface="Calibri"/>
                <a:sym typeface="Calibri"/>
              </a:rPr>
              <a:t>Central tower</a:t>
            </a:r>
            <a:endParaRPr sz="1300"/>
          </a:p>
          <a:p>
            <a:pPr indent="-107950" lvl="0" marL="0" marR="0" rtl="0" algn="l">
              <a:lnSpc>
                <a:spcPct val="115000"/>
              </a:lnSpc>
              <a:spcBef>
                <a:spcPts val="0"/>
              </a:spcBef>
              <a:spcAft>
                <a:spcPts val="0"/>
              </a:spcAft>
              <a:buClr>
                <a:schemeClr val="dk1"/>
              </a:buClr>
              <a:buSzPts val="1700"/>
              <a:buFont typeface="Calibri"/>
              <a:buAutoNum type="alphaUcPeriod"/>
            </a:pPr>
            <a:r>
              <a:rPr b="0" i="0" lang="en-US" sz="1700" u="none">
                <a:solidFill>
                  <a:schemeClr val="dk1"/>
                </a:solidFill>
                <a:latin typeface="Calibri"/>
                <a:ea typeface="Calibri"/>
                <a:cs typeface="Calibri"/>
                <a:sym typeface="Calibri"/>
              </a:rPr>
              <a:t>Heliostats that concentrate sunlight onto the tower</a:t>
            </a:r>
            <a:endParaRPr sz="1300"/>
          </a:p>
          <a:p>
            <a:pPr indent="-107950" lvl="0" marL="0" marR="0" rtl="0" algn="l">
              <a:lnSpc>
                <a:spcPct val="115000"/>
              </a:lnSpc>
              <a:spcBef>
                <a:spcPts val="0"/>
              </a:spcBef>
              <a:spcAft>
                <a:spcPts val="0"/>
              </a:spcAft>
              <a:buClr>
                <a:schemeClr val="dk1"/>
              </a:buClr>
              <a:buSzPts val="1700"/>
              <a:buFont typeface="Calibri"/>
              <a:buAutoNum type="alphaUcPeriod"/>
            </a:pPr>
            <a:r>
              <a:rPr b="0" i="0" lang="en-US" sz="1700" u="none">
                <a:solidFill>
                  <a:schemeClr val="dk1"/>
                </a:solidFill>
                <a:latin typeface="Calibri"/>
                <a:ea typeface="Calibri"/>
                <a:cs typeface="Calibri"/>
                <a:sym typeface="Calibri"/>
              </a:rPr>
              <a:t>Molten salt heated by the concentrated sunlight to store thermal energy</a:t>
            </a:r>
            <a:endParaRPr sz="1300"/>
          </a:p>
          <a:p>
            <a:pPr indent="-107950" lvl="0" marL="0" marR="0" rtl="0" algn="l">
              <a:lnSpc>
                <a:spcPct val="115000"/>
              </a:lnSpc>
              <a:spcBef>
                <a:spcPts val="0"/>
              </a:spcBef>
              <a:spcAft>
                <a:spcPts val="0"/>
              </a:spcAft>
              <a:buClr>
                <a:schemeClr val="dk1"/>
              </a:buClr>
              <a:buSzPts val="1700"/>
              <a:buFont typeface="Calibri"/>
              <a:buAutoNum type="alphaUcPeriod"/>
            </a:pPr>
            <a:r>
              <a:rPr b="0" i="0" lang="en-US" sz="1700" u="none">
                <a:solidFill>
                  <a:schemeClr val="dk1"/>
                </a:solidFill>
                <a:latin typeface="Calibri"/>
                <a:ea typeface="Calibri"/>
                <a:cs typeface="Calibri"/>
                <a:sym typeface="Calibri"/>
              </a:rPr>
              <a:t>Steam turbine coupled to the heated salt and included steam heated by the molten salt to drive the turbine to generate electricity</a:t>
            </a:r>
            <a:endParaRPr sz="1300"/>
          </a:p>
        </p:txBody>
      </p:sp>
      <p:sp>
        <p:nvSpPr>
          <p:cNvPr id="344" name="Google Shape;344;p23"/>
          <p:cNvSpPr txBox="1"/>
          <p:nvPr/>
        </p:nvSpPr>
        <p:spPr>
          <a:xfrm>
            <a:off x="538162" y="5715000"/>
            <a:ext cx="3200400" cy="64611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Competitor Acme patent.  Issued 2004.  Still in force.</a:t>
            </a:r>
            <a:endParaRPr/>
          </a:p>
        </p:txBody>
      </p:sp>
      <p:sp>
        <p:nvSpPr>
          <p:cNvPr id="345" name="Google Shape;345;p23"/>
          <p:cNvSpPr txBox="1"/>
          <p:nvPr/>
        </p:nvSpPr>
        <p:spPr>
          <a:xfrm>
            <a:off x="4778425" y="2068500"/>
            <a:ext cx="3832200" cy="38742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A heliostat system, comprising:</a:t>
            </a:r>
            <a:endParaRPr b="1"/>
          </a:p>
          <a:p>
            <a:pPr indent="-342900" lvl="0" marL="457200" marR="0" rtl="0" algn="l">
              <a:lnSpc>
                <a:spcPct val="115000"/>
              </a:lnSpc>
              <a:spcBef>
                <a:spcPts val="0"/>
              </a:spcBef>
              <a:spcAft>
                <a:spcPts val="0"/>
              </a:spcAft>
              <a:buClr>
                <a:schemeClr val="dk1"/>
              </a:buClr>
              <a:buSzPts val="1800"/>
              <a:buFont typeface="Calibri"/>
              <a:buAutoNum type="alphaUcPeriod"/>
            </a:pPr>
            <a:r>
              <a:rPr b="0" i="0" lang="en-US" sz="1800" u="none">
                <a:solidFill>
                  <a:schemeClr val="dk1"/>
                </a:solidFill>
                <a:latin typeface="Calibri"/>
                <a:ea typeface="Calibri"/>
                <a:cs typeface="Calibri"/>
                <a:sym typeface="Calibri"/>
              </a:rPr>
              <a:t>Central tower</a:t>
            </a:r>
            <a:endParaRPr/>
          </a:p>
          <a:p>
            <a:pPr indent="-342900" lvl="0" marL="457200" marR="0" rtl="0" algn="l">
              <a:lnSpc>
                <a:spcPct val="115000"/>
              </a:lnSpc>
              <a:spcBef>
                <a:spcPts val="0"/>
              </a:spcBef>
              <a:spcAft>
                <a:spcPts val="0"/>
              </a:spcAft>
              <a:buClr>
                <a:schemeClr val="dk1"/>
              </a:buClr>
              <a:buSzPts val="1800"/>
              <a:buFont typeface="Calibri"/>
              <a:buAutoNum type="alphaUcPeriod"/>
            </a:pPr>
            <a:r>
              <a:rPr b="0" i="0" lang="en-US" sz="1800" u="none">
                <a:solidFill>
                  <a:schemeClr val="dk1"/>
                </a:solidFill>
                <a:latin typeface="Calibri"/>
                <a:ea typeface="Calibri"/>
                <a:cs typeface="Calibri"/>
                <a:sym typeface="Calibri"/>
              </a:rPr>
              <a:t>Heliostats </a:t>
            </a:r>
            <a:r>
              <a:rPr b="1" i="0" lang="en-US" sz="1800" u="sng">
                <a:solidFill>
                  <a:srgbClr val="C00000"/>
                </a:solidFill>
                <a:latin typeface="Calibri"/>
                <a:ea typeface="Calibri"/>
                <a:cs typeface="Calibri"/>
                <a:sym typeface="Calibri"/>
              </a:rPr>
              <a:t>WITH HOLOGRAPHIC MIRRORS </a:t>
            </a:r>
            <a:r>
              <a:rPr b="0" i="0" lang="en-US" sz="1800" u="none">
                <a:solidFill>
                  <a:schemeClr val="dk1"/>
                </a:solidFill>
                <a:latin typeface="Calibri"/>
                <a:ea typeface="Calibri"/>
                <a:cs typeface="Calibri"/>
                <a:sym typeface="Calibri"/>
              </a:rPr>
              <a:t>that concentrate sunlight onto the tower</a:t>
            </a:r>
            <a:endParaRPr/>
          </a:p>
          <a:p>
            <a:pPr indent="-342900" lvl="0" marL="457200" marR="0" rtl="0" algn="l">
              <a:lnSpc>
                <a:spcPct val="115000"/>
              </a:lnSpc>
              <a:spcBef>
                <a:spcPts val="0"/>
              </a:spcBef>
              <a:spcAft>
                <a:spcPts val="0"/>
              </a:spcAft>
              <a:buClr>
                <a:schemeClr val="dk1"/>
              </a:buClr>
              <a:buSzPts val="1800"/>
              <a:buFont typeface="Calibri"/>
              <a:buAutoNum type="alphaUcPeriod"/>
            </a:pPr>
            <a:r>
              <a:rPr b="0" i="0" lang="en-US" sz="1800" u="none">
                <a:solidFill>
                  <a:schemeClr val="dk1"/>
                </a:solidFill>
                <a:latin typeface="Calibri"/>
                <a:ea typeface="Calibri"/>
                <a:cs typeface="Calibri"/>
                <a:sym typeface="Calibri"/>
              </a:rPr>
              <a:t>Molten salt heated by the concentrated sunlight to store thermal energy</a:t>
            </a:r>
            <a:endParaRPr/>
          </a:p>
          <a:p>
            <a:pPr indent="-342900" lvl="0" marL="457200" marR="0" rtl="0" algn="l">
              <a:lnSpc>
                <a:spcPct val="115000"/>
              </a:lnSpc>
              <a:spcBef>
                <a:spcPts val="0"/>
              </a:spcBef>
              <a:spcAft>
                <a:spcPts val="0"/>
              </a:spcAft>
              <a:buClr>
                <a:schemeClr val="dk1"/>
              </a:buClr>
              <a:buSzPts val="1800"/>
              <a:buFont typeface="Calibri"/>
              <a:buAutoNum type="alphaUcPeriod"/>
            </a:pPr>
            <a:r>
              <a:rPr b="0" i="0" lang="en-US" sz="1800" u="none">
                <a:solidFill>
                  <a:schemeClr val="dk1"/>
                </a:solidFill>
                <a:latin typeface="Calibri"/>
                <a:ea typeface="Calibri"/>
                <a:cs typeface="Calibri"/>
                <a:sym typeface="Calibri"/>
              </a:rPr>
              <a:t>Steam turbine coupled to the heated salt and included steam heated by the molten salt to drive the turbine to generate electricity</a:t>
            </a:r>
            <a:endParaRPr/>
          </a:p>
        </p:txBody>
      </p:sp>
      <p:sp>
        <p:nvSpPr>
          <p:cNvPr id="346" name="Google Shape;346;p23"/>
          <p:cNvSpPr txBox="1"/>
          <p:nvPr/>
        </p:nvSpPr>
        <p:spPr>
          <a:xfrm>
            <a:off x="4975225" y="6096000"/>
            <a:ext cx="3200400" cy="36988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Good Guys Innovation 2015</a:t>
            </a:r>
            <a:endParaRPr/>
          </a:p>
        </p:txBody>
      </p:sp>
      <p:sp>
        <p:nvSpPr>
          <p:cNvPr id="347" name="Google Shape;347;p23"/>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a:solidFill>
                  <a:srgbClr val="898989"/>
                </a:solidFill>
                <a:latin typeface="Calibri"/>
                <a:ea typeface="Calibri"/>
                <a:cs typeface="Calibri"/>
                <a:sym typeface="Calibri"/>
              </a:rPr>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4"/>
          <p:cNvSpPr txBox="1"/>
          <p:nvPr/>
        </p:nvSpPr>
        <p:spPr>
          <a:xfrm>
            <a:off x="533400" y="457200"/>
            <a:ext cx="8077200" cy="1323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Patents are a right to exclude, not a right to practice.</a:t>
            </a:r>
            <a:endParaRPr/>
          </a:p>
        </p:txBody>
      </p:sp>
      <p:sp>
        <p:nvSpPr>
          <p:cNvPr id="353" name="Google Shape;353;p24"/>
          <p:cNvSpPr txBox="1"/>
          <p:nvPr/>
        </p:nvSpPr>
        <p:spPr>
          <a:xfrm>
            <a:off x="538162" y="2209800"/>
            <a:ext cx="3195637" cy="34163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 heliostat system, comprising:</a:t>
            </a:r>
            <a:endParaRPr/>
          </a:p>
          <a:p>
            <a:pPr indent="-114300" lvl="0" marL="0" marR="0" rtl="0" algn="l">
              <a:lnSpc>
                <a:spcPct val="100000"/>
              </a:lnSpc>
              <a:spcBef>
                <a:spcPts val="0"/>
              </a:spcBef>
              <a:spcAft>
                <a:spcPts val="0"/>
              </a:spcAft>
              <a:buClr>
                <a:schemeClr val="dk1"/>
              </a:buClr>
              <a:buSzPts val="1800"/>
              <a:buFont typeface="Calibri"/>
              <a:buAutoNum type="alphaLcPeriod"/>
            </a:pPr>
            <a:r>
              <a:rPr b="0" i="0" lang="en-US" sz="1800" u="none">
                <a:solidFill>
                  <a:schemeClr val="dk1"/>
                </a:solidFill>
                <a:latin typeface="Calibri"/>
                <a:ea typeface="Calibri"/>
                <a:cs typeface="Calibri"/>
                <a:sym typeface="Calibri"/>
              </a:rPr>
              <a:t>Central tower</a:t>
            </a:r>
            <a:endParaRPr/>
          </a:p>
          <a:p>
            <a:pPr indent="-114300" lvl="0" marL="0" marR="0" rtl="0" algn="l">
              <a:lnSpc>
                <a:spcPct val="100000"/>
              </a:lnSpc>
              <a:spcBef>
                <a:spcPts val="0"/>
              </a:spcBef>
              <a:spcAft>
                <a:spcPts val="0"/>
              </a:spcAft>
              <a:buClr>
                <a:schemeClr val="dk1"/>
              </a:buClr>
              <a:buSzPts val="1800"/>
              <a:buFont typeface="Calibri"/>
              <a:buAutoNum type="alphaLcPeriod"/>
            </a:pPr>
            <a:r>
              <a:rPr b="0" i="0" lang="en-US" sz="1800" u="none">
                <a:solidFill>
                  <a:schemeClr val="dk1"/>
                </a:solidFill>
                <a:latin typeface="Calibri"/>
                <a:ea typeface="Calibri"/>
                <a:cs typeface="Calibri"/>
                <a:sym typeface="Calibri"/>
              </a:rPr>
              <a:t>Heliostats that concentrate sunlight onto the tower</a:t>
            </a:r>
            <a:endParaRPr/>
          </a:p>
          <a:p>
            <a:pPr indent="-114300" lvl="0" marL="0" marR="0" rtl="0" algn="l">
              <a:lnSpc>
                <a:spcPct val="100000"/>
              </a:lnSpc>
              <a:spcBef>
                <a:spcPts val="0"/>
              </a:spcBef>
              <a:spcAft>
                <a:spcPts val="0"/>
              </a:spcAft>
              <a:buClr>
                <a:schemeClr val="dk1"/>
              </a:buClr>
              <a:buSzPts val="1800"/>
              <a:buFont typeface="Calibri"/>
              <a:buAutoNum type="alphaLcPeriod"/>
            </a:pPr>
            <a:r>
              <a:rPr b="0" i="0" lang="en-US" sz="1800" u="none">
                <a:solidFill>
                  <a:schemeClr val="dk1"/>
                </a:solidFill>
                <a:latin typeface="Calibri"/>
                <a:ea typeface="Calibri"/>
                <a:cs typeface="Calibri"/>
                <a:sym typeface="Calibri"/>
              </a:rPr>
              <a:t>Molten salt heated by the concentrated sunlight to store thermal energy</a:t>
            </a:r>
            <a:endParaRPr/>
          </a:p>
          <a:p>
            <a:pPr indent="-114300" lvl="0" marL="0" marR="0" rtl="0" algn="l">
              <a:lnSpc>
                <a:spcPct val="100000"/>
              </a:lnSpc>
              <a:spcBef>
                <a:spcPts val="0"/>
              </a:spcBef>
              <a:spcAft>
                <a:spcPts val="0"/>
              </a:spcAft>
              <a:buClr>
                <a:schemeClr val="dk1"/>
              </a:buClr>
              <a:buSzPts val="1800"/>
              <a:buFont typeface="Calibri"/>
              <a:buAutoNum type="alphaLcPeriod"/>
            </a:pPr>
            <a:r>
              <a:rPr b="0" i="0" lang="en-US" sz="1800" u="none">
                <a:solidFill>
                  <a:schemeClr val="dk1"/>
                </a:solidFill>
                <a:latin typeface="Calibri"/>
                <a:ea typeface="Calibri"/>
                <a:cs typeface="Calibri"/>
                <a:sym typeface="Calibri"/>
              </a:rPr>
              <a:t>Steam turbine coupled to the heated salt and included steam heated by the molten salt to drive the turbine to generate electricity</a:t>
            </a:r>
            <a:endParaRPr/>
          </a:p>
        </p:txBody>
      </p:sp>
      <p:sp>
        <p:nvSpPr>
          <p:cNvPr id="354" name="Google Shape;354;p24"/>
          <p:cNvSpPr txBox="1"/>
          <p:nvPr/>
        </p:nvSpPr>
        <p:spPr>
          <a:xfrm>
            <a:off x="538162" y="5715000"/>
            <a:ext cx="3200400" cy="64611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Competitor Acme patent.  Issued 2004.  Still in force.</a:t>
            </a:r>
            <a:endParaRPr/>
          </a:p>
        </p:txBody>
      </p:sp>
      <p:sp>
        <p:nvSpPr>
          <p:cNvPr id="355" name="Google Shape;355;p24"/>
          <p:cNvSpPr txBox="1"/>
          <p:nvPr/>
        </p:nvSpPr>
        <p:spPr>
          <a:xfrm>
            <a:off x="4975225" y="2068512"/>
            <a:ext cx="3195637" cy="3970337"/>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 heliostat system, comprising:</a:t>
            </a:r>
            <a:endParaRPr/>
          </a:p>
          <a:p>
            <a:pPr indent="-114300" lvl="0" marL="0" marR="0" rtl="0" algn="l">
              <a:lnSpc>
                <a:spcPct val="100000"/>
              </a:lnSpc>
              <a:spcBef>
                <a:spcPts val="0"/>
              </a:spcBef>
              <a:spcAft>
                <a:spcPts val="0"/>
              </a:spcAft>
              <a:buClr>
                <a:schemeClr val="dk1"/>
              </a:buClr>
              <a:buSzPts val="1800"/>
              <a:buFont typeface="Calibri"/>
              <a:buAutoNum type="alphaLcPeriod"/>
            </a:pPr>
            <a:r>
              <a:rPr b="0" i="0" lang="en-US" sz="1800" u="none">
                <a:solidFill>
                  <a:schemeClr val="dk1"/>
                </a:solidFill>
                <a:latin typeface="Calibri"/>
                <a:ea typeface="Calibri"/>
                <a:cs typeface="Calibri"/>
                <a:sym typeface="Calibri"/>
              </a:rPr>
              <a:t>Central tower</a:t>
            </a:r>
            <a:endParaRPr/>
          </a:p>
          <a:p>
            <a:pPr indent="-114300" lvl="0" marL="0" marR="0" rtl="0" algn="l">
              <a:lnSpc>
                <a:spcPct val="100000"/>
              </a:lnSpc>
              <a:spcBef>
                <a:spcPts val="0"/>
              </a:spcBef>
              <a:spcAft>
                <a:spcPts val="0"/>
              </a:spcAft>
              <a:buClr>
                <a:schemeClr val="dk1"/>
              </a:buClr>
              <a:buSzPts val="1800"/>
              <a:buFont typeface="Calibri"/>
              <a:buAutoNum type="alphaLcPeriod"/>
            </a:pPr>
            <a:r>
              <a:rPr b="0" i="0" lang="en-US" sz="1800" u="none">
                <a:solidFill>
                  <a:schemeClr val="dk1"/>
                </a:solidFill>
                <a:latin typeface="Calibri"/>
                <a:ea typeface="Calibri"/>
                <a:cs typeface="Calibri"/>
                <a:sym typeface="Calibri"/>
              </a:rPr>
              <a:t>Heliostats </a:t>
            </a:r>
            <a:r>
              <a:rPr b="1" i="0" lang="en-US" sz="1800" u="sng">
                <a:solidFill>
                  <a:srgbClr val="C00000"/>
                </a:solidFill>
                <a:latin typeface="Calibri"/>
                <a:ea typeface="Calibri"/>
                <a:cs typeface="Calibri"/>
                <a:sym typeface="Calibri"/>
              </a:rPr>
              <a:t>WITH HOLOGRAPHIC MIRRORS </a:t>
            </a:r>
            <a:r>
              <a:rPr b="0" i="0" lang="en-US" sz="1800" u="none">
                <a:solidFill>
                  <a:schemeClr val="dk1"/>
                </a:solidFill>
                <a:latin typeface="Calibri"/>
                <a:ea typeface="Calibri"/>
                <a:cs typeface="Calibri"/>
                <a:sym typeface="Calibri"/>
              </a:rPr>
              <a:t>that concentrate sunlight onto the tower</a:t>
            </a:r>
            <a:endParaRPr/>
          </a:p>
          <a:p>
            <a:pPr indent="-114300" lvl="0" marL="0" marR="0" rtl="0" algn="l">
              <a:lnSpc>
                <a:spcPct val="100000"/>
              </a:lnSpc>
              <a:spcBef>
                <a:spcPts val="0"/>
              </a:spcBef>
              <a:spcAft>
                <a:spcPts val="0"/>
              </a:spcAft>
              <a:buClr>
                <a:schemeClr val="dk1"/>
              </a:buClr>
              <a:buSzPts val="1800"/>
              <a:buFont typeface="Calibri"/>
              <a:buAutoNum type="alphaLcPeriod"/>
            </a:pPr>
            <a:r>
              <a:rPr b="0" i="0" lang="en-US" sz="1800" u="none">
                <a:solidFill>
                  <a:schemeClr val="dk1"/>
                </a:solidFill>
                <a:latin typeface="Calibri"/>
                <a:ea typeface="Calibri"/>
                <a:cs typeface="Calibri"/>
                <a:sym typeface="Calibri"/>
              </a:rPr>
              <a:t>Molten salt heated by the concentrated sunlight to store thermal energy</a:t>
            </a:r>
            <a:endParaRPr/>
          </a:p>
          <a:p>
            <a:pPr indent="-114300" lvl="0" marL="0" marR="0" rtl="0" algn="l">
              <a:lnSpc>
                <a:spcPct val="100000"/>
              </a:lnSpc>
              <a:spcBef>
                <a:spcPts val="0"/>
              </a:spcBef>
              <a:spcAft>
                <a:spcPts val="0"/>
              </a:spcAft>
              <a:buClr>
                <a:schemeClr val="dk1"/>
              </a:buClr>
              <a:buSzPts val="1800"/>
              <a:buFont typeface="Calibri"/>
              <a:buAutoNum type="alphaLcPeriod"/>
            </a:pPr>
            <a:r>
              <a:rPr b="0" i="0" lang="en-US" sz="1800" u="none">
                <a:solidFill>
                  <a:schemeClr val="dk1"/>
                </a:solidFill>
                <a:latin typeface="Calibri"/>
                <a:ea typeface="Calibri"/>
                <a:cs typeface="Calibri"/>
                <a:sym typeface="Calibri"/>
              </a:rPr>
              <a:t>Steam turbine coupled to the heated salt and included steam heated by the molten salt to drive the turbine to generate electricity</a:t>
            </a:r>
            <a:endParaRPr/>
          </a:p>
        </p:txBody>
      </p:sp>
      <p:sp>
        <p:nvSpPr>
          <p:cNvPr id="356" name="Google Shape;356;p24"/>
          <p:cNvSpPr txBox="1"/>
          <p:nvPr/>
        </p:nvSpPr>
        <p:spPr>
          <a:xfrm>
            <a:off x="4975225" y="6096000"/>
            <a:ext cx="3200400" cy="36988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Good Guys Innovation 2015</a:t>
            </a:r>
            <a:endParaRPr/>
          </a:p>
        </p:txBody>
      </p:sp>
      <p:sp>
        <p:nvSpPr>
          <p:cNvPr id="357" name="Google Shape;357;p24"/>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a:solidFill>
                  <a:srgbClr val="898989"/>
                </a:solidFill>
                <a:latin typeface="Calibri"/>
                <a:ea typeface="Calibri"/>
                <a:cs typeface="Calibri"/>
                <a:sym typeface="Calibri"/>
              </a:rPr>
              <a:t>‹#›</a:t>
            </a:fld>
            <a:endParaRPr/>
          </a:p>
        </p:txBody>
      </p:sp>
      <p:sp>
        <p:nvSpPr>
          <p:cNvPr id="358" name="Google Shape;358;p24"/>
          <p:cNvSpPr txBox="1"/>
          <p:nvPr/>
        </p:nvSpPr>
        <p:spPr>
          <a:xfrm rot="-780000">
            <a:off x="914400" y="3124200"/>
            <a:ext cx="7467600" cy="1384300"/>
          </a:xfrm>
          <a:prstGeom prst="rect">
            <a:avLst/>
          </a:prstGeom>
          <a:solidFill>
            <a:srgbClr val="10253F"/>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2800"/>
              <a:buFont typeface="Arial"/>
              <a:buChar char="•"/>
            </a:pPr>
            <a:r>
              <a:rPr b="0" i="0" lang="en-US" sz="2800" u="none">
                <a:solidFill>
                  <a:schemeClr val="lt1"/>
                </a:solidFill>
                <a:latin typeface="Calibri"/>
                <a:ea typeface="Calibri"/>
                <a:cs typeface="Calibri"/>
                <a:sym typeface="Calibri"/>
              </a:rPr>
              <a:t>ACME owns dominating patent.</a:t>
            </a:r>
            <a:endParaRPr/>
          </a:p>
          <a:p>
            <a:pPr indent="-285750" lvl="0" marL="285750" marR="0" rtl="0" algn="l">
              <a:lnSpc>
                <a:spcPct val="100000"/>
              </a:lnSpc>
              <a:spcBef>
                <a:spcPts val="0"/>
              </a:spcBef>
              <a:spcAft>
                <a:spcPts val="0"/>
              </a:spcAft>
              <a:buClr>
                <a:schemeClr val="lt1"/>
              </a:buClr>
              <a:buSzPts val="2800"/>
              <a:buFont typeface="Arial"/>
              <a:buChar char="•"/>
            </a:pPr>
            <a:r>
              <a:rPr b="0" i="0" lang="en-US" sz="2800" u="none">
                <a:solidFill>
                  <a:schemeClr val="lt1"/>
                </a:solidFill>
                <a:latin typeface="Calibri"/>
                <a:ea typeface="Calibri"/>
                <a:cs typeface="Calibri"/>
                <a:sym typeface="Calibri"/>
              </a:rPr>
              <a:t>Good Guys can’t practice its own innovation</a:t>
            </a:r>
            <a:endParaRPr/>
          </a:p>
          <a:p>
            <a:pPr indent="-285750" lvl="0" marL="285750" marR="0" rtl="0" algn="l">
              <a:lnSpc>
                <a:spcPct val="100000"/>
              </a:lnSpc>
              <a:spcBef>
                <a:spcPts val="0"/>
              </a:spcBef>
              <a:spcAft>
                <a:spcPts val="0"/>
              </a:spcAft>
              <a:buClr>
                <a:schemeClr val="lt1"/>
              </a:buClr>
              <a:buSzPts val="2800"/>
              <a:buFont typeface="Arial"/>
              <a:buChar char="•"/>
            </a:pPr>
            <a:r>
              <a:rPr b="0" i="0" lang="en-US" sz="2800" u="none">
                <a:solidFill>
                  <a:schemeClr val="lt1"/>
                </a:solidFill>
                <a:latin typeface="Calibri"/>
                <a:ea typeface="Calibri"/>
                <a:cs typeface="Calibri"/>
                <a:sym typeface="Calibri"/>
              </a:rPr>
              <a:t>ACME can’t practice Good Guys innovation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descr="http://i2.cdn.turner.com/money/2012/01/09/autos/ford_fusion_plug-in/2013-ford-fusion.top.jpg" id="363" name="Google Shape;363;p25"/>
          <p:cNvPicPr preferRelativeResize="0"/>
          <p:nvPr/>
        </p:nvPicPr>
        <p:blipFill rotWithShape="1">
          <a:blip r:embed="rId3">
            <a:alphaModFix/>
          </a:blip>
          <a:srcRect b="0" l="0" r="0" t="0"/>
          <a:stretch/>
        </p:blipFill>
        <p:spPr>
          <a:xfrm>
            <a:off x="3810000" y="2209800"/>
            <a:ext cx="4524375" cy="2924175"/>
          </a:xfrm>
          <a:prstGeom prst="rect">
            <a:avLst/>
          </a:prstGeom>
          <a:noFill/>
          <a:ln>
            <a:noFill/>
          </a:ln>
        </p:spPr>
      </p:pic>
      <p:sp>
        <p:nvSpPr>
          <p:cNvPr id="364" name="Google Shape;364;p25"/>
          <p:cNvSpPr txBox="1"/>
          <p:nvPr/>
        </p:nvSpPr>
        <p:spPr>
          <a:xfrm>
            <a:off x="533400" y="457200"/>
            <a:ext cx="8077200" cy="1323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Patents are a right to exclude, not a right to practice.</a:t>
            </a:r>
            <a:endParaRPr/>
          </a:p>
        </p:txBody>
      </p:sp>
      <p:sp>
        <p:nvSpPr>
          <p:cNvPr id="365" name="Google Shape;365;p25"/>
          <p:cNvSpPr txBox="1"/>
          <p:nvPr/>
        </p:nvSpPr>
        <p:spPr>
          <a:xfrm rot="-1440000">
            <a:off x="388937" y="3098800"/>
            <a:ext cx="3617912" cy="954087"/>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Calibri"/>
              <a:buNone/>
            </a:pPr>
            <a:r>
              <a:rPr b="0" i="0" lang="en-US" sz="2800" u="none">
                <a:solidFill>
                  <a:schemeClr val="lt1"/>
                </a:solidFill>
                <a:latin typeface="Calibri"/>
                <a:ea typeface="Calibri"/>
                <a:cs typeface="Calibri"/>
                <a:sym typeface="Calibri"/>
              </a:rPr>
              <a:t>NO OTHER PROPERTY WORKS THIS WAY!!!</a:t>
            </a:r>
            <a:endParaRPr/>
          </a:p>
        </p:txBody>
      </p:sp>
      <p:sp>
        <p:nvSpPr>
          <p:cNvPr id="366" name="Google Shape;366;p25"/>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a:solidFill>
                  <a:srgbClr val="898989"/>
                </a:solidFill>
                <a:latin typeface="Calibri"/>
                <a:ea typeface="Calibri"/>
                <a:cs typeface="Calibri"/>
                <a:sym typeface="Calibri"/>
              </a:rPr>
              <a:t>‹#›</a:t>
            </a:fld>
            <a:endParaRPr/>
          </a:p>
        </p:txBody>
      </p:sp>
      <p:sp>
        <p:nvSpPr>
          <p:cNvPr id="367" name="Google Shape;367;p25"/>
          <p:cNvSpPr txBox="1"/>
          <p:nvPr/>
        </p:nvSpPr>
        <p:spPr>
          <a:xfrm>
            <a:off x="1333500" y="5334000"/>
            <a:ext cx="6477000" cy="1200150"/>
          </a:xfrm>
          <a:prstGeom prst="rect">
            <a:avLst/>
          </a:prstGeom>
          <a:solidFill>
            <a:srgbClr val="10253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Calibri"/>
              <a:buNone/>
            </a:pPr>
            <a:r>
              <a:rPr b="0" i="0" lang="en-US" sz="3600" u="none">
                <a:solidFill>
                  <a:schemeClr val="lt1"/>
                </a:solidFill>
                <a:latin typeface="Calibri"/>
                <a:ea typeface="Calibri"/>
                <a:cs typeface="Calibri"/>
                <a:sym typeface="Calibri"/>
              </a:rPr>
              <a:t>If all you get is a right to exclude, would you ever buy a car?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6"/>
          <p:cNvSpPr txBox="1"/>
          <p:nvPr/>
        </p:nvSpPr>
        <p:spPr>
          <a:xfrm>
            <a:off x="533400" y="3048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So many drawbacks!</a:t>
            </a:r>
            <a:endParaRPr/>
          </a:p>
        </p:txBody>
      </p:sp>
      <p:sp>
        <p:nvSpPr>
          <p:cNvPr id="373" name="Google Shape;373;p26"/>
          <p:cNvSpPr txBox="1"/>
          <p:nvPr/>
        </p:nvSpPr>
        <p:spPr>
          <a:xfrm>
            <a:off x="5562600" y="1981200"/>
            <a:ext cx="3352800" cy="310832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Hard to get</a:t>
            </a:r>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Short life</a:t>
            </a:r>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No respect</a:t>
            </a:r>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Poor guidance</a:t>
            </a:r>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Expensive</a:t>
            </a:r>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Easy to kill</a:t>
            </a:r>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Right to exclude</a:t>
            </a:r>
            <a:endParaRPr/>
          </a:p>
        </p:txBody>
      </p:sp>
      <p:pic>
        <p:nvPicPr>
          <p:cNvPr descr="http://images.politico.com/global/news/111011_patent_ap_605.jpg" id="374" name="Google Shape;374;p26"/>
          <p:cNvPicPr preferRelativeResize="0"/>
          <p:nvPr/>
        </p:nvPicPr>
        <p:blipFill rotWithShape="1">
          <a:blip r:embed="rId3">
            <a:alphaModFix/>
          </a:blip>
          <a:srcRect b="0" l="0" r="0" t="0"/>
          <a:stretch/>
        </p:blipFill>
        <p:spPr>
          <a:xfrm>
            <a:off x="304800" y="2066925"/>
            <a:ext cx="5049837" cy="2886075"/>
          </a:xfrm>
          <a:prstGeom prst="rect">
            <a:avLst/>
          </a:prstGeom>
          <a:noFill/>
          <a:ln>
            <a:noFill/>
          </a:ln>
        </p:spPr>
      </p:pic>
      <p:sp>
        <p:nvSpPr>
          <p:cNvPr id="375" name="Google Shape;375;p26"/>
          <p:cNvSpPr txBox="1"/>
          <p:nvPr/>
        </p:nvSpPr>
        <p:spPr>
          <a:xfrm>
            <a:off x="609600" y="5486400"/>
            <a:ext cx="7543800" cy="646112"/>
          </a:xfrm>
          <a:prstGeom prst="rect">
            <a:avLst/>
          </a:prstGeom>
          <a:solidFill>
            <a:srgbClr val="10253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Calibri"/>
              <a:buNone/>
            </a:pPr>
            <a:r>
              <a:rPr b="0" i="0" lang="en-US" sz="3600" u="none">
                <a:solidFill>
                  <a:schemeClr val="lt1"/>
                </a:solidFill>
                <a:latin typeface="Calibri"/>
                <a:ea typeface="Calibri"/>
                <a:cs typeface="Calibri"/>
                <a:sym typeface="Calibri"/>
              </a:rPr>
              <a:t>So why are patents so important?</a:t>
            </a:r>
            <a:endParaRPr/>
          </a:p>
        </p:txBody>
      </p:sp>
      <p:sp>
        <p:nvSpPr>
          <p:cNvPr id="376" name="Google Shape;376;p26"/>
          <p:cNvSpPr txBox="1"/>
          <p:nvPr/>
        </p:nvSpPr>
        <p:spPr>
          <a:xfrm rot="-960000">
            <a:off x="698500" y="1631950"/>
            <a:ext cx="3886200" cy="120015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Corben"/>
              <a:buNone/>
            </a:pPr>
            <a:r>
              <a:rPr b="0" i="0" lang="en-US" sz="3600" u="none">
                <a:solidFill>
                  <a:schemeClr val="dk1"/>
                </a:solidFill>
                <a:latin typeface="Corben"/>
                <a:ea typeface="Corben"/>
                <a:cs typeface="Corben"/>
                <a:sym typeface="Corben"/>
              </a:rPr>
              <a:t>Not Going Out of Business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7"/>
          <p:cNvSpPr txBox="1"/>
          <p:nvPr/>
        </p:nvSpPr>
        <p:spPr>
          <a:xfrm>
            <a:off x="533400" y="4572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Why pursue patents?</a:t>
            </a:r>
            <a:endParaRPr/>
          </a:p>
        </p:txBody>
      </p:sp>
      <p:sp>
        <p:nvSpPr>
          <p:cNvPr id="382" name="Google Shape;382;p27"/>
          <p:cNvSpPr txBox="1"/>
          <p:nvPr/>
        </p:nvSpPr>
        <p:spPr>
          <a:xfrm>
            <a:off x="4876800" y="1608137"/>
            <a:ext cx="3962400" cy="489426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Valuation</a:t>
            </a:r>
            <a:endParaRPr/>
          </a:p>
          <a:p>
            <a:pPr indent="-285750" lvl="0" marL="285750" marR="0" rtl="0" algn="l">
              <a:lnSpc>
                <a:spcPct val="100000"/>
              </a:lnSpc>
              <a:spcBef>
                <a:spcPts val="0"/>
              </a:spcBef>
              <a:spcAft>
                <a:spcPts val="0"/>
              </a:spcAft>
              <a:buClr>
                <a:srgbClr val="C00000"/>
              </a:buClr>
              <a:buSzPts val="3200"/>
              <a:buFont typeface="Arial"/>
              <a:buChar char="•"/>
            </a:pPr>
            <a:r>
              <a:rPr b="1" i="0" lang="en-US" sz="3200" u="none">
                <a:solidFill>
                  <a:srgbClr val="C00000"/>
                </a:solidFill>
                <a:latin typeface="Calibri"/>
                <a:ea typeface="Calibri"/>
                <a:cs typeface="Calibri"/>
                <a:sym typeface="Calibri"/>
              </a:rPr>
              <a:t>Contract provisions</a:t>
            </a:r>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Enable deals</a:t>
            </a:r>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Marketing</a:t>
            </a:r>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Protect technology</a:t>
            </a:r>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Establish ownership</a:t>
            </a:r>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Access other technology</a:t>
            </a:r>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Tax strategies</a:t>
            </a:r>
            <a:endParaRPr/>
          </a:p>
          <a:p>
            <a:pPr indent="-285750" lvl="0" marL="28575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Enforce</a:t>
            </a:r>
            <a:endParaRPr/>
          </a:p>
          <a:p>
            <a:pPr indent="0" lvl="0" marL="0" marR="0" rtl="0" algn="l">
              <a:lnSpc>
                <a:spcPct val="100000"/>
              </a:lnSpc>
              <a:spcBef>
                <a:spcPts val="0"/>
              </a:spcBef>
              <a:spcAft>
                <a:spcPts val="0"/>
              </a:spcAft>
              <a:buNone/>
            </a:pPr>
            <a:r>
              <a:t/>
            </a:r>
            <a:endParaRPr b="0" i="0" sz="2800" u="none">
              <a:solidFill>
                <a:schemeClr val="dk1"/>
              </a:solidFill>
              <a:latin typeface="Calibri"/>
              <a:ea typeface="Calibri"/>
              <a:cs typeface="Calibri"/>
              <a:sym typeface="Calibri"/>
            </a:endParaRPr>
          </a:p>
        </p:txBody>
      </p:sp>
      <p:pic>
        <p:nvPicPr>
          <p:cNvPr descr="https://c1.staticflickr.com/7/6059/5915295831_8ef7f83c6f_b.jpg" id="383" name="Google Shape;383;p27"/>
          <p:cNvPicPr preferRelativeResize="0"/>
          <p:nvPr/>
        </p:nvPicPr>
        <p:blipFill rotWithShape="1">
          <a:blip r:embed="rId3">
            <a:alphaModFix/>
          </a:blip>
          <a:srcRect b="0" l="0" r="0" t="0"/>
          <a:stretch/>
        </p:blipFill>
        <p:spPr>
          <a:xfrm>
            <a:off x="388937" y="1752600"/>
            <a:ext cx="4183062" cy="3200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8"/>
          <p:cNvSpPr txBox="1"/>
          <p:nvPr/>
        </p:nvSpPr>
        <p:spPr>
          <a:xfrm>
            <a:off x="533400" y="4572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Example Contract provision</a:t>
            </a:r>
            <a:endParaRPr/>
          </a:p>
        </p:txBody>
      </p:sp>
      <p:sp>
        <p:nvSpPr>
          <p:cNvPr id="389" name="Google Shape;389;p28"/>
          <p:cNvSpPr txBox="1"/>
          <p:nvPr/>
        </p:nvSpPr>
        <p:spPr>
          <a:xfrm>
            <a:off x="671512" y="1349375"/>
            <a:ext cx="7800975" cy="48323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Good Guys heliostat components and the other designated single use components of the Solar Power Systems are only licensed by Good Guys to Acme Customer Guys for </a:t>
            </a:r>
            <a:r>
              <a:rPr b="1" i="0" lang="en-US" sz="2800" u="sng">
                <a:solidFill>
                  <a:srgbClr val="C00000"/>
                </a:solidFill>
                <a:latin typeface="Calibri"/>
                <a:ea typeface="Calibri"/>
                <a:cs typeface="Calibri"/>
                <a:sym typeface="Calibri"/>
              </a:rPr>
              <a:t>a single use</a:t>
            </a:r>
            <a:r>
              <a:rPr b="0" i="0" lang="en-US" sz="2800" u="none">
                <a:solidFill>
                  <a:schemeClr val="dk1"/>
                </a:solidFill>
                <a:latin typeface="Calibri"/>
                <a:ea typeface="Calibri"/>
                <a:cs typeface="Calibri"/>
                <a:sym typeface="Calibri"/>
              </a:rPr>
              <a:t>.  </a:t>
            </a:r>
            <a:r>
              <a:rPr b="1" i="0" lang="en-US" sz="2800" u="sng">
                <a:solidFill>
                  <a:srgbClr val="C00000"/>
                </a:solidFill>
                <a:latin typeface="Calibri"/>
                <a:ea typeface="Calibri"/>
                <a:cs typeface="Calibri"/>
                <a:sym typeface="Calibri"/>
              </a:rPr>
              <a:t>More than one use is prohibited</a:t>
            </a:r>
            <a:r>
              <a:rPr b="0" i="0" lang="en-US" sz="2800" u="none">
                <a:solidFill>
                  <a:schemeClr val="dk1"/>
                </a:solidFill>
                <a:latin typeface="Calibri"/>
                <a:ea typeface="Calibri"/>
                <a:cs typeface="Calibri"/>
                <a:sym typeface="Calibri"/>
              </a:rPr>
              <a:t>.  Through training, videos, written instructions, and in other written, visual, or oral marketing communications, Acme Customer Guys and its sub-distributors shall use best efforts to ensure that end users use single use items only for a single heliostat.</a:t>
            </a:r>
            <a:endParaRPr/>
          </a:p>
          <a:p>
            <a:pPr indent="0" lvl="0" marL="0" marR="0" rtl="0" algn="l">
              <a:lnSpc>
                <a:spcPct val="100000"/>
              </a:lnSpc>
              <a:spcBef>
                <a:spcPts val="0"/>
              </a:spcBef>
              <a:spcAft>
                <a:spcPts val="0"/>
              </a:spcAft>
              <a:buNone/>
            </a:pPr>
            <a:r>
              <a:t/>
            </a:r>
            <a:endParaRPr b="0" i="0" sz="2800" u="none">
              <a:solidFill>
                <a:schemeClr val="dk1"/>
              </a:solidFill>
              <a:latin typeface="Calibri"/>
              <a:ea typeface="Calibri"/>
              <a:cs typeface="Calibri"/>
              <a:sym typeface="Calibri"/>
            </a:endParaRPr>
          </a:p>
        </p:txBody>
      </p:sp>
      <p:sp>
        <p:nvSpPr>
          <p:cNvPr id="390" name="Google Shape;390;p28"/>
          <p:cNvSpPr txBox="1"/>
          <p:nvPr/>
        </p:nvSpPr>
        <p:spPr>
          <a:xfrm rot="-840000">
            <a:off x="4267200" y="5202237"/>
            <a:ext cx="4648200" cy="95408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Restrict use of proprietary components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9"/>
          <p:cNvSpPr txBox="1"/>
          <p:nvPr/>
        </p:nvSpPr>
        <p:spPr>
          <a:xfrm>
            <a:off x="533400" y="4572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Example Contract provision</a:t>
            </a:r>
            <a:endParaRPr/>
          </a:p>
        </p:txBody>
      </p:sp>
      <p:sp>
        <p:nvSpPr>
          <p:cNvPr id="396" name="Google Shape;396;p29"/>
          <p:cNvSpPr txBox="1"/>
          <p:nvPr/>
        </p:nvSpPr>
        <p:spPr>
          <a:xfrm>
            <a:off x="700087" y="2057400"/>
            <a:ext cx="7802562" cy="22463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Acme Customer Guys shall protect the confidential and proprietary nature of the Good Guys intellectual property and shall require any suppliers and sub-distributors to do the same.</a:t>
            </a:r>
            <a:endParaRPr/>
          </a:p>
          <a:p>
            <a:pPr indent="0" lvl="0" marL="0" marR="0" rtl="0" algn="l">
              <a:lnSpc>
                <a:spcPct val="100000"/>
              </a:lnSpc>
              <a:spcBef>
                <a:spcPts val="0"/>
              </a:spcBef>
              <a:spcAft>
                <a:spcPts val="0"/>
              </a:spcAft>
              <a:buNone/>
            </a:pPr>
            <a:r>
              <a:t/>
            </a:r>
            <a:endParaRPr b="0" i="0" sz="2800" u="none">
              <a:solidFill>
                <a:schemeClr val="dk1"/>
              </a:solidFill>
              <a:latin typeface="Calibri"/>
              <a:ea typeface="Calibri"/>
              <a:cs typeface="Calibri"/>
              <a:sym typeface="Calibri"/>
            </a:endParaRPr>
          </a:p>
        </p:txBody>
      </p:sp>
      <p:sp>
        <p:nvSpPr>
          <p:cNvPr id="397" name="Google Shape;397;p29"/>
          <p:cNvSpPr txBox="1"/>
          <p:nvPr/>
        </p:nvSpPr>
        <p:spPr>
          <a:xfrm rot="660033">
            <a:off x="1145270" y="4247691"/>
            <a:ext cx="4707091" cy="523168"/>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Protect confidentiality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In addition to patents, what other IP choices are there?</a:t>
            </a:r>
            <a:endParaRPr/>
          </a:p>
        </p:txBody>
      </p:sp>
      <p:sp>
        <p:nvSpPr>
          <p:cNvPr id="111" name="Google Shape;111;p3"/>
          <p:cNvSpPr txBox="1"/>
          <p:nvPr/>
        </p:nvSpPr>
        <p:spPr>
          <a:xfrm>
            <a:off x="7715250" y="6164262"/>
            <a:ext cx="1127125"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32523"/>
              </a:buClr>
              <a:buSzPts val="1800"/>
              <a:buFont typeface="Calibri"/>
              <a:buNone/>
            </a:pPr>
            <a:r>
              <a:rPr b="0" i="0" lang="en-US" sz="1800" u="none">
                <a:solidFill>
                  <a:srgbClr val="632523"/>
                </a:solidFill>
                <a:latin typeface="Calibri"/>
                <a:ea typeface="Calibri"/>
                <a:cs typeface="Calibri"/>
                <a:sym typeface="Calibri"/>
              </a:rPr>
              <a:t>18</a:t>
            </a:r>
            <a:endParaRPr/>
          </a:p>
        </p:txBody>
      </p:sp>
      <p:sp>
        <p:nvSpPr>
          <p:cNvPr id="112" name="Google Shape;112;p3"/>
          <p:cNvSpPr txBox="1"/>
          <p:nvPr/>
        </p:nvSpPr>
        <p:spPr>
          <a:xfrm>
            <a:off x="990600" y="1676400"/>
            <a:ext cx="7086600" cy="2678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True or False</a:t>
            </a:r>
            <a:r>
              <a:rPr b="0" i="0" lang="en-US" sz="2800" u="none">
                <a:solidFill>
                  <a:schemeClr val="dk1"/>
                </a:solidFill>
                <a:latin typeface="Calibri"/>
                <a:ea typeface="Calibri"/>
                <a:cs typeface="Calibri"/>
                <a:sym typeface="Calibri"/>
              </a:rPr>
              <a:t>:  There are 4 types of intellectual property:</a:t>
            </a:r>
            <a:endParaRPr/>
          </a:p>
          <a:p>
            <a:pPr indent="-285750" lvl="2" marL="120015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Patents</a:t>
            </a:r>
            <a:endParaRPr/>
          </a:p>
          <a:p>
            <a:pPr indent="-285750" lvl="2" marL="120015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Trademarks</a:t>
            </a:r>
            <a:endParaRPr/>
          </a:p>
          <a:p>
            <a:pPr indent="-285750" lvl="2" marL="120015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Trade secrets</a:t>
            </a:r>
            <a:endParaRPr/>
          </a:p>
          <a:p>
            <a:pPr indent="-285750" lvl="2" marL="120015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Copyrights</a:t>
            </a:r>
            <a:endParaRPr/>
          </a:p>
        </p:txBody>
      </p:sp>
      <p:sp>
        <p:nvSpPr>
          <p:cNvPr id="113" name="Google Shape;113;p3"/>
          <p:cNvSpPr txBox="1"/>
          <p:nvPr/>
        </p:nvSpPr>
        <p:spPr>
          <a:xfrm>
            <a:off x="3200400" y="4724400"/>
            <a:ext cx="32766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True</a:t>
            </a:r>
            <a:endParaRPr/>
          </a:p>
          <a:p>
            <a:pPr indent="0" lvl="0" marL="0" marR="0" rtl="0" algn="l">
              <a:lnSpc>
                <a:spcPct val="100000"/>
              </a:lnSpc>
              <a:spcBef>
                <a:spcPts val="0"/>
              </a:spcBef>
              <a:spcAft>
                <a:spcPts val="0"/>
              </a:spcAft>
              <a:buClr>
                <a:schemeClr val="dk1"/>
              </a:buClr>
              <a:buSzPts val="2400"/>
              <a:buFont typeface="Calibri"/>
              <a:buNone/>
            </a:pPr>
            <a:br>
              <a:rPr b="0" i="0" lang="en-US" sz="2400" u="none">
                <a:solidFill>
                  <a:schemeClr val="dk1"/>
                </a:solidFill>
                <a:latin typeface="Calibri"/>
                <a:ea typeface="Calibri"/>
                <a:cs typeface="Calibri"/>
                <a:sym typeface="Calibri"/>
              </a:rPr>
            </a:br>
            <a:r>
              <a:rPr b="0" i="0" lang="en-US" sz="2400" u="none">
                <a:solidFill>
                  <a:schemeClr val="dk1"/>
                </a:solidFill>
                <a:latin typeface="Calibri"/>
                <a:ea typeface="Calibri"/>
                <a:cs typeface="Calibri"/>
                <a:sym typeface="Calibri"/>
              </a:rPr>
              <a:t>False</a:t>
            </a:r>
            <a:endParaRPr/>
          </a:p>
        </p:txBody>
      </p:sp>
      <p:sp>
        <p:nvSpPr>
          <p:cNvPr id="114" name="Google Shape;114;p3"/>
          <p:cNvSpPr txBox="1"/>
          <p:nvPr/>
        </p:nvSpPr>
        <p:spPr>
          <a:xfrm>
            <a:off x="2314575" y="5467350"/>
            <a:ext cx="644525" cy="457200"/>
          </a:xfrm>
          <a:prstGeom prst="rect">
            <a:avLst/>
          </a:prstGeom>
          <a:solidFill>
            <a:srgbClr val="FFFF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15" name="Google Shape;115;p3"/>
          <p:cNvSpPr txBox="1"/>
          <p:nvPr/>
        </p:nvSpPr>
        <p:spPr>
          <a:xfrm>
            <a:off x="2286000" y="4711700"/>
            <a:ext cx="646112" cy="457200"/>
          </a:xfrm>
          <a:prstGeom prst="rect">
            <a:avLst/>
          </a:prstGeom>
          <a:solidFill>
            <a:srgbClr val="FFFF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16" name="Google Shape;116;p3"/>
          <p:cNvSpPr/>
          <p:nvPr/>
        </p:nvSpPr>
        <p:spPr>
          <a:xfrm rot="-1560000">
            <a:off x="2155825" y="5276850"/>
            <a:ext cx="914400" cy="838200"/>
          </a:xfrm>
          <a:prstGeom prst="star4">
            <a:avLst>
              <a:gd fmla="val 12500" name="adj"/>
            </a:avLst>
          </a:prstGeom>
          <a:solidFill>
            <a:srgbClr val="C000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17" name="Google Shape;117;p3"/>
          <p:cNvSpPr txBox="1"/>
          <p:nvPr/>
        </p:nvSpPr>
        <p:spPr>
          <a:xfrm>
            <a:off x="4592637" y="2743200"/>
            <a:ext cx="3771900" cy="34163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Mask works and plant varieties</a:t>
            </a:r>
            <a:endParaRPr/>
          </a:p>
          <a:p>
            <a:pPr indent="-285750" lvl="0" marL="285750" marR="0" rtl="0" algn="l">
              <a:lnSpc>
                <a:spcPct val="100000"/>
              </a:lnSpc>
              <a:spcBef>
                <a:spcPts val="0"/>
              </a:spcBef>
              <a:spcAft>
                <a:spcPts val="0"/>
              </a:spcAft>
              <a:buClr>
                <a:srgbClr val="C00000"/>
              </a:buClr>
              <a:buSzPts val="2400"/>
              <a:buFont typeface="Arial"/>
              <a:buChar char="•"/>
            </a:pPr>
            <a:r>
              <a:rPr b="0" i="0" lang="en-US" sz="2400" u="none">
                <a:solidFill>
                  <a:srgbClr val="C00000"/>
                </a:solidFill>
                <a:latin typeface="Calibri"/>
                <a:ea typeface="Calibri"/>
                <a:cs typeface="Calibri"/>
                <a:sym typeface="Calibri"/>
              </a:rPr>
              <a:t>Know how</a:t>
            </a:r>
            <a:endParaRPr/>
          </a:p>
          <a:p>
            <a:pPr indent="-285750" lvl="0" marL="285750" marR="0" rtl="0" algn="l">
              <a:lnSpc>
                <a:spcPct val="100000"/>
              </a:lnSpc>
              <a:spcBef>
                <a:spcPts val="0"/>
              </a:spcBef>
              <a:spcAft>
                <a:spcPts val="0"/>
              </a:spcAft>
              <a:buClr>
                <a:srgbClr val="C00000"/>
              </a:buClr>
              <a:buSzPts val="2400"/>
              <a:buFont typeface="Arial"/>
              <a:buChar char="•"/>
            </a:pPr>
            <a:r>
              <a:rPr b="0" i="0" lang="en-US" sz="2400" u="none">
                <a:solidFill>
                  <a:srgbClr val="C00000"/>
                </a:solidFill>
                <a:latin typeface="Calibri"/>
                <a:ea typeface="Calibri"/>
                <a:cs typeface="Calibri"/>
                <a:sym typeface="Calibri"/>
              </a:rPr>
              <a:t>Contracts</a:t>
            </a:r>
            <a:endParaRPr/>
          </a:p>
          <a:p>
            <a:pPr indent="-285750" lvl="0" marL="285750" marR="0" rtl="0" algn="l">
              <a:lnSpc>
                <a:spcPct val="100000"/>
              </a:lnSpc>
              <a:spcBef>
                <a:spcPts val="0"/>
              </a:spcBef>
              <a:spcAft>
                <a:spcPts val="0"/>
              </a:spcAft>
              <a:buClr>
                <a:srgbClr val="C00000"/>
              </a:buClr>
              <a:buSzPts val="2400"/>
              <a:buFont typeface="Arial"/>
              <a:buChar char="•"/>
            </a:pPr>
            <a:r>
              <a:rPr b="0" i="0" lang="en-US" sz="2400" u="none">
                <a:solidFill>
                  <a:srgbClr val="C00000"/>
                </a:solidFill>
                <a:latin typeface="Calibri"/>
                <a:ea typeface="Calibri"/>
                <a:cs typeface="Calibri"/>
                <a:sym typeface="Calibri"/>
              </a:rPr>
              <a:t>Employees</a:t>
            </a:r>
            <a:endParaRPr/>
          </a:p>
          <a:p>
            <a:pPr indent="-285750" lvl="0" marL="285750" marR="0" rtl="0" algn="l">
              <a:lnSpc>
                <a:spcPct val="100000"/>
              </a:lnSpc>
              <a:spcBef>
                <a:spcPts val="0"/>
              </a:spcBef>
              <a:spcAft>
                <a:spcPts val="0"/>
              </a:spcAft>
              <a:buClr>
                <a:srgbClr val="C00000"/>
              </a:buClr>
              <a:buSzPts val="2400"/>
              <a:buFont typeface="Arial"/>
              <a:buChar char="•"/>
            </a:pPr>
            <a:r>
              <a:rPr b="0" i="0" lang="en-US" sz="2400" u="none">
                <a:solidFill>
                  <a:srgbClr val="C00000"/>
                </a:solidFill>
                <a:latin typeface="Calibri"/>
                <a:ea typeface="Calibri"/>
                <a:cs typeface="Calibri"/>
                <a:sym typeface="Calibri"/>
              </a:rPr>
              <a:t>Suppliers</a:t>
            </a:r>
            <a:endParaRPr/>
          </a:p>
          <a:p>
            <a:pPr indent="-285750" lvl="0" marL="285750" marR="0" rtl="0" algn="l">
              <a:lnSpc>
                <a:spcPct val="100000"/>
              </a:lnSpc>
              <a:spcBef>
                <a:spcPts val="0"/>
              </a:spcBef>
              <a:spcAft>
                <a:spcPts val="0"/>
              </a:spcAft>
              <a:buClr>
                <a:srgbClr val="C00000"/>
              </a:buClr>
              <a:buSzPts val="2400"/>
              <a:buFont typeface="Arial"/>
              <a:buChar char="•"/>
            </a:pPr>
            <a:r>
              <a:rPr b="0" i="0" lang="en-US" sz="2400" u="none">
                <a:solidFill>
                  <a:srgbClr val="C00000"/>
                </a:solidFill>
                <a:latin typeface="Calibri"/>
                <a:ea typeface="Calibri"/>
                <a:cs typeface="Calibri"/>
                <a:sym typeface="Calibri"/>
              </a:rPr>
              <a:t>Customers</a:t>
            </a:r>
            <a:endParaRPr/>
          </a:p>
          <a:p>
            <a:pPr indent="-285750" lvl="0" marL="285750" marR="0" rtl="0" algn="l">
              <a:lnSpc>
                <a:spcPct val="100000"/>
              </a:lnSpc>
              <a:spcBef>
                <a:spcPts val="0"/>
              </a:spcBef>
              <a:spcAft>
                <a:spcPts val="0"/>
              </a:spcAft>
              <a:buClr>
                <a:srgbClr val="C00000"/>
              </a:buClr>
              <a:buSzPts val="2400"/>
              <a:buFont typeface="Arial"/>
              <a:buChar char="•"/>
            </a:pPr>
            <a:r>
              <a:rPr b="0" i="0" lang="en-US" sz="2400" u="none">
                <a:solidFill>
                  <a:srgbClr val="C00000"/>
                </a:solidFill>
                <a:latin typeface="Calibri"/>
                <a:ea typeface="Calibri"/>
                <a:cs typeface="Calibri"/>
                <a:sym typeface="Calibri"/>
              </a:rPr>
              <a:t>Products/Services</a:t>
            </a:r>
            <a:endParaRPr/>
          </a:p>
          <a:p>
            <a:pPr indent="-285750" lvl="0" marL="285750" marR="0" rtl="0" algn="l">
              <a:lnSpc>
                <a:spcPct val="100000"/>
              </a:lnSpc>
              <a:spcBef>
                <a:spcPts val="0"/>
              </a:spcBef>
              <a:spcAft>
                <a:spcPts val="0"/>
              </a:spcAft>
              <a:buClr>
                <a:srgbClr val="C00000"/>
              </a:buClr>
              <a:buSzPts val="2400"/>
              <a:buFont typeface="Arial"/>
              <a:buChar char="•"/>
            </a:pPr>
            <a:r>
              <a:rPr b="0" i="0" lang="en-US" sz="2400" u="none">
                <a:solidFill>
                  <a:srgbClr val="C00000"/>
                </a:solidFill>
                <a:latin typeface="Calibri"/>
                <a:ea typeface="Calibri"/>
                <a:cs typeface="Calibri"/>
                <a:sym typeface="Calibri"/>
              </a:rPr>
              <a:t>Manufacturing prowess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0"/>
          <p:cNvSpPr txBox="1"/>
          <p:nvPr/>
        </p:nvSpPr>
        <p:spPr>
          <a:xfrm>
            <a:off x="533400" y="4572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Example Contract provision</a:t>
            </a:r>
            <a:endParaRPr/>
          </a:p>
        </p:txBody>
      </p:sp>
      <p:sp>
        <p:nvSpPr>
          <p:cNvPr id="403" name="Google Shape;403;p30"/>
          <p:cNvSpPr txBox="1"/>
          <p:nvPr/>
        </p:nvSpPr>
        <p:spPr>
          <a:xfrm>
            <a:off x="700087" y="2057400"/>
            <a:ext cx="7802562" cy="22463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For any and all Good Guys Products manufactured by Acme, Acme must use Good Guys Critical Components and must procure these from Good Guys or from a source expressly authorized by Good Guys in writing. </a:t>
            </a:r>
            <a:endParaRPr/>
          </a:p>
        </p:txBody>
      </p:sp>
      <p:sp>
        <p:nvSpPr>
          <p:cNvPr id="404" name="Google Shape;404;p30"/>
          <p:cNvSpPr txBox="1"/>
          <p:nvPr/>
        </p:nvSpPr>
        <p:spPr>
          <a:xfrm>
            <a:off x="1606550" y="4751387"/>
            <a:ext cx="4648200" cy="95408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Control sourcing for proprietary components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1"/>
          <p:cNvSpPr txBox="1"/>
          <p:nvPr/>
        </p:nvSpPr>
        <p:spPr>
          <a:xfrm>
            <a:off x="576262" y="3048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Example Contract provision</a:t>
            </a:r>
            <a:endParaRPr/>
          </a:p>
        </p:txBody>
      </p:sp>
      <p:sp>
        <p:nvSpPr>
          <p:cNvPr id="410" name="Google Shape;410;p31"/>
          <p:cNvSpPr txBox="1"/>
          <p:nvPr/>
        </p:nvSpPr>
        <p:spPr>
          <a:xfrm>
            <a:off x="714375" y="1143000"/>
            <a:ext cx="7802562" cy="37861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Acme shall not analyze or otherwise reverse engineer or have a third party analyze or otherwise reverse engineer any tangible embodiments of the Good Guys Intellectual Property Rights, including Good Guys Products, Good Guys Critical Components or Good Guys Product Specifications unless expressly authorized by Good Guys in writing, and all results of any such authorized analysis shall be considered Good Guys’s Confidential Information for purposes of this Agreement.  These obligations, restrictions, and rights shall survive termination or expiration of this Agreement.</a:t>
            </a:r>
            <a:endParaRPr/>
          </a:p>
        </p:txBody>
      </p:sp>
      <p:sp>
        <p:nvSpPr>
          <p:cNvPr id="411" name="Google Shape;411;p31"/>
          <p:cNvSpPr txBox="1"/>
          <p:nvPr/>
        </p:nvSpPr>
        <p:spPr>
          <a:xfrm>
            <a:off x="3505200" y="5410200"/>
            <a:ext cx="4648200" cy="95408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Protect against reverse engineering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2"/>
          <p:cNvSpPr txBox="1"/>
          <p:nvPr/>
        </p:nvSpPr>
        <p:spPr>
          <a:xfrm>
            <a:off x="576262" y="3048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Example Contract provision</a:t>
            </a:r>
            <a:endParaRPr/>
          </a:p>
        </p:txBody>
      </p:sp>
      <p:sp>
        <p:nvSpPr>
          <p:cNvPr id="417" name="Google Shape;417;p32"/>
          <p:cNvSpPr txBox="1"/>
          <p:nvPr/>
        </p:nvSpPr>
        <p:spPr>
          <a:xfrm>
            <a:off x="714375" y="1143000"/>
            <a:ext cx="7802562" cy="30464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Good Guys grants Acme a nonexclusive, non-transferrable, indivisible license to use the Good Guys Know How, Copyrights, and Patent Rights only to make the Good Guys Control Panel for Good Guys at the Designated Acme Facility in accordance with Good Guys Specifications.  Acme shall not use the Good Guys Know How, Copyrights, and Patent Rights for any other purpose or for the benefit of any other party, person or entity other than Good Guys.</a:t>
            </a:r>
            <a:endParaRPr/>
          </a:p>
        </p:txBody>
      </p:sp>
      <p:sp>
        <p:nvSpPr>
          <p:cNvPr id="418" name="Google Shape;418;p32"/>
          <p:cNvSpPr txBox="1"/>
          <p:nvPr/>
        </p:nvSpPr>
        <p:spPr>
          <a:xfrm>
            <a:off x="3200400" y="4462462"/>
            <a:ext cx="4648200" cy="52387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Use restrictions via license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3"/>
          <p:cNvSpPr txBox="1"/>
          <p:nvPr/>
        </p:nvSpPr>
        <p:spPr>
          <a:xfrm>
            <a:off x="533400" y="605155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Encourage innovation.</a:t>
            </a:r>
            <a:endParaRPr/>
          </a:p>
        </p:txBody>
      </p:sp>
      <p:sp>
        <p:nvSpPr>
          <p:cNvPr id="424" name="Google Shape;424;p33"/>
          <p:cNvSpPr txBox="1"/>
          <p:nvPr/>
        </p:nvSpPr>
        <p:spPr>
          <a:xfrm>
            <a:off x="509587" y="4770437"/>
            <a:ext cx="8077200" cy="1323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Reward innovation </a:t>
            </a:r>
            <a:endParaRPr/>
          </a:p>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Increase technology for public domain</a:t>
            </a:r>
            <a:endParaRPr/>
          </a:p>
        </p:txBody>
      </p:sp>
      <p:sp>
        <p:nvSpPr>
          <p:cNvPr id="425" name="Google Shape;425;p33"/>
          <p:cNvSpPr txBox="1"/>
          <p:nvPr/>
        </p:nvSpPr>
        <p:spPr>
          <a:xfrm>
            <a:off x="0" y="0"/>
            <a:ext cx="9144000" cy="708025"/>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It’s a wonderful patent life</a:t>
            </a:r>
            <a:endParaRPr/>
          </a:p>
        </p:txBody>
      </p:sp>
      <p:sp>
        <p:nvSpPr>
          <p:cNvPr id="426" name="Google Shape;426;p33"/>
          <p:cNvSpPr txBox="1"/>
          <p:nvPr/>
        </p:nvSpPr>
        <p:spPr>
          <a:xfrm>
            <a:off x="457200" y="2209800"/>
            <a:ext cx="2557462" cy="1570037"/>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Exclude others for limited time</a:t>
            </a:r>
            <a:endParaRPr/>
          </a:p>
        </p:txBody>
      </p:sp>
      <p:sp>
        <p:nvSpPr>
          <p:cNvPr id="427" name="Google Shape;427;p33"/>
          <p:cNvSpPr txBox="1"/>
          <p:nvPr/>
        </p:nvSpPr>
        <p:spPr>
          <a:xfrm>
            <a:off x="457200" y="914400"/>
            <a:ext cx="2557462" cy="1077912"/>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Innovate and patent</a:t>
            </a:r>
            <a:endParaRPr/>
          </a:p>
        </p:txBody>
      </p:sp>
      <p:sp>
        <p:nvSpPr>
          <p:cNvPr id="428" name="Google Shape;428;p33"/>
          <p:cNvSpPr txBox="1"/>
          <p:nvPr/>
        </p:nvSpPr>
        <p:spPr>
          <a:xfrm>
            <a:off x="457200" y="4003675"/>
            <a:ext cx="2557462" cy="579437"/>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a:t>
            </a:r>
            <a:endParaRPr/>
          </a:p>
        </p:txBody>
      </p:sp>
      <p:sp>
        <p:nvSpPr>
          <p:cNvPr id="429" name="Google Shape;429;p33"/>
          <p:cNvSpPr txBox="1"/>
          <p:nvPr/>
        </p:nvSpPr>
        <p:spPr>
          <a:xfrm>
            <a:off x="6324600" y="3505200"/>
            <a:ext cx="2557462" cy="1077912"/>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Public domain</a:t>
            </a:r>
            <a:endParaRPr/>
          </a:p>
        </p:txBody>
      </p:sp>
      <p:sp>
        <p:nvSpPr>
          <p:cNvPr id="430" name="Google Shape;430;p33"/>
          <p:cNvSpPr/>
          <p:nvPr/>
        </p:nvSpPr>
        <p:spPr>
          <a:xfrm>
            <a:off x="3271837" y="1308100"/>
            <a:ext cx="4043362" cy="1979612"/>
          </a:xfrm>
          <a:custGeom>
            <a:rect b="b" l="l" r="r" t="t"/>
            <a:pathLst>
              <a:path extrusionOk="0" h="1979941" w="4043008">
                <a:moveTo>
                  <a:pt x="0" y="0"/>
                </a:moveTo>
                <a:cubicBezTo>
                  <a:pt x="566776" y="2519"/>
                  <a:pt x="1133553" y="5039"/>
                  <a:pt x="1654988" y="120913"/>
                </a:cubicBezTo>
                <a:cubicBezTo>
                  <a:pt x="2176423" y="236787"/>
                  <a:pt x="2759573" y="493726"/>
                  <a:pt x="3128608" y="695247"/>
                </a:cubicBezTo>
                <a:cubicBezTo>
                  <a:pt x="3497643" y="896768"/>
                  <a:pt x="3716796" y="1115922"/>
                  <a:pt x="3869196" y="1330037"/>
                </a:cubicBezTo>
                <a:cubicBezTo>
                  <a:pt x="4021596" y="1544152"/>
                  <a:pt x="4032302" y="1762046"/>
                  <a:pt x="4043008" y="1979941"/>
                </a:cubicBezTo>
              </a:path>
            </a:pathLst>
          </a:custGeom>
          <a:no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4"/>
          <p:cNvSpPr txBox="1"/>
          <p:nvPr/>
        </p:nvSpPr>
        <p:spPr>
          <a:xfrm>
            <a:off x="533400" y="4572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Reward innovation v. Public domain</a:t>
            </a:r>
            <a:endParaRPr/>
          </a:p>
        </p:txBody>
      </p:sp>
      <p:sp>
        <p:nvSpPr>
          <p:cNvPr id="436" name="Google Shape;436;p34"/>
          <p:cNvSpPr txBox="1"/>
          <p:nvPr/>
        </p:nvSpPr>
        <p:spPr>
          <a:xfrm>
            <a:off x="990600" y="1676400"/>
            <a:ext cx="7086600" cy="138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True or False</a:t>
            </a:r>
            <a:r>
              <a:rPr b="0" i="0" lang="en-US" sz="2800" u="none">
                <a:solidFill>
                  <a:schemeClr val="dk1"/>
                </a:solidFill>
                <a:latin typeface="Calibri"/>
                <a:ea typeface="Calibri"/>
                <a:cs typeface="Calibri"/>
                <a:sym typeface="Calibri"/>
              </a:rPr>
              <a:t>:  After a patent expires, you are free to practice the technology in the expired patent.</a:t>
            </a:r>
            <a:endParaRPr/>
          </a:p>
        </p:txBody>
      </p:sp>
      <p:sp>
        <p:nvSpPr>
          <p:cNvPr id="437" name="Google Shape;437;p34"/>
          <p:cNvSpPr txBox="1"/>
          <p:nvPr/>
        </p:nvSpPr>
        <p:spPr>
          <a:xfrm>
            <a:off x="2936875" y="3352800"/>
            <a:ext cx="32766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True</a:t>
            </a:r>
            <a:endParaRPr/>
          </a:p>
          <a:p>
            <a:pPr indent="0" lvl="0" marL="0" marR="0" rtl="0" algn="l">
              <a:lnSpc>
                <a:spcPct val="100000"/>
              </a:lnSpc>
              <a:spcBef>
                <a:spcPts val="0"/>
              </a:spcBef>
              <a:spcAft>
                <a:spcPts val="0"/>
              </a:spcAft>
              <a:buClr>
                <a:schemeClr val="dk1"/>
              </a:buClr>
              <a:buSzPts val="2400"/>
              <a:buFont typeface="Calibri"/>
              <a:buNone/>
            </a:pPr>
            <a:br>
              <a:rPr b="0" i="0" lang="en-US" sz="2400" u="none">
                <a:solidFill>
                  <a:schemeClr val="dk1"/>
                </a:solidFill>
                <a:latin typeface="Calibri"/>
                <a:ea typeface="Calibri"/>
                <a:cs typeface="Calibri"/>
                <a:sym typeface="Calibri"/>
              </a:rPr>
            </a:br>
            <a:r>
              <a:rPr b="0" i="0" lang="en-US" sz="2400" u="none">
                <a:solidFill>
                  <a:schemeClr val="dk1"/>
                </a:solidFill>
                <a:latin typeface="Calibri"/>
                <a:ea typeface="Calibri"/>
                <a:cs typeface="Calibri"/>
                <a:sym typeface="Calibri"/>
              </a:rPr>
              <a:t>False</a:t>
            </a:r>
            <a:endParaRPr/>
          </a:p>
        </p:txBody>
      </p:sp>
      <p:sp>
        <p:nvSpPr>
          <p:cNvPr id="438" name="Google Shape;438;p34"/>
          <p:cNvSpPr txBox="1"/>
          <p:nvPr/>
        </p:nvSpPr>
        <p:spPr>
          <a:xfrm>
            <a:off x="2051050" y="4095750"/>
            <a:ext cx="646112" cy="457200"/>
          </a:xfrm>
          <a:prstGeom prst="rect">
            <a:avLst/>
          </a:prstGeom>
          <a:solidFill>
            <a:srgbClr val="FFFF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39" name="Google Shape;439;p34"/>
          <p:cNvSpPr txBox="1"/>
          <p:nvPr/>
        </p:nvSpPr>
        <p:spPr>
          <a:xfrm>
            <a:off x="2022475" y="3340100"/>
            <a:ext cx="646112" cy="457200"/>
          </a:xfrm>
          <a:prstGeom prst="rect">
            <a:avLst/>
          </a:prstGeom>
          <a:solidFill>
            <a:srgbClr val="FFFF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5"/>
          <p:cNvSpPr txBox="1"/>
          <p:nvPr/>
        </p:nvSpPr>
        <p:spPr>
          <a:xfrm>
            <a:off x="533400" y="4572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Reward innovation v. Public domain</a:t>
            </a:r>
            <a:endParaRPr/>
          </a:p>
        </p:txBody>
      </p:sp>
      <p:sp>
        <p:nvSpPr>
          <p:cNvPr id="445" name="Google Shape;445;p35"/>
          <p:cNvSpPr txBox="1"/>
          <p:nvPr/>
        </p:nvSpPr>
        <p:spPr>
          <a:xfrm>
            <a:off x="990600" y="1676400"/>
            <a:ext cx="7086600" cy="138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True or False</a:t>
            </a:r>
            <a:r>
              <a:rPr b="0" i="0" lang="en-US" sz="2800" u="none">
                <a:solidFill>
                  <a:schemeClr val="dk1"/>
                </a:solidFill>
                <a:latin typeface="Calibri"/>
                <a:ea typeface="Calibri"/>
                <a:cs typeface="Calibri"/>
                <a:sym typeface="Calibri"/>
              </a:rPr>
              <a:t>:  After a patent expires, you are free to practice the technology in the expired patent.</a:t>
            </a:r>
            <a:endParaRPr/>
          </a:p>
        </p:txBody>
      </p:sp>
      <p:sp>
        <p:nvSpPr>
          <p:cNvPr id="446" name="Google Shape;446;p35"/>
          <p:cNvSpPr txBox="1"/>
          <p:nvPr/>
        </p:nvSpPr>
        <p:spPr>
          <a:xfrm>
            <a:off x="2936875" y="3352800"/>
            <a:ext cx="32766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True</a:t>
            </a:r>
            <a:endParaRPr/>
          </a:p>
          <a:p>
            <a:pPr indent="0" lvl="0" marL="0" marR="0" rtl="0" algn="l">
              <a:lnSpc>
                <a:spcPct val="100000"/>
              </a:lnSpc>
              <a:spcBef>
                <a:spcPts val="0"/>
              </a:spcBef>
              <a:spcAft>
                <a:spcPts val="0"/>
              </a:spcAft>
              <a:buClr>
                <a:schemeClr val="dk1"/>
              </a:buClr>
              <a:buSzPts val="2400"/>
              <a:buFont typeface="Calibri"/>
              <a:buNone/>
            </a:pPr>
            <a:br>
              <a:rPr b="0" i="0" lang="en-US" sz="2400" u="none">
                <a:solidFill>
                  <a:schemeClr val="dk1"/>
                </a:solidFill>
                <a:latin typeface="Calibri"/>
                <a:ea typeface="Calibri"/>
                <a:cs typeface="Calibri"/>
                <a:sym typeface="Calibri"/>
              </a:rPr>
            </a:br>
            <a:r>
              <a:rPr b="0" i="0" lang="en-US" sz="2400" u="none">
                <a:solidFill>
                  <a:schemeClr val="dk1"/>
                </a:solidFill>
                <a:latin typeface="Calibri"/>
                <a:ea typeface="Calibri"/>
                <a:cs typeface="Calibri"/>
                <a:sym typeface="Calibri"/>
              </a:rPr>
              <a:t>False</a:t>
            </a:r>
            <a:endParaRPr/>
          </a:p>
        </p:txBody>
      </p:sp>
      <p:sp>
        <p:nvSpPr>
          <p:cNvPr id="447" name="Google Shape;447;p35"/>
          <p:cNvSpPr txBox="1"/>
          <p:nvPr/>
        </p:nvSpPr>
        <p:spPr>
          <a:xfrm>
            <a:off x="2051050" y="4095750"/>
            <a:ext cx="646112" cy="457200"/>
          </a:xfrm>
          <a:prstGeom prst="rect">
            <a:avLst/>
          </a:prstGeom>
          <a:solidFill>
            <a:srgbClr val="FFFF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48" name="Google Shape;448;p35"/>
          <p:cNvSpPr txBox="1"/>
          <p:nvPr/>
        </p:nvSpPr>
        <p:spPr>
          <a:xfrm>
            <a:off x="2022475" y="3340100"/>
            <a:ext cx="646112" cy="457200"/>
          </a:xfrm>
          <a:prstGeom prst="rect">
            <a:avLst/>
          </a:prstGeom>
          <a:solidFill>
            <a:srgbClr val="FFFF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49" name="Google Shape;449;p35"/>
          <p:cNvSpPr/>
          <p:nvPr/>
        </p:nvSpPr>
        <p:spPr>
          <a:xfrm rot="-1560000">
            <a:off x="1916112" y="3951287"/>
            <a:ext cx="914400" cy="838200"/>
          </a:xfrm>
          <a:prstGeom prst="star4">
            <a:avLst>
              <a:gd fmla="val 12500" name="adj"/>
            </a:avLst>
          </a:prstGeom>
          <a:solidFill>
            <a:srgbClr val="C000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50" name="Google Shape;450;p35"/>
          <p:cNvSpPr txBox="1"/>
          <p:nvPr/>
        </p:nvSpPr>
        <p:spPr>
          <a:xfrm rot="240000">
            <a:off x="4724400" y="3625850"/>
            <a:ext cx="3467100" cy="523875"/>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Calibri"/>
              <a:buNone/>
            </a:pPr>
            <a:r>
              <a:rPr b="0" i="0" lang="en-US" sz="2800" u="none">
                <a:solidFill>
                  <a:schemeClr val="lt1"/>
                </a:solidFill>
                <a:latin typeface="Calibri"/>
                <a:ea typeface="Calibri"/>
                <a:cs typeface="Calibri"/>
                <a:sym typeface="Calibri"/>
              </a:rPr>
              <a:t>Power of Contracts.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6"/>
          <p:cNvSpPr txBox="1"/>
          <p:nvPr/>
        </p:nvSpPr>
        <p:spPr>
          <a:xfrm>
            <a:off x="1011237" y="1447800"/>
            <a:ext cx="7121525" cy="461962"/>
          </a:xfrm>
          <a:prstGeom prst="rect">
            <a:avLst/>
          </a:prstGeom>
          <a:solidFill>
            <a:srgbClr val="808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6EB74"/>
              </a:buClr>
              <a:buSzPts val="2400"/>
              <a:buFont typeface="Calibri"/>
              <a:buNone/>
            </a:pPr>
            <a:r>
              <a:rPr b="0" i="0" lang="en-US" sz="2400" u="none">
                <a:solidFill>
                  <a:srgbClr val="E6EB74"/>
                </a:solidFill>
                <a:latin typeface="Calibri"/>
                <a:ea typeface="Calibri"/>
                <a:cs typeface="Calibri"/>
                <a:sym typeface="Calibri"/>
              </a:rPr>
              <a:t>Aronson (SCt 1979):  Contract is king:</a:t>
            </a:r>
            <a:endParaRPr/>
          </a:p>
        </p:txBody>
      </p:sp>
      <p:sp>
        <p:nvSpPr>
          <p:cNvPr id="456" name="Google Shape;456;p36"/>
          <p:cNvSpPr txBox="1"/>
          <p:nvPr/>
        </p:nvSpPr>
        <p:spPr>
          <a:xfrm>
            <a:off x="1011237" y="2057400"/>
            <a:ext cx="7121525" cy="1754187"/>
          </a:xfrm>
          <a:prstGeom prst="rect">
            <a:avLst/>
          </a:prstGeom>
          <a:solidFill>
            <a:srgbClr val="E6EB74"/>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Contract obligation stops party from using information in the public domain.   </a:t>
            </a:r>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Party must pay royalty forever for sales of unpatented products as payment for the right to </a:t>
            </a:r>
            <a:r>
              <a:rPr b="0" i="0" lang="en-US" sz="1800" u="sng">
                <a:solidFill>
                  <a:schemeClr val="dk1"/>
                </a:solidFill>
                <a:latin typeface="Calibri"/>
                <a:ea typeface="Calibri"/>
                <a:cs typeface="Calibri"/>
                <a:sym typeface="Calibri"/>
              </a:rPr>
              <a:t>initially </a:t>
            </a:r>
            <a:r>
              <a:rPr b="0" i="0" lang="en-US" sz="1800" u="none">
                <a:solidFill>
                  <a:schemeClr val="dk1"/>
                </a:solidFill>
                <a:latin typeface="Calibri"/>
                <a:ea typeface="Calibri"/>
                <a:cs typeface="Calibri"/>
                <a:sym typeface="Calibri"/>
              </a:rPr>
              <a:t>use </a:t>
            </a:r>
            <a:r>
              <a:rPr b="0" i="0" lang="en-US" sz="1800" u="sng">
                <a:solidFill>
                  <a:schemeClr val="dk1"/>
                </a:solidFill>
                <a:latin typeface="Calibri"/>
                <a:ea typeface="Calibri"/>
                <a:cs typeface="Calibri"/>
                <a:sym typeface="Calibri"/>
              </a:rPr>
              <a:t>confidential know how</a:t>
            </a:r>
            <a:r>
              <a:rPr b="0" i="0" lang="en-US" sz="1800" u="none">
                <a:solidFill>
                  <a:schemeClr val="dk1"/>
                </a:solidFill>
                <a:latin typeface="Calibri"/>
                <a:ea typeface="Calibri"/>
                <a:cs typeface="Calibri"/>
                <a:sym typeface="Calibri"/>
              </a:rPr>
              <a:t> to develop those products.</a:t>
            </a:r>
            <a:endParaRPr/>
          </a:p>
        </p:txBody>
      </p:sp>
      <p:sp>
        <p:nvSpPr>
          <p:cNvPr id="457" name="Google Shape;457;p36"/>
          <p:cNvSpPr txBox="1"/>
          <p:nvPr/>
        </p:nvSpPr>
        <p:spPr>
          <a:xfrm>
            <a:off x="533400" y="457200"/>
            <a:ext cx="80772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Power of contracts</a:t>
            </a:r>
            <a:endParaRPr/>
          </a:p>
        </p:txBody>
      </p:sp>
      <p:sp>
        <p:nvSpPr>
          <p:cNvPr id="458" name="Google Shape;458;p36"/>
          <p:cNvSpPr txBox="1"/>
          <p:nvPr/>
        </p:nvSpPr>
        <p:spPr>
          <a:xfrm>
            <a:off x="1011237" y="4038600"/>
            <a:ext cx="6934200" cy="15700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Royalty obligations can last forever if based on </a:t>
            </a:r>
            <a:r>
              <a:rPr b="1" i="0" lang="en-US" sz="3200" u="sng">
                <a:solidFill>
                  <a:srgbClr val="C00000"/>
                </a:solidFill>
                <a:latin typeface="Calibri"/>
                <a:ea typeface="Calibri"/>
                <a:cs typeface="Calibri"/>
                <a:sym typeface="Calibri"/>
              </a:rPr>
              <a:t>know how </a:t>
            </a:r>
            <a:r>
              <a:rPr b="0" i="0" lang="en-US" sz="3200" u="none">
                <a:solidFill>
                  <a:schemeClr val="dk1"/>
                </a:solidFill>
                <a:latin typeface="Calibri"/>
                <a:ea typeface="Calibri"/>
                <a:cs typeface="Calibri"/>
                <a:sym typeface="Calibri"/>
              </a:rPr>
              <a:t>even if nothing is secret anymore and </a:t>
            </a:r>
            <a:r>
              <a:rPr b="1" i="0" lang="en-US" sz="3200" u="sng">
                <a:solidFill>
                  <a:srgbClr val="C00000"/>
                </a:solidFill>
                <a:latin typeface="Calibri"/>
                <a:ea typeface="Calibri"/>
                <a:cs typeface="Calibri"/>
                <a:sym typeface="Calibri"/>
              </a:rPr>
              <a:t>no patents exist</a:t>
            </a:r>
            <a:r>
              <a:rPr b="0" i="0" lang="en-US" sz="3200" u="none">
                <a:solidFill>
                  <a:schemeClr val="dk1"/>
                </a:solidFill>
                <a:latin typeface="Calibri"/>
                <a:ea typeface="Calibri"/>
                <a:cs typeface="Calibri"/>
                <a:sym typeface="Calibri"/>
              </a:rPr>
              <a: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7"/>
          <p:cNvSpPr txBox="1"/>
          <p:nvPr/>
        </p:nvSpPr>
        <p:spPr>
          <a:xfrm>
            <a:off x="762000" y="457200"/>
            <a:ext cx="7521575" cy="830262"/>
          </a:xfrm>
          <a:prstGeom prst="rect">
            <a:avLst/>
          </a:prstGeom>
          <a:solidFill>
            <a:srgbClr val="B3591B"/>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Calibri"/>
              <a:buNone/>
            </a:pPr>
            <a:r>
              <a:rPr b="0" i="0" lang="en-US" sz="2400" u="none">
                <a:solidFill>
                  <a:schemeClr val="lt1"/>
                </a:solidFill>
                <a:latin typeface="Calibri"/>
                <a:ea typeface="Calibri"/>
                <a:cs typeface="Calibri"/>
                <a:sym typeface="Calibri"/>
              </a:rPr>
              <a:t>Federal Circuit extends </a:t>
            </a:r>
            <a:r>
              <a:rPr b="0" i="0" lang="en-US" sz="2400" u="sng">
                <a:solidFill>
                  <a:schemeClr val="lt1"/>
                </a:solidFill>
                <a:latin typeface="Calibri"/>
                <a:ea typeface="Calibri"/>
                <a:cs typeface="Calibri"/>
                <a:sym typeface="Calibri"/>
              </a:rPr>
              <a:t>Aronson</a:t>
            </a:r>
            <a:r>
              <a:rPr b="0" i="0" lang="en-US" sz="2400" u="none">
                <a:solidFill>
                  <a:schemeClr val="lt1"/>
                </a:solidFill>
                <a:latin typeface="Calibri"/>
                <a:ea typeface="Calibri"/>
                <a:cs typeface="Calibri"/>
                <a:sym typeface="Calibri"/>
              </a:rPr>
              <a:t> to post-agreement use restrictions. </a:t>
            </a:r>
            <a:endParaRPr/>
          </a:p>
        </p:txBody>
      </p:sp>
      <p:sp>
        <p:nvSpPr>
          <p:cNvPr id="464" name="Google Shape;464;p37"/>
          <p:cNvSpPr txBox="1"/>
          <p:nvPr/>
        </p:nvSpPr>
        <p:spPr>
          <a:xfrm>
            <a:off x="1239837" y="5334000"/>
            <a:ext cx="7523162" cy="915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sng">
                <a:solidFill>
                  <a:schemeClr val="dk1"/>
                </a:solidFill>
                <a:latin typeface="Calibri"/>
                <a:ea typeface="Calibri"/>
                <a:cs typeface="Calibri"/>
                <a:sym typeface="Calibri"/>
              </a:rPr>
              <a:t>Aronson</a:t>
            </a:r>
            <a:r>
              <a:rPr b="0" i="0" lang="en-US" sz="1800" u="none">
                <a:solidFill>
                  <a:schemeClr val="dk1"/>
                </a:solidFill>
                <a:latin typeface="Calibri"/>
                <a:ea typeface="Calibri"/>
                <a:cs typeface="Calibri"/>
                <a:sym typeface="Calibri"/>
              </a:rPr>
              <a:t> says royalty can last forever</a:t>
            </a:r>
            <a:endParaRPr/>
          </a:p>
          <a:p>
            <a:pPr indent="0" lvl="0" marL="0" marR="0" rtl="0" algn="l">
              <a:lnSpc>
                <a:spcPct val="100000"/>
              </a:lnSpc>
              <a:spcBef>
                <a:spcPts val="0"/>
              </a:spcBef>
              <a:spcAft>
                <a:spcPts val="0"/>
              </a:spcAft>
              <a:buClr>
                <a:schemeClr val="dk1"/>
              </a:buClr>
              <a:buSzPts val="1800"/>
              <a:buFont typeface="Calibri"/>
              <a:buNone/>
            </a:pPr>
            <a:r>
              <a:rPr b="0" i="0" lang="en-US" sz="1800" u="sng">
                <a:solidFill>
                  <a:schemeClr val="dk1"/>
                </a:solidFill>
                <a:latin typeface="Calibri"/>
                <a:ea typeface="Calibri"/>
                <a:cs typeface="Calibri"/>
                <a:sym typeface="Calibri"/>
              </a:rPr>
              <a:t>Universal Gym </a:t>
            </a:r>
            <a:r>
              <a:rPr b="0" i="0" lang="en-US" sz="1800" u="none">
                <a:solidFill>
                  <a:schemeClr val="dk1"/>
                </a:solidFill>
                <a:latin typeface="Calibri"/>
                <a:ea typeface="Calibri"/>
                <a:cs typeface="Calibri"/>
                <a:sym typeface="Calibri"/>
              </a:rPr>
              <a:t>says restrictions on use can last forever</a:t>
            </a:r>
            <a:endParaRPr/>
          </a:p>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Know how is key</a:t>
            </a:r>
            <a:endParaRPr/>
          </a:p>
        </p:txBody>
      </p:sp>
      <p:sp>
        <p:nvSpPr>
          <p:cNvPr id="465" name="Google Shape;465;p37"/>
          <p:cNvSpPr txBox="1"/>
          <p:nvPr/>
        </p:nvSpPr>
        <p:spPr>
          <a:xfrm>
            <a:off x="762000" y="1295400"/>
            <a:ext cx="7543800" cy="646112"/>
          </a:xfrm>
          <a:prstGeom prst="rect">
            <a:avLst/>
          </a:prstGeom>
          <a:solidFill>
            <a:srgbClr val="E6EB7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63300"/>
              </a:buClr>
              <a:buSzPts val="1800"/>
              <a:buFont typeface="Calibri"/>
              <a:buNone/>
            </a:pPr>
            <a:r>
              <a:rPr b="0" i="0" lang="en-US" sz="1800" u="none">
                <a:solidFill>
                  <a:srgbClr val="663300"/>
                </a:solidFill>
                <a:latin typeface="Calibri"/>
                <a:ea typeface="Calibri"/>
                <a:cs typeface="Calibri"/>
                <a:sym typeface="Calibri"/>
              </a:rPr>
              <a:t>Universal Gym Equipment Inc. v. ERWA Exercise Equipment Ltd., 4 USPQ2d 1035 (Fed. Cir. 1987).</a:t>
            </a:r>
            <a:endParaRPr/>
          </a:p>
        </p:txBody>
      </p:sp>
      <p:sp>
        <p:nvSpPr>
          <p:cNvPr id="466" name="Google Shape;466;p37"/>
          <p:cNvSpPr/>
          <p:nvPr/>
        </p:nvSpPr>
        <p:spPr>
          <a:xfrm>
            <a:off x="762000" y="5410200"/>
            <a:ext cx="152400" cy="152400"/>
          </a:xfrm>
          <a:custGeom>
            <a:rect b="b" l="l" r="r" t="t"/>
            <a:pathLst>
              <a:path extrusionOk="0" h="152400" w="152400">
                <a:moveTo>
                  <a:pt x="0" y="0"/>
                </a:moveTo>
                <a:lnTo>
                  <a:pt x="126999" y="0"/>
                </a:lnTo>
                <a:lnTo>
                  <a:pt x="126998" y="0"/>
                </a:lnTo>
                <a:cubicBezTo>
                  <a:pt x="141027" y="0"/>
                  <a:pt x="152400" y="11372"/>
                  <a:pt x="152400" y="25401"/>
                </a:cubicBezTo>
                <a:lnTo>
                  <a:pt x="152400" y="152400"/>
                </a:lnTo>
                <a:lnTo>
                  <a:pt x="0" y="152400"/>
                </a:lnTo>
                <a:lnTo>
                  <a:pt x="0" y="0"/>
                </a:lnTo>
                <a:close/>
              </a:path>
            </a:pathLst>
          </a:custGeom>
          <a:solidFill>
            <a:srgbClr val="808000"/>
          </a:solidFill>
          <a:ln cap="flat" cmpd="sng" w="9525">
            <a:solidFill>
              <a:srgbClr val="B6DCDF"/>
            </a:solidFill>
            <a:prstDash val="solid"/>
            <a:miter lim="524288"/>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67" name="Google Shape;467;p37"/>
          <p:cNvSpPr/>
          <p:nvPr/>
        </p:nvSpPr>
        <p:spPr>
          <a:xfrm>
            <a:off x="762000" y="5715000"/>
            <a:ext cx="152400" cy="152400"/>
          </a:xfrm>
          <a:custGeom>
            <a:rect b="b" l="l" r="r" t="t"/>
            <a:pathLst>
              <a:path extrusionOk="0" h="152400" w="152400">
                <a:moveTo>
                  <a:pt x="0" y="0"/>
                </a:moveTo>
                <a:lnTo>
                  <a:pt x="126999" y="0"/>
                </a:lnTo>
                <a:lnTo>
                  <a:pt x="126998" y="0"/>
                </a:lnTo>
                <a:cubicBezTo>
                  <a:pt x="141027" y="0"/>
                  <a:pt x="152400" y="11372"/>
                  <a:pt x="152400" y="25401"/>
                </a:cubicBezTo>
                <a:lnTo>
                  <a:pt x="152400" y="152400"/>
                </a:lnTo>
                <a:lnTo>
                  <a:pt x="0" y="152400"/>
                </a:lnTo>
                <a:lnTo>
                  <a:pt x="0" y="0"/>
                </a:lnTo>
                <a:close/>
              </a:path>
            </a:pathLst>
          </a:custGeom>
          <a:solidFill>
            <a:srgbClr val="808000"/>
          </a:solidFill>
          <a:ln cap="flat" cmpd="sng" w="9525">
            <a:solidFill>
              <a:srgbClr val="B6DCDF"/>
            </a:solidFill>
            <a:prstDash val="solid"/>
            <a:miter lim="524288"/>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68" name="Google Shape;468;p37"/>
          <p:cNvSpPr/>
          <p:nvPr/>
        </p:nvSpPr>
        <p:spPr>
          <a:xfrm>
            <a:off x="762000" y="6019800"/>
            <a:ext cx="152400" cy="152400"/>
          </a:xfrm>
          <a:custGeom>
            <a:rect b="b" l="l" r="r" t="t"/>
            <a:pathLst>
              <a:path extrusionOk="0" h="152400" w="152400">
                <a:moveTo>
                  <a:pt x="0" y="0"/>
                </a:moveTo>
                <a:lnTo>
                  <a:pt x="126999" y="0"/>
                </a:lnTo>
                <a:lnTo>
                  <a:pt x="126998" y="0"/>
                </a:lnTo>
                <a:cubicBezTo>
                  <a:pt x="141027" y="0"/>
                  <a:pt x="152400" y="11372"/>
                  <a:pt x="152400" y="25401"/>
                </a:cubicBezTo>
                <a:lnTo>
                  <a:pt x="152400" y="152400"/>
                </a:lnTo>
                <a:lnTo>
                  <a:pt x="0" y="152400"/>
                </a:lnTo>
                <a:lnTo>
                  <a:pt x="0" y="0"/>
                </a:lnTo>
                <a:close/>
              </a:path>
            </a:pathLst>
          </a:custGeom>
          <a:solidFill>
            <a:srgbClr val="808000"/>
          </a:solidFill>
          <a:ln cap="flat" cmpd="sng" w="9525">
            <a:solidFill>
              <a:srgbClr val="B6DCDF"/>
            </a:solidFill>
            <a:prstDash val="solid"/>
            <a:miter lim="524288"/>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69" name="Google Shape;469;p37"/>
          <p:cNvSpPr txBox="1"/>
          <p:nvPr/>
        </p:nvSpPr>
        <p:spPr>
          <a:xfrm>
            <a:off x="1011237" y="2743200"/>
            <a:ext cx="6934200" cy="15700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Use restrictions can last forever if based on </a:t>
            </a:r>
            <a:r>
              <a:rPr b="1" i="0" lang="en-US" sz="3200" u="sng">
                <a:solidFill>
                  <a:srgbClr val="C00000"/>
                </a:solidFill>
                <a:latin typeface="Calibri"/>
                <a:ea typeface="Calibri"/>
                <a:cs typeface="Calibri"/>
                <a:sym typeface="Calibri"/>
              </a:rPr>
              <a:t>know how </a:t>
            </a:r>
            <a:r>
              <a:rPr b="0" i="0" lang="en-US" sz="3200" u="none">
                <a:solidFill>
                  <a:schemeClr val="dk1"/>
                </a:solidFill>
                <a:latin typeface="Calibri"/>
                <a:ea typeface="Calibri"/>
                <a:cs typeface="Calibri"/>
                <a:sym typeface="Calibri"/>
              </a:rPr>
              <a:t>even if nothing is secret anymore and even if </a:t>
            </a:r>
            <a:r>
              <a:rPr b="1" i="0" lang="en-US" sz="3200" u="sng">
                <a:solidFill>
                  <a:srgbClr val="C00000"/>
                </a:solidFill>
                <a:latin typeface="Calibri"/>
                <a:ea typeface="Calibri"/>
                <a:cs typeface="Calibri"/>
                <a:sym typeface="Calibri"/>
              </a:rPr>
              <a:t>no patents exist</a:t>
            </a:r>
            <a:r>
              <a:rPr b="0" i="0" lang="en-US" sz="3200" u="none">
                <a:solidFill>
                  <a:schemeClr val="dk1"/>
                </a:solidFill>
                <a:latin typeface="Calibri"/>
                <a:ea typeface="Calibri"/>
                <a:cs typeface="Calibri"/>
                <a:sym typeface="Calibri"/>
              </a:rPr>
              <a: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38"/>
          <p:cNvSpPr txBox="1"/>
          <p:nvPr/>
        </p:nvSpPr>
        <p:spPr>
          <a:xfrm>
            <a:off x="533400" y="457200"/>
            <a:ext cx="8077200" cy="708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a:solidFill>
                  <a:srgbClr val="DDD9C3"/>
                </a:solidFill>
                <a:latin typeface="Calibri"/>
                <a:ea typeface="Calibri"/>
                <a:cs typeface="Calibri"/>
                <a:sym typeface="Calibri"/>
              </a:rPr>
              <a:t>Reward innovation v. Public domain</a:t>
            </a:r>
            <a:endParaRPr/>
          </a:p>
        </p:txBody>
      </p:sp>
      <p:sp>
        <p:nvSpPr>
          <p:cNvPr id="475" name="Google Shape;475;p38"/>
          <p:cNvSpPr txBox="1"/>
          <p:nvPr/>
        </p:nvSpPr>
        <p:spPr>
          <a:xfrm>
            <a:off x="990600" y="1676400"/>
            <a:ext cx="7086600" cy="138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True or False</a:t>
            </a:r>
            <a:r>
              <a:rPr b="0" i="0" lang="en-US" sz="2800" u="none">
                <a:solidFill>
                  <a:schemeClr val="dk1"/>
                </a:solidFill>
                <a:latin typeface="Calibri"/>
                <a:ea typeface="Calibri"/>
                <a:cs typeface="Calibri"/>
                <a:sym typeface="Calibri"/>
              </a:rPr>
              <a:t>:  After a patent expires, you are free to practice the technology in the expired patent.</a:t>
            </a:r>
            <a:endParaRPr/>
          </a:p>
        </p:txBody>
      </p:sp>
      <p:sp>
        <p:nvSpPr>
          <p:cNvPr id="476" name="Google Shape;476;p38"/>
          <p:cNvSpPr txBox="1"/>
          <p:nvPr/>
        </p:nvSpPr>
        <p:spPr>
          <a:xfrm>
            <a:off x="2936875" y="3352800"/>
            <a:ext cx="32766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True</a:t>
            </a:r>
            <a:endParaRPr/>
          </a:p>
          <a:p>
            <a:pPr indent="0" lvl="0" marL="0" marR="0" rtl="0" algn="l">
              <a:lnSpc>
                <a:spcPct val="100000"/>
              </a:lnSpc>
              <a:spcBef>
                <a:spcPts val="0"/>
              </a:spcBef>
              <a:spcAft>
                <a:spcPts val="0"/>
              </a:spcAft>
              <a:buClr>
                <a:schemeClr val="dk1"/>
              </a:buClr>
              <a:buSzPts val="2400"/>
              <a:buFont typeface="Calibri"/>
              <a:buNone/>
            </a:pPr>
            <a:br>
              <a:rPr b="0" i="0" lang="en-US" sz="2400" u="none">
                <a:solidFill>
                  <a:schemeClr val="dk1"/>
                </a:solidFill>
                <a:latin typeface="Calibri"/>
                <a:ea typeface="Calibri"/>
                <a:cs typeface="Calibri"/>
                <a:sym typeface="Calibri"/>
              </a:rPr>
            </a:br>
            <a:r>
              <a:rPr b="0" i="0" lang="en-US" sz="2400" u="none">
                <a:solidFill>
                  <a:schemeClr val="dk1"/>
                </a:solidFill>
                <a:latin typeface="Calibri"/>
                <a:ea typeface="Calibri"/>
                <a:cs typeface="Calibri"/>
                <a:sym typeface="Calibri"/>
              </a:rPr>
              <a:t>False</a:t>
            </a:r>
            <a:endParaRPr/>
          </a:p>
        </p:txBody>
      </p:sp>
      <p:sp>
        <p:nvSpPr>
          <p:cNvPr id="477" name="Google Shape;477;p38"/>
          <p:cNvSpPr txBox="1"/>
          <p:nvPr/>
        </p:nvSpPr>
        <p:spPr>
          <a:xfrm>
            <a:off x="2051050" y="4095750"/>
            <a:ext cx="646112" cy="457200"/>
          </a:xfrm>
          <a:prstGeom prst="rect">
            <a:avLst/>
          </a:prstGeom>
          <a:solidFill>
            <a:srgbClr val="FFFF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78" name="Google Shape;478;p38"/>
          <p:cNvSpPr txBox="1"/>
          <p:nvPr/>
        </p:nvSpPr>
        <p:spPr>
          <a:xfrm>
            <a:off x="2022475" y="3340100"/>
            <a:ext cx="646112" cy="457200"/>
          </a:xfrm>
          <a:prstGeom prst="rect">
            <a:avLst/>
          </a:prstGeom>
          <a:solidFill>
            <a:srgbClr val="FFFF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79" name="Google Shape;479;p38"/>
          <p:cNvSpPr/>
          <p:nvPr/>
        </p:nvSpPr>
        <p:spPr>
          <a:xfrm rot="-1560000">
            <a:off x="1916112" y="3951287"/>
            <a:ext cx="914400" cy="838200"/>
          </a:xfrm>
          <a:prstGeom prst="star4">
            <a:avLst>
              <a:gd fmla="val 12500" name="adj"/>
            </a:avLst>
          </a:prstGeom>
          <a:solidFill>
            <a:srgbClr val="C000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80" name="Google Shape;480;p38"/>
          <p:cNvSpPr txBox="1"/>
          <p:nvPr/>
        </p:nvSpPr>
        <p:spPr>
          <a:xfrm rot="240000">
            <a:off x="4724400" y="3625850"/>
            <a:ext cx="3467100" cy="523875"/>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Calibri"/>
              <a:buNone/>
            </a:pPr>
            <a:r>
              <a:rPr b="0" i="0" lang="en-US" sz="2800" u="none">
                <a:solidFill>
                  <a:schemeClr val="lt1"/>
                </a:solidFill>
                <a:latin typeface="Calibri"/>
                <a:ea typeface="Calibri"/>
                <a:cs typeface="Calibri"/>
                <a:sym typeface="Calibri"/>
              </a:rPr>
              <a:t>Power of Contracts.</a:t>
            </a:r>
            <a:endParaRPr/>
          </a:p>
        </p:txBody>
      </p:sp>
      <p:sp>
        <p:nvSpPr>
          <p:cNvPr id="481" name="Google Shape;481;p38"/>
          <p:cNvSpPr txBox="1"/>
          <p:nvPr/>
        </p:nvSpPr>
        <p:spPr>
          <a:xfrm>
            <a:off x="1066800" y="5181600"/>
            <a:ext cx="6934200" cy="584200"/>
          </a:xfrm>
          <a:prstGeom prst="rect">
            <a:avLst/>
          </a:prstGeom>
          <a:solidFill>
            <a:srgbClr val="25406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Calibri"/>
              <a:buNone/>
            </a:pPr>
            <a:r>
              <a:rPr b="0" i="0" lang="en-US" sz="3200" u="none">
                <a:solidFill>
                  <a:schemeClr val="lt1"/>
                </a:solidFill>
                <a:latin typeface="Calibri"/>
                <a:ea typeface="Calibri"/>
                <a:cs typeface="Calibri"/>
                <a:sym typeface="Calibri"/>
              </a:rPr>
              <a:t>How can we make this statement true?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9"/>
          <p:cNvSpPr txBox="1"/>
          <p:nvPr/>
        </p:nvSpPr>
        <p:spPr>
          <a:xfrm>
            <a:off x="533400" y="457200"/>
            <a:ext cx="8077200" cy="708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a:solidFill>
                  <a:srgbClr val="DDD9C3"/>
                </a:solidFill>
                <a:latin typeface="Calibri"/>
                <a:ea typeface="Calibri"/>
                <a:cs typeface="Calibri"/>
                <a:sym typeface="Calibri"/>
              </a:rPr>
              <a:t>Reward innovation v. Public domain</a:t>
            </a:r>
            <a:endParaRPr/>
          </a:p>
        </p:txBody>
      </p:sp>
      <p:sp>
        <p:nvSpPr>
          <p:cNvPr id="487" name="Google Shape;487;p39"/>
          <p:cNvSpPr txBox="1"/>
          <p:nvPr/>
        </p:nvSpPr>
        <p:spPr>
          <a:xfrm>
            <a:off x="990600" y="1676400"/>
            <a:ext cx="7086600" cy="18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True or False</a:t>
            </a:r>
            <a:r>
              <a:rPr b="0" i="0" lang="en-US" sz="2800" u="none">
                <a:solidFill>
                  <a:schemeClr val="dk1"/>
                </a:solidFill>
                <a:latin typeface="Calibri"/>
                <a:ea typeface="Calibri"/>
                <a:cs typeface="Calibri"/>
                <a:sym typeface="Calibri"/>
              </a:rPr>
              <a:t>:  After a patent expires, you are free to practice the technology in the expired patent </a:t>
            </a:r>
            <a:r>
              <a:rPr b="1" i="0" lang="en-US" sz="2800" u="sng">
                <a:solidFill>
                  <a:schemeClr val="accent2"/>
                </a:solidFill>
                <a:latin typeface="Calibri"/>
                <a:ea typeface="Calibri"/>
                <a:cs typeface="Calibri"/>
                <a:sym typeface="Calibri"/>
              </a:rPr>
              <a:t>unless you are otherwise contractually bound</a:t>
            </a:r>
            <a:r>
              <a:rPr b="0" i="0" lang="en-US" sz="2800" u="none">
                <a:solidFill>
                  <a:schemeClr val="dk1"/>
                </a:solidFill>
                <a:latin typeface="Calibri"/>
                <a:ea typeface="Calibri"/>
                <a:cs typeface="Calibri"/>
                <a:sym typeface="Calibri"/>
              </a:rPr>
              <a:t>.</a:t>
            </a:r>
            <a:endParaRPr/>
          </a:p>
        </p:txBody>
      </p:sp>
      <p:sp>
        <p:nvSpPr>
          <p:cNvPr id="488" name="Google Shape;488;p39"/>
          <p:cNvSpPr txBox="1"/>
          <p:nvPr/>
        </p:nvSpPr>
        <p:spPr>
          <a:xfrm>
            <a:off x="2940050" y="4438650"/>
            <a:ext cx="32766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True</a:t>
            </a:r>
            <a:endParaRPr/>
          </a:p>
          <a:p>
            <a:pPr indent="0" lvl="0" marL="0" marR="0" rtl="0" algn="l">
              <a:lnSpc>
                <a:spcPct val="100000"/>
              </a:lnSpc>
              <a:spcBef>
                <a:spcPts val="0"/>
              </a:spcBef>
              <a:spcAft>
                <a:spcPts val="0"/>
              </a:spcAft>
              <a:buClr>
                <a:schemeClr val="dk1"/>
              </a:buClr>
              <a:buSzPts val="2400"/>
              <a:buFont typeface="Calibri"/>
              <a:buNone/>
            </a:pPr>
            <a:br>
              <a:rPr b="0" i="0" lang="en-US" sz="2400" u="none">
                <a:solidFill>
                  <a:schemeClr val="dk1"/>
                </a:solidFill>
                <a:latin typeface="Calibri"/>
                <a:ea typeface="Calibri"/>
                <a:cs typeface="Calibri"/>
                <a:sym typeface="Calibri"/>
              </a:rPr>
            </a:br>
            <a:r>
              <a:rPr b="0" i="0" lang="en-US" sz="2400" u="none">
                <a:solidFill>
                  <a:schemeClr val="dk1"/>
                </a:solidFill>
                <a:latin typeface="Calibri"/>
                <a:ea typeface="Calibri"/>
                <a:cs typeface="Calibri"/>
                <a:sym typeface="Calibri"/>
              </a:rPr>
              <a:t>False</a:t>
            </a:r>
            <a:endParaRPr/>
          </a:p>
        </p:txBody>
      </p:sp>
      <p:sp>
        <p:nvSpPr>
          <p:cNvPr id="489" name="Google Shape;489;p39"/>
          <p:cNvSpPr txBox="1"/>
          <p:nvPr/>
        </p:nvSpPr>
        <p:spPr>
          <a:xfrm>
            <a:off x="2051050" y="5181600"/>
            <a:ext cx="646112" cy="457200"/>
          </a:xfrm>
          <a:prstGeom prst="rect">
            <a:avLst/>
          </a:prstGeom>
          <a:solidFill>
            <a:srgbClr val="FFFF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90" name="Google Shape;490;p39"/>
          <p:cNvSpPr txBox="1"/>
          <p:nvPr/>
        </p:nvSpPr>
        <p:spPr>
          <a:xfrm>
            <a:off x="2022475" y="4425950"/>
            <a:ext cx="646112" cy="457200"/>
          </a:xfrm>
          <a:prstGeom prst="rect">
            <a:avLst/>
          </a:prstGeom>
          <a:solidFill>
            <a:srgbClr val="FFFF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91" name="Google Shape;491;p39"/>
          <p:cNvSpPr/>
          <p:nvPr/>
        </p:nvSpPr>
        <p:spPr>
          <a:xfrm rot="-1560000">
            <a:off x="1887537" y="4262437"/>
            <a:ext cx="914400" cy="838200"/>
          </a:xfrm>
          <a:prstGeom prst="star4">
            <a:avLst>
              <a:gd fmla="val 12500" name="adj"/>
            </a:avLst>
          </a:prstGeom>
          <a:solidFill>
            <a:srgbClr val="C0000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92" name="Google Shape;492;p39"/>
          <p:cNvSpPr txBox="1"/>
          <p:nvPr/>
        </p:nvSpPr>
        <p:spPr>
          <a:xfrm rot="240000">
            <a:off x="4724400" y="3625850"/>
            <a:ext cx="3467100" cy="523875"/>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Calibri"/>
              <a:buNone/>
            </a:pPr>
            <a:r>
              <a:rPr b="0" i="0" lang="en-US" sz="2800" u="none">
                <a:solidFill>
                  <a:schemeClr val="lt1"/>
                </a:solidFill>
                <a:latin typeface="Calibri"/>
                <a:ea typeface="Calibri"/>
                <a:cs typeface="Calibri"/>
                <a:sym typeface="Calibri"/>
              </a:rPr>
              <a:t>Power of Contracts.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Why are patents different?</a:t>
            </a:r>
            <a:endParaRPr/>
          </a:p>
        </p:txBody>
      </p:sp>
      <p:sp>
        <p:nvSpPr>
          <p:cNvPr descr="data:image/jpeg;base64,/9j/4AAQSkZJRgABAQAAAQABAAD/2wCEAAkGBxQTEhUUEhQVFhMXGBkZFxcYEhYVHhcVGRgaFhYYHBUYHSggHholHBocITEhJSkrLi4uGB8zODQsNygtLisBCgoKDg0OFhAQFywdHyQ3NCwsLTQsLiwtLCwsLCwsLCwsNywsLCwsLCwsLCwsLDUsLCwsLCwsLCwsKywsLCwsLP/AABEIAQQAwgMBIgACEQEDEQH/xAAcAAEAAgMBAQEAAAAAAAAAAAAABgcDBAUIAgH/xABGEAACAQMCAwUFBQMJBwUBAAABAgMABBESIQUGMQcTQVFhFCIycYEjQlKRoWJysQgVJENTgsHR4TNjc5KisvAlg8LD8Rb/xAAYAQEAAwEAAAAAAAAAAAAAAAAAAQIDBP/EACIRAQEAAgMAAgIDAQAAAAAAAAABAhEDITEiQRIyE2FxUf/aAAwDAQACEQMRAD8AvGlKUClKUClKUClKUClQziPPDPM9vw21e8ljOmRw6xQxN4q0zbFh+EfxzWndcH4tfMsV68FtZnJlFrJIZJBtiIuw2U+JHUDHjQdji3aDw63fu5LpDJnGiMNMwPkREGwfQ1+8F59sLqUQxTgTHpHJHJCzfuiRRqPoK6nBOAW1omi2gjiX9lQCfVm6sfUkmuV2hctm+tDHHpW4DxtDKdjCwkQs6sNwQmrp1oP3jvPVnay9yztJcdTDDG0zjp8SoPd6g4JB3r94Hz1Z3Mvcq7Rz+EM0bQuevwq4GrodgSdq2+VuWYLGLu4Vyx3klbd5XO5d36kk59BmsXN3LEF7FolXDDdJF2eJ+quj9QQfDoaDv0qG8i8wyFZrW+ZRd2jBZHJ0iWJhmKYE7e8Bv6jwzipPacThlJEUsbkdQkisR9AaDbpSlApSlApSlApSlApSlApSlApSlApSlArlc1XLR2Vy6MqOIZCjMwUCTQdG5/axXP4/z1Z2kvcyyMZQutkjieUon4n0A6RuDv5iovby2/G+JNlhPYWcUbLHvoluJwSHdfHSoK6SNjkeYISLssjiHCrPuQukxKWx4y/1pPrr1D6VK61uH8PigTu4I0ijyTojRUUE9TpUYrZoFKUoFfMi5GK+qUEY45yLY3UwuLmESSqgQFmfGkEkZQEA/EeoPhXI4v2d2MkZ7mFbeZQTFNDmJo5APdbKkZwfA/61NronbyqGdonGpYYY4IEPfXj+zxSllVInf3csxOdWCSoAOSp+RlDsdnXGHu+G208u8jphz01MjGMtgbb6c7edSOudy9wlbS2ht03WJFTPTUQN2PqTk/WujUJKUpQKUpQKUpQKUpQKUpQK5XMfMEFlEJbhiAWCIqqXaRz8KIg3LGurUH5wH/q3By+8eq6HoJTCO7Pz2OKAvafbLvcwXtqmca57ORF64HvLqqRS8xW/skt3HKksMcbuWRwwIRSxGR47Yx1rqsoIwRkHqDUE5m7LrW4WQ2zNZyyKVcwEqkgP3ZIQQrL8sGg2+y7hZSzW5lwbm8PtEz43Jk95F36KqEADoN64nGkHBr6W+SA+wXKKLjulGYZ1YhZCmR7jayDjxJPUjNkW8IRFQdFAUfIDAqA87j23iFtw8728Se1XK+EmG0QRnzGrJKnqMeVEW6aHE+02Vu5kt7WVbMzQrLdTp3a93I6gmNCctkH4+g8t6s0TCuHxrl9bu2kt5R9nIuk9Mr4qw2wCpAI+VQXivMHFuGWjd9bQ3CwgKLoTFcrkIjPBjUW3GcH6+NSrMv8Aqeczc0wWUXfXD6EyAB1Z2PgF8dt/QV2RcKRkHIPTFeVuLX0145mvHMkhBAHRY1P3UUbD59fn1qx+Ru063htUgv2dJYQEVxG7iVBshBUEhgMA58s53OLXCybpM5bqLfS4336V+ST77VXT3nFOIsHsl9it4zqQzoddy46K8f3ITv6nY7+G1JxXjQHd/wA32yyYx3xu8xZ/F3QGvHpnNVTtuc088paXUUDRSSgxtJMYlLmCPKqjsijdSSc+WB1zUR5552t76GK34cJLq5aeJ1CRSLo7tteSzqMHwz0AJJ6Vg5Q4xd2Ml/cXFsLrTcFLy4jk+1VEUFWWJgAYQpyAMYGc7AVctjcxyxpLEQyOoZGHirAEH6jFNpQhOGcXuDrub5bQHpBbQo+ny1TyZJbHXG3lX5ZcYvLC6hgv5hc2ty/dw3PdrE8cxyUikVdiGxgMN856DpYBFRHtM4O0/D5lhBMo0vEFGT3sbh10+pwR9aJS6lV8OJcekXvEgsIRgEQyySyOx8QXTCDPh+tSbk/mEX1sswQxuGaOWInJjlQ6XQn9R6EdOlQO3SlKBSlKBSlKBSlKCv8AtE7Shw+RbeGHvrll1EFiixodgScbkkdBj59Aam5h5vv71o2mmWMROJI0hjC6JFyAwkOXJwcYJx6VMO3jgBa5tLlJFQv/AEdizYAbLPCSPwEllZvDY1WjocvHKhSRCVkjYbqw6gjy9a145jfWXJcp46g5j4gDn+cLvP8AxiR+XSulZdoXFYjkXYlH4ZYIyD/eUBv1qBXdmYzqUto9Ccr/AKV+JO46OT88N+tT8fLFZ+Xsq5+EdtUi4F7Z5GN5Ld87/wDBffH96u32c8UjvuJ8Tu4iWiItUj1KVICxtqGk9PfB/KqDTiDjqqt8iR/GrR/k+8UX2y7iIKtLHG4B/wB0WVhn/wBwH6GqZSTxfG29VOO0ftKXhcsMXcNM0il29/QFTOnY6TqbIO23QeddTnhVn4XcOOj2zsMjwMZZcjzBxXZ4rwO2uShuIIpihyneRq+nOM4yPHA29BXC7Vr8Q8Ju2PVo+7UDxaQiMY/5s/SqL3x52tGyiH9kfwrscoWYm4nYxHoZteP+EpkH6iuTCmlQPIAfkK73Z/ME4vYuxwNcifWSJ0X9SK6c/wBXNh3kvbm/mq34ZAJbjWVLaFVFDMzEE7ZIHQE5JFbnBeLRX1slxASY5ASuRggglSCPAhgQflXxzPy1b38Pc3Sa0DBlwxUqwyMhh6Ej6192dpb8PtNCARW0CM3U+6oy7sSdyepJ9a5nVpXvC+YbW0uOMvczRojSxqqFss7CDDhYxkncgHaovyv2rSWthb20NoZHjQgySyaFzqJGEAJZQCB1HSq9uuLJLNLOykySyPIds6dTEgZPkKxPxJz8KgfM5/QVpMZ7ayuWXkieX/aTxWXpcRwD8MMCn/qk1H8q5MnMvEGOTf3X0l0j8gMVE2uJD1fHyAFfMFu0h+JtI6sWJ+g9at8fqI+X3U3sudeJxEFbxnA+7MiSA+hYjV+RqSdnXaRDbSXft47n2iXvw0aO8esqFkGFywJIB6Hx+tc+7EuwwPADck/4k1c3ZdyE1svtt2uLpxiOM/1EZ/8AsYdfIbeJpnMYceWV/wATrgXNFneD+i3EcpxkqGwwHmYzhh9RXYqHcw8l2t17xTupxulxD9lIjDo2tcZx5HP0rN2fcammjmguiDdWkphlYAASLjVHLgdNS/qD06VlpsldKUqApSlAqI8+cXnVrazs2EdzeOyiUjV3UUa65ZAviwGMA+dS6oR2mwvELbiMa6msZS7r4tbSL3c4X9rTg/Q0Gxwvs3sI/eli9qmPxzXRNwznzIfKj6Cuf2j9ng4gySwFIbhEYd4VP2mNPdxuB934vewSMDr0qb8PvY5o0liYPG6hlYdCp3FbFB5R4jaS28pguozFMPut0YfiRujKfSuTc8PI3j6eK/5H/CvWHMHL9tex91dRLInhnYqfNWG6n1BqqOO9jU8ZJsbhZE/srj3WA8hKowfqB861mcv7Mrx2d4qa7wdDsfI7VvcC469ncxXMJBeJs4zsynZ0J8ipIqV3PIvE1OHsHb914pAfqGqN8S4dLHcdxNF3TR4Z0ypO4DLnRsNiDj1pdXqUls7sej+C9o3DriES+1RRHHvRzSLG6HxBViM77ZGQaqjtO51XiUqRW5PscLatRBHfS4wCAd9CjOPMk+lQ14FJyVUnzIBrIKtjxaqmXLudFfEobZkbTIjB0b8Lqcqfzr7pWtm2Uul6cr9qllPCDczJbXCgd7HIdI1eJRjsynGRg5Hj6wPtS7QxfRm0sS3s/WWYgr3uNxGgO+jOCTtnGOnxQVkB6gH5ivqspxf21vN14jscwxvsa+zKPPPoN66vC+Gyy3Jt4IhK8mWVC6LnSCzYLkAnTk49KkMPI/Es4Xh8gP70SD/mLYqv+1fv6iJQWLPu/ur5eJ/yrpwqSyQwoXlbZIkGWJ+Q8PHPzqwOC9kF7KQbqWO3j8VjPeyHzGrZF+YJ+VWrypydacPXFtHhyPflY6pH/ec+HoMD0p+cniPwt/ZEOzfsz9nZbq+CvddY4wQyW/16NJ+10HhnrVkXCk9BWalZ7a6aGKiXZqRNccTu1+Ca5Eab/Etundhx6Ek/lUzv4A6MDkZBBIJU4OxwRuDv1FQebs1shhrUS2kygBZYJnVhjzDEhgfHPXzp6LBpUL5S49cpctw/iBV5wneQXCrpW4iBw2V6LKp6gf4ZM0qElKUoNLjfEltrea4cErFG8hA6kIpbA9TjFQjgnKbcRSO84s7S94FkitFdlghRveQFRgu+CMk+eN8VPL+zSaKSKQZjkRkceasCrD8jUD5B497NcNwa5kV5YB/RpFZT3kAGUjcD4JUUfCcbD5FgntjZRwoI4USONfhRFCKN8nCjbrvWelKBSlKDX4jeJDFJLIcJGjOx8lUFj+gryl7a9xLLcyfHNIznxxk5AHoOn0q9O3Pinc8LdAcNO6QjHkSXf6FUI+tUXbphVHpWvFO9suW9aZKUpXQ5ilKUClKUGODiBtbm3ulzmKRWOOpUH3l+qkj616zjcMAQcggEHzB3FeReJplD/wCelek+y/iHf8Ks3zkiIIfnETEf+yublnbp4r8UppSlZtSlKUGK4Bxt0rVrfrRkwSfKpiKhNjP7bxtXi3g4fHIjyDo1xNhWiB8dKjfyIPpViVW3FOTPZA91wl2tplBdoNRaCcLuUaNjsSBgEEYz4dRNuWuLi7tYLlRpEsavpznSSPeXPjg5GfSlS6dKUqBDu0O+mza2VvIYXvJTG0w6xxIuuXQfCQjYH59DuOzy3yzbWMei2iC5+Jz7zyHxLyHdjnfy8sVg505eW8gC94YZYmEsMw/qpUyVb1XqCPKuV2cc3zXySLNDvCShuYjmCdlOCYy2G367AjHiMgUE0pSlApSlBS/8o25OLGLwLTOfmoRV/wC41Wwqw/5RsR7yxbwInX6/ZEf4/lVdRtkA+Yrfh+2HN9PqlfhNftbMClKUClfmrfHjX7RLBe/Afp/EVeHYFcauF6f7OeVPz0yf/OqNv29z5kf51eHYBbleGM39pcSsPkAifxQ1hy+t+HxZVKUrFsUpSg/GGa05FwcVsysR0FahNTEVB+07mIwpHaIwie7zGbmTKRQRnZ2MnTXjOADt122zOeB8OS3t4YIt440VFPXIAxqJHiev1rhc38WtILdvbdLRuMCIgM0p8FSPqTnx8OuRTsvsJoeGwJOGVveKxsSWjiZy0cbE75VSBg9OnhSkSulKVCUH7U5CyWlqzmKC6uUinkB0/Z4LGLV4FyNOfnUxsrRIY1jiUJGgCqqjAAHQAVg41wiG6haC4jEkT9VP6EEbgjwI3qtuOw33DJbe34ffSXDztpitLiNZtKDdpDPkOsSDb/PGwWvSsNmrhFEpVpMDWUUqpbx0qSSBnzJrNQKUpQVx278HM3Du9QZa2kWQ7Z+zIKP+WoN8lqiuHS5XHl/CvXFzAsiMjgMjAqynoVIwQfQivLXPHK0nC7sxnJhYlreQ/ej8UJ/EucH6HxFX48tVnyY7jVdMgg+NaiXZU6JOvg3mPOtiCcMNuviK/Z4FcYYZ/wAPka6L33HPOuq/PaU/EK157/wQamPStZrEd4EDNgqT4Z64rftrVU+Eb+JO5P1qN5VbWMfVtFpG5yx3Y+Z/yrLSte6uQo/aq3kU7tanFZ/Dy/j/AOfxr1F2ecGNpw62gYYdYwzjykcmRx9GYj6VR/ZFye19dieQf0W3cMxI2lmG6RjzAOGb0wPvV6Srmzy3XVhjqFKUqi5X4DX7Ue4JxPvL+/iHww+zj++8bMw/LTQSGtC6QNqAJGdsqcEeoPnWxcA/StepiKrYcj3Vlcm9tHS+k2yl770oAz/srnornOMkAVN+VObYr3Wml4bmI4mt5Bh4z5/tIfBh5jpms3FOKQ26d5cSpEnm7BfoM9T6Copy3IeIcTS/hiaO0hheITOhRrsuQRpUjJiXqCfH64UWNSlKhJVd8v38C8X4jJdypHcqY4oVkZUxahA4MerGQzHJx5etWJXH5j4RZyo0t5BDIsSMxaSNWKooLNhiMgbZoM9rx62ll7mKeKSXSWKJIrkKCASQpOBkgb+ddGoB2PcEWO2e87pYnvHMoRQAI4MnuIwBtjT72fHUM9Kn9ByuZOLi2iU/fkljhiHnJK4RfoMlj6Ka6tRjtA4JLcwRNbaTcW08dxErHSrtGTlC3hlSfrjp1rlte8auhoS1h4cDs00k6XbgeccaALq/e2oJ3XL5k5fgvoGguU1IdwejI3g6N4MPP5g5BIqP9lMkhtZhNNJO6XdwheRize42kDc7DAzjw1VNKDzLzp2cXfDy0igz2oyRMgOpF/3iDcY/EMj5ZxUXt+I+e/qP8q9hVDeZezLh94S7Q91Kf6yE92SfMrjSx9SCavjnYplhK84m4Uyqc7aSN9vEGs73iDxz8hVkXnYNJr+yvVKZ21wHUB/dbDH8q6nC+wqBd7m7ml9I0WEfLfUf1FW/lU/iUxNxA9Btnp4k/IVOuSeye5u2WS8DW1t1IO0sg8gp+AHzbf0PWrq5e5KsbLe2t0V/7Q5d/X7R8sPkDipBVMs7V8cJGpwrhkVtEkMCLHEgwqqNh4k+pJ3JO5JJNbdKVVcpSopzLze9vdR2sFq91M0TSsqSohSMMEBOrbBJPj4UGlxPn9hcT2lpYXVxdQkKcKixAsupC0pb3VIOdwM4NdTkXl97SBzO4e6nkaa4cZwZH+6ufuqMAfI9M4rn8n2N097dX1zbi1E0cUaw96srN3Zb7RyuwOCAB/8ApmlBjeUD1rUr7lXBqOc2c1x2Ai7yKeQzPojESBsybYTJYYY52Hjg+VWQ4XPPI6yP7fbKpvIftO7kHeRzhRko0b7BsZwRjc+eCJzy1xdLu1huIxpWVA2n8J6Mv0II+lQ+ePit+pjES8Ot2yHkeQSzsh66ET3UJGRucjwqbcG4ZHbQRwQjEcShVzucDxJ8Sep9TUVLdpSlQFcXnSweewuoYt5JIZFUdMsVOFz69PrXapQQDl3tI4dHaxRzTezyxRpHJDJHIjRuihSunTv08P8ASs1j2lwXN1BbWcU0ve5PfNG0UYiXJdgWGpiAMY0gZI3qaPboTkqpPmVBP51DISv/APRSaz744endDwKGcmQj1yB+tBOKUpQQ285IkWeWaxvprPv21zRrHHKjSH4pFVx7rHxI61zOU7GS34zPDLdXFwfY0cGZ87tLh9KDCqvujoPOrFqJc2cAuDcw31g0YuokMTpLkJPAx1aCw3UhtwfM70EtpUUsBxSdx7QILSEfEsTmeWT9kSEBY1PiQC3lpOCJWKBSlKBSlKBWG7dlUlF1sN9OQpYeIBO2ryzgZ6kdRmpQQi97Ro94ra1u5rvp3Hs7x6W8O8kYaVXzYZHj0rd5J5dlgMt1eMHvrkgylfhjRfghj/ZUePifPGalVYp2IwRQZDWH2n0r89p9KwVOkPp3yc1x+aeBpe2slu+2se43ikg3jcH0bH0yPGuDzTxfiCX9va2htQtxG5QzpIftIss65Rvw4I286zPwHjE40T3ttbodmNtA7OR4gPKfdOPvDpUjs9nXGnu+HQTS/wC10lJPWSNjGzbeZXP1qSVz+AcHis7eO3gGI4xhcnJOSSzE+ZJJPqa6FVSUpSgUpSgVweaOVIb3QXMkc0RJinhfu5Iyeul/I+INd6lBWnE7G9tLuwjHEriZJ7jSyOkQ+yRTI4LBcnIGPqasl2wM1CO0uXuJeH3rA91b3OJT+COZDFrPoDj8xXbv+YLaOPvZbiFY8ZDGVcEem+/0qYOzA+c1lqA8qc7C9vZY4VdbdIFdGdChmLOR3gDb6MDA+v0mSyHOTTSG5SvnvBjOa+Ipc1CWWlK+VfNB9Ur4lfApHIDQfdKxzvgetY/afSmh+vNg4rHLNnbFYyaVbSGnxm+7i3mm0l+6jeTSDgsEUsQD54FRfhnafYSqpkd7ZmGoLPGyZU9GDjKFT4HNTCdVKsG+Eghs/hxv+lRjsgj73gtoJlD7SAB1De6JpAuxHTSAPpSjm3XGIb/ifD0snE3s7yTTSpukaGMoql+hLHbAqzKxW1skYxGioPJVCj8hWWqpKUpQKUpQKUpQKUpQY54VdSjqGRgQysAwYHqCDsRUeteQOGxvrSyg1ZyMxhgD1yFbIH0FSWlBXvNUi2XF7W8kOm3nga0dyQEjkDd7EWPhq3XPhg1t81c+WlkmWkWWU/BDEwd2J6Zx8K+p+mTtUvv7GOaNo5o0kjb4kdQwPjuD61DebuULSDhd6La2iibuHfUqDUTGO9X3uvVQcVMqHW5W40t5aQ3KgDvFBK5zpcbOufRgRXVBxVBdnnOv83M6Sq72cp1+4NTRSEDLBfFWGMj0H12O0LtBe9URWmuG3Qh2lYaXkdDqTC/dRWAbPUkDpir/AI3elfymtr6M5xWNGI6VFuz7msX9sGcabmMKJ4yNJDEZVwp+4494fUeFbXO3HjZ2rSIuud2WK3j6653OEGM746keQqqyQSSE9a+a5HKvHkvbZJk90/DIh6xSrs8bA7gg+fgQa5faBzf/ADakD6O8Mk2lowcMYgjF2T9oHR123xtnIISsmsdxOqLqdlVRgFmIABJCjc+ZIH1rQ5f49b3sQltpA6ePgyH8LL1U/Oo/2qHvLSO0Hx3dxDCoHXHeB3P7oC7nwzRKZ1XKcvi84zxDRcXNu0KWuWt5dGZGjOzAghhpUdfKuvHyrxK19yxvY5IPuR3kbSNEPJZUOpgPAHoAK73JvLZs45O8lM1xNIZZ5SNOtzsAF8EUbAfPp0EbHEn5AnmUx3PFLuWA7NGFiiLr4q0irkqehHjU0sbRIY0iiUJGihUUdAoGAKz0qElKUoFKUoFKUoFKUoFKUoFKUoFaHH49VrcL5wyD80Irfrm8yzhLS5c7BYJWJ9AjGg8s2B+zT90fwr8vEL6Il2aV1Qf3mC/41+2A+zT90fwrPws/0+zz09pt8/LvVzXTlfg5cZ83oPmLkoSPHcWcvst5EoRZAupZIhgd1LH95dhv4bdcDGDg3Kdy91Hd8TmilkhBEEMKMsUbNs0p17s5Hn0/LE1pXM6lOdqd3Jwm9hu7HCm77wXEbAmOR4wmliowQ5DHcEdPU5r3jvGbi9n7+6ZSwXTGiAhI16nSCc5PiTv+mLC/lFyDRYr4l5SPkFUH+IqrofhHyH8K24pL2x5bZ0mPZNywt5PeMJp7eWIQaJIJNB98SFgwwQynSNj5VbHAuSUhuBdT3E93cKpWN5iuIlPxaEUAAkbE/wCtQDsElAu71PFo4WHyUup/7hV1Vnl7WmH6wpSlVWKUpQKUpQKUpQKUpQKUpQKUpQKUpQKhfbDxPuOFXGPilAhUeZkOlh/yaj9KmlVB/KBd/wCgLv3RkmLeXeBE7v64L/rUybqLdTarEXAA8hitPiDshWRPiQhgf2lIYVu1rcQxo3rqynTkxvb1hwq+WeGKZPhlRXX5OoYfxraqL9l+r+abLVnPcr18t9P6YqUVyOx5/wC3biPe8SigB92CIZ9HlOo/9CpUOrt9q8LR8buC4wJBE6E/eTulTI9AykfSuJXRxeObl9SXsv4mLfi0BbZZ1eBjnozYeP6l1A+tejK8q8MiZ7q0RM941xDpx4EOCT8gN816qrPknya8V+JSlKzaFKUoFKUoFKUoFKUoFKUoFKUoFKUoFVf2/cWgjsVgkXVPI4aHfBjKH3pfyOnHjr9DVoV5U7XuKNccWuSxOmJu5QfhWMYIHzfU396gjy8XfG4BPnWH20l1Mg1oCCyZK6lByV1DcZG2R51qUq1yt+1JjJ9PZPK/Eobm0gmtwBC8a6FGPcAGkpgbZUgrj9mupVZfye52bhbBuiXEir+6VRz/ANTNVm1Vd5t7duZRcX3s6BdFrldWBqaVsF/e66RsuPMMfLFex3zr0NbvNgIvrvV8XtE2fn3jZrk1MtniLJUn5E5o9iv4bmVQ6DKvlQSiP7rMm2zAeXUZHjXrOGUMoZSCrAEEHIIIyCD5YrxLXqbsYvHl4RbF8kprjB81R2VPyUAfSoIm9KUokpSlApSlApSlApSlApSlApSlApSlAqme0zsimubp7qyZMynMkTnRh8AFkbGCDjJB8c774FzUoPPfL/YddSCQ3bpD7h7oKwkJl+6WwMBPPBzUMk7P+JC49n9kmL5wGCExn9rvvg0+ua9b0oODyNy4OH2UVsDqZQS7D70jHU5Hpk4HoBXepSgpftX7Kp7i4a7sArtJjvYSyodYGNasxC7jqCRuM752+eUuxAezy/zg2J5FxGI2z3ByDqJ6M2RjHTGd98i6qUFHWvYCdY729BjzvogwxHkCXIB9cGrl4PwyO2hjghXTFGulR128yfEk5JPiSa3KUClKUClKUClKUClKUClKUClKUClKUClKUClKUClKUClKUClKUClKUClKUClKUClKUClKUClKUH//2Q==" id="123" name="Google Shape;123;p4"/>
          <p:cNvSpPr txBox="1"/>
          <p:nvPr/>
        </p:nvSpPr>
        <p:spPr>
          <a:xfrm>
            <a:off x="155575" y="-2819400"/>
            <a:ext cx="4619625"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data:image/jpeg;base64,/9j/4AAQSkZJRgABAQAAAQABAAD/2wCEAAkGBxQTEhUUEhQVFhMXGBkZFxcYEhYVHhcVGRgaFhYYHBUYHSggHholHBocITEhJSkrLi4uGB8zODQsNygtLisBCgoKDg0OFhAQFywdHyQ3NCwsLTQsLiwtLCwsLCwsLCwsNywsLCwsLCwsLCwsLDUsLCwsLCwsLCwsKywsLCwsLP/AABEIAQQAwgMBIgACEQEDEQH/xAAcAAEAAgMBAQEAAAAAAAAAAAAABgcDBAUIAgH/xABGEAACAQMCAwUFBQMJBwUBAAABAgMABBESIQUGMQcTQVFhFCIycYEjQlKRoWJysQgVJENTgsHR4TNjc5KisvAlg8LD8Rb/xAAYAQEAAwEAAAAAAAAAAAAAAAAAAQIDBP/EACIRAQEAAgMAAgIDAQAAAAAAAAABAhEDITEiQRIyE2FxUf/aAAwDAQACEQMRAD8AvGlKUClKUClKUClKUClQziPPDPM9vw21e8ljOmRw6xQxN4q0zbFh+EfxzWndcH4tfMsV68FtZnJlFrJIZJBtiIuw2U+JHUDHjQdji3aDw63fu5LpDJnGiMNMwPkREGwfQ1+8F59sLqUQxTgTHpHJHJCzfuiRRqPoK6nBOAW1omi2gjiX9lQCfVm6sfUkmuV2hctm+tDHHpW4DxtDKdjCwkQs6sNwQmrp1oP3jvPVnay9yztJcdTDDG0zjp8SoPd6g4JB3r94Hz1Z3Mvcq7Rz+EM0bQuevwq4GrodgSdq2+VuWYLGLu4Vyx3klbd5XO5d36kk59BmsXN3LEF7FolXDDdJF2eJ+quj9QQfDoaDv0qG8i8wyFZrW+ZRd2jBZHJ0iWJhmKYE7e8Bv6jwzipPacThlJEUsbkdQkisR9AaDbpSlApSlApSlApSlApSlApSlApSlApSlArlc1XLR2Vy6MqOIZCjMwUCTQdG5/axXP4/z1Z2kvcyyMZQutkjieUon4n0A6RuDv5iovby2/G+JNlhPYWcUbLHvoluJwSHdfHSoK6SNjkeYISLssjiHCrPuQukxKWx4y/1pPrr1D6VK61uH8PigTu4I0ijyTojRUUE9TpUYrZoFKUoFfMi5GK+qUEY45yLY3UwuLmESSqgQFmfGkEkZQEA/EeoPhXI4v2d2MkZ7mFbeZQTFNDmJo5APdbKkZwfA/61NronbyqGdonGpYYY4IEPfXj+zxSllVInf3csxOdWCSoAOSp+RlDsdnXGHu+G208u8jphz01MjGMtgbb6c7edSOudy9wlbS2ht03WJFTPTUQN2PqTk/WujUJKUpQKUpQKUpQKUpQKUpQK5XMfMEFlEJbhiAWCIqqXaRz8KIg3LGurUH5wH/q3By+8eq6HoJTCO7Pz2OKAvafbLvcwXtqmca57ORF64HvLqqRS8xW/skt3HKksMcbuWRwwIRSxGR47Yx1rqsoIwRkHqDUE5m7LrW4WQ2zNZyyKVcwEqkgP3ZIQQrL8sGg2+y7hZSzW5lwbm8PtEz43Jk95F36KqEADoN64nGkHBr6W+SA+wXKKLjulGYZ1YhZCmR7jayDjxJPUjNkW8IRFQdFAUfIDAqA87j23iFtw8728Se1XK+EmG0QRnzGrJKnqMeVEW6aHE+02Vu5kt7WVbMzQrLdTp3a93I6gmNCctkH4+g8t6s0TCuHxrl9bu2kt5R9nIuk9Mr4qw2wCpAI+VQXivMHFuGWjd9bQ3CwgKLoTFcrkIjPBjUW3GcH6+NSrMv8Aqeczc0wWUXfXD6EyAB1Z2PgF8dt/QV2RcKRkHIPTFeVuLX0145mvHMkhBAHRY1P3UUbD59fn1qx+Ru063htUgv2dJYQEVxG7iVBshBUEhgMA58s53OLXCybpM5bqLfS4336V+ST77VXT3nFOIsHsl9it4zqQzoddy46K8f3ITv6nY7+G1JxXjQHd/wA32yyYx3xu8xZ/F3QGvHpnNVTtuc088paXUUDRSSgxtJMYlLmCPKqjsijdSSc+WB1zUR5552t76GK34cJLq5aeJ1CRSLo7tteSzqMHwz0AJJ6Vg5Q4xd2Ml/cXFsLrTcFLy4jk+1VEUFWWJgAYQpyAMYGc7AVctjcxyxpLEQyOoZGHirAEH6jFNpQhOGcXuDrub5bQHpBbQo+ny1TyZJbHXG3lX5ZcYvLC6hgv5hc2ty/dw3PdrE8cxyUikVdiGxgMN856DpYBFRHtM4O0/D5lhBMo0vEFGT3sbh10+pwR9aJS6lV8OJcekXvEgsIRgEQyySyOx8QXTCDPh+tSbk/mEX1sswQxuGaOWInJjlQ6XQn9R6EdOlQO3SlKBSlKBSlKBSlKCv8AtE7Shw+RbeGHvrll1EFiixodgScbkkdBj59Aam5h5vv71o2mmWMROJI0hjC6JFyAwkOXJwcYJx6VMO3jgBa5tLlJFQv/AEdizYAbLPCSPwEllZvDY1WjocvHKhSRCVkjYbqw6gjy9a145jfWXJcp46g5j4gDn+cLvP8AxiR+XSulZdoXFYjkXYlH4ZYIyD/eUBv1qBXdmYzqUto9Ccr/AKV+JO46OT88N+tT8fLFZ+Xsq5+EdtUi4F7Z5GN5Ld87/wDBffH96u32c8UjvuJ8Tu4iWiItUj1KVICxtqGk9PfB/KqDTiDjqqt8iR/GrR/k+8UX2y7iIKtLHG4B/wB0WVhn/wBwH6GqZSTxfG29VOO0ftKXhcsMXcNM0il29/QFTOnY6TqbIO23QeddTnhVn4XcOOj2zsMjwMZZcjzBxXZ4rwO2uShuIIpihyneRq+nOM4yPHA29BXC7Vr8Q8Ju2PVo+7UDxaQiMY/5s/SqL3x52tGyiH9kfwrscoWYm4nYxHoZteP+EpkH6iuTCmlQPIAfkK73Z/ME4vYuxwNcifWSJ0X9SK6c/wBXNh3kvbm/mq34ZAJbjWVLaFVFDMzEE7ZIHQE5JFbnBeLRX1slxASY5ASuRggglSCPAhgQflXxzPy1b38Pc3Sa0DBlwxUqwyMhh6Ej6192dpb8PtNCARW0CM3U+6oy7sSdyepJ9a5nVpXvC+YbW0uOMvczRojSxqqFss7CDDhYxkncgHaovyv2rSWthb20NoZHjQgySyaFzqJGEAJZQCB1HSq9uuLJLNLOykySyPIds6dTEgZPkKxPxJz8KgfM5/QVpMZ7ayuWXkieX/aTxWXpcRwD8MMCn/qk1H8q5MnMvEGOTf3X0l0j8gMVE2uJD1fHyAFfMFu0h+JtI6sWJ+g9at8fqI+X3U3sudeJxEFbxnA+7MiSA+hYjV+RqSdnXaRDbSXft47n2iXvw0aO8esqFkGFywJIB6Hx+tc+7EuwwPADck/4k1c3ZdyE1svtt2uLpxiOM/1EZ/8AsYdfIbeJpnMYceWV/wATrgXNFneD+i3EcpxkqGwwHmYzhh9RXYqHcw8l2t17xTupxulxD9lIjDo2tcZx5HP0rN2fcammjmguiDdWkphlYAASLjVHLgdNS/qD06VlpsldKUqApSlAqI8+cXnVrazs2EdzeOyiUjV3UUa65ZAviwGMA+dS6oR2mwvELbiMa6msZS7r4tbSL3c4X9rTg/Q0Gxwvs3sI/eli9qmPxzXRNwznzIfKj6Cuf2j9ng4gySwFIbhEYd4VP2mNPdxuB934vewSMDr0qb8PvY5o0liYPG6hlYdCp3FbFB5R4jaS28pguozFMPut0YfiRujKfSuTc8PI3j6eK/5H/CvWHMHL9tex91dRLInhnYqfNWG6n1BqqOO9jU8ZJsbhZE/srj3WA8hKowfqB861mcv7Mrx2d4qa7wdDsfI7VvcC469ncxXMJBeJs4zsynZ0J8ipIqV3PIvE1OHsHb914pAfqGqN8S4dLHcdxNF3TR4Z0ypO4DLnRsNiDj1pdXqUls7sej+C9o3DriES+1RRHHvRzSLG6HxBViM77ZGQaqjtO51XiUqRW5PscLatRBHfS4wCAd9CjOPMk+lQ14FJyVUnzIBrIKtjxaqmXLudFfEobZkbTIjB0b8Lqcqfzr7pWtm2Uul6cr9qllPCDczJbXCgd7HIdI1eJRjsynGRg5Hj6wPtS7QxfRm0sS3s/WWYgr3uNxGgO+jOCTtnGOnxQVkB6gH5ivqspxf21vN14jscwxvsa+zKPPPoN66vC+Gyy3Jt4IhK8mWVC6LnSCzYLkAnTk49KkMPI/Es4Xh8gP70SD/mLYqv+1fv6iJQWLPu/ur5eJ/yrpwqSyQwoXlbZIkGWJ+Q8PHPzqwOC9kF7KQbqWO3j8VjPeyHzGrZF+YJ+VWrypydacPXFtHhyPflY6pH/ec+HoMD0p+cniPwt/ZEOzfsz9nZbq+CvddY4wQyW/16NJ+10HhnrVkXCk9BWalZ7a6aGKiXZqRNccTu1+Ca5Eab/Etundhx6Ek/lUzv4A6MDkZBBIJU4OxwRuDv1FQebs1shhrUS2kygBZYJnVhjzDEhgfHPXzp6LBpUL5S49cpctw/iBV5wneQXCrpW4iBw2V6LKp6gf4ZM0qElKUoNLjfEltrea4cErFG8hA6kIpbA9TjFQjgnKbcRSO84s7S94FkitFdlghRveQFRgu+CMk+eN8VPL+zSaKSKQZjkRkceasCrD8jUD5B497NcNwa5kV5YB/RpFZT3kAGUjcD4JUUfCcbD5FgntjZRwoI4USONfhRFCKN8nCjbrvWelKBSlKDX4jeJDFJLIcJGjOx8lUFj+gryl7a9xLLcyfHNIznxxk5AHoOn0q9O3Pinc8LdAcNO6QjHkSXf6FUI+tUXbphVHpWvFO9suW9aZKUpXQ5ilKUClKUGODiBtbm3ulzmKRWOOpUH3l+qkj616zjcMAQcggEHzB3FeReJplD/wCelek+y/iHf8Ks3zkiIIfnETEf+yublnbp4r8UppSlZtSlKUGK4Bxt0rVrfrRkwSfKpiKhNjP7bxtXi3g4fHIjyDo1xNhWiB8dKjfyIPpViVW3FOTPZA91wl2tplBdoNRaCcLuUaNjsSBgEEYz4dRNuWuLi7tYLlRpEsavpznSSPeXPjg5GfSlS6dKUqBDu0O+mza2VvIYXvJTG0w6xxIuuXQfCQjYH59DuOzy3yzbWMei2iC5+Jz7zyHxLyHdjnfy8sVg505eW8gC94YZYmEsMw/qpUyVb1XqCPKuV2cc3zXySLNDvCShuYjmCdlOCYy2G367AjHiMgUE0pSlApSlBS/8o25OLGLwLTOfmoRV/wC41Wwqw/5RsR7yxbwInX6/ZEf4/lVdRtkA+Yrfh+2HN9PqlfhNftbMClKUClfmrfHjX7RLBe/Afp/EVeHYFcauF6f7OeVPz0yf/OqNv29z5kf51eHYBbleGM39pcSsPkAifxQ1hy+t+HxZVKUrFsUpSg/GGa05FwcVsysR0FahNTEVB+07mIwpHaIwie7zGbmTKRQRnZ2MnTXjOADt122zOeB8OS3t4YIt440VFPXIAxqJHiev1rhc38WtILdvbdLRuMCIgM0p8FSPqTnx8OuRTsvsJoeGwJOGVveKxsSWjiZy0cbE75VSBg9OnhSkSulKVCUH7U5CyWlqzmKC6uUinkB0/Z4LGLV4FyNOfnUxsrRIY1jiUJGgCqqjAAHQAVg41wiG6haC4jEkT9VP6EEbgjwI3qtuOw33DJbe34ffSXDztpitLiNZtKDdpDPkOsSDb/PGwWvSsNmrhFEpVpMDWUUqpbx0qSSBnzJrNQKUpQVx278HM3Du9QZa2kWQ7Z+zIKP+WoN8lqiuHS5XHl/CvXFzAsiMjgMjAqynoVIwQfQivLXPHK0nC7sxnJhYlreQ/ej8UJ/EucH6HxFX48tVnyY7jVdMgg+NaiXZU6JOvg3mPOtiCcMNuviK/Z4FcYYZ/wAPka6L33HPOuq/PaU/EK157/wQamPStZrEd4EDNgqT4Z64rftrVU+Eb+JO5P1qN5VbWMfVtFpG5yx3Y+Z/yrLSte6uQo/aq3kU7tanFZ/Dy/j/AOfxr1F2ecGNpw62gYYdYwzjykcmRx9GYj6VR/ZFye19dieQf0W3cMxI2lmG6RjzAOGb0wPvV6Srmzy3XVhjqFKUqi5X4DX7Ue4JxPvL+/iHww+zj++8bMw/LTQSGtC6QNqAJGdsqcEeoPnWxcA/StepiKrYcj3Vlcm9tHS+k2yl770oAz/srnornOMkAVN+VObYr3Wml4bmI4mt5Bh4z5/tIfBh5jpms3FOKQ26d5cSpEnm7BfoM9T6Copy3IeIcTS/hiaO0hheITOhRrsuQRpUjJiXqCfH64UWNSlKhJVd8v38C8X4jJdypHcqY4oVkZUxahA4MerGQzHJx5etWJXH5j4RZyo0t5BDIsSMxaSNWKooLNhiMgbZoM9rx62ll7mKeKSXSWKJIrkKCASQpOBkgb+ddGoB2PcEWO2e87pYnvHMoRQAI4MnuIwBtjT72fHUM9Kn9ByuZOLi2iU/fkljhiHnJK4RfoMlj6Ka6tRjtA4JLcwRNbaTcW08dxErHSrtGTlC3hlSfrjp1rlte8auhoS1h4cDs00k6XbgeccaALq/e2oJ3XL5k5fgvoGguU1IdwejI3g6N4MPP5g5BIqP9lMkhtZhNNJO6XdwheRize42kDc7DAzjw1VNKDzLzp2cXfDy0igz2oyRMgOpF/3iDcY/EMj5ZxUXt+I+e/qP8q9hVDeZezLh94S7Q91Kf6yE92SfMrjSx9SCavjnYplhK84m4Uyqc7aSN9vEGs73iDxz8hVkXnYNJr+yvVKZ21wHUB/dbDH8q6nC+wqBd7m7ml9I0WEfLfUf1FW/lU/iUxNxA9Btnp4k/IVOuSeye5u2WS8DW1t1IO0sg8gp+AHzbf0PWrq5e5KsbLe2t0V/7Q5d/X7R8sPkDipBVMs7V8cJGpwrhkVtEkMCLHEgwqqNh4k+pJ3JO5JJNbdKVVcpSopzLze9vdR2sFq91M0TSsqSohSMMEBOrbBJPj4UGlxPn9hcT2lpYXVxdQkKcKixAsupC0pb3VIOdwM4NdTkXl97SBzO4e6nkaa4cZwZH+6ufuqMAfI9M4rn8n2N097dX1zbi1E0cUaw96srN3Zb7RyuwOCAB/8ApmlBjeUD1rUr7lXBqOc2c1x2Ai7yKeQzPojESBsybYTJYYY52Hjg+VWQ4XPPI6yP7fbKpvIftO7kHeRzhRko0b7BsZwRjc+eCJzy1xdLu1huIxpWVA2n8J6Mv0II+lQ+ePit+pjES8Ot2yHkeQSzsh66ET3UJGRucjwqbcG4ZHbQRwQjEcShVzucDxJ8Sep9TUVLdpSlQFcXnSweewuoYt5JIZFUdMsVOFz69PrXapQQDl3tI4dHaxRzTezyxRpHJDJHIjRuihSunTv08P8ASs1j2lwXN1BbWcU0ve5PfNG0UYiXJdgWGpiAMY0gZI3qaPboTkqpPmVBP51DISv/APRSaz744endDwKGcmQj1yB+tBOKUpQQ285IkWeWaxvprPv21zRrHHKjSH4pFVx7rHxI61zOU7GS34zPDLdXFwfY0cGZ87tLh9KDCqvujoPOrFqJc2cAuDcw31g0YuokMTpLkJPAx1aCw3UhtwfM70EtpUUsBxSdx7QILSEfEsTmeWT9kSEBY1PiQC3lpOCJWKBSlKBSlKBWG7dlUlF1sN9OQpYeIBO2ryzgZ6kdRmpQQi97Ro94ra1u5rvp3Hs7x6W8O8kYaVXzYZHj0rd5J5dlgMt1eMHvrkgylfhjRfghj/ZUePifPGalVYp2IwRQZDWH2n0r89p9KwVOkPp3yc1x+aeBpe2slu+2se43ikg3jcH0bH0yPGuDzTxfiCX9va2htQtxG5QzpIftIss65Rvw4I286zPwHjE40T3ttbodmNtA7OR4gPKfdOPvDpUjs9nXGnu+HQTS/wC10lJPWSNjGzbeZXP1qSVz+AcHis7eO3gGI4xhcnJOSSzE+ZJJPqa6FVSUpSgUpSgVweaOVIb3QXMkc0RJinhfu5Iyeul/I+INd6lBWnE7G9tLuwjHEriZJ7jSyOkQ+yRTI4LBcnIGPqasl2wM1CO0uXuJeH3rA91b3OJT+COZDFrPoDj8xXbv+YLaOPvZbiFY8ZDGVcEem+/0qYOzA+c1lqA8qc7C9vZY4VdbdIFdGdChmLOR3gDb6MDA+v0mSyHOTTSG5SvnvBjOa+Ipc1CWWlK+VfNB9Ur4lfApHIDQfdKxzvgetY/afSmh+vNg4rHLNnbFYyaVbSGnxm+7i3mm0l+6jeTSDgsEUsQD54FRfhnafYSqpkd7ZmGoLPGyZU9GDjKFT4HNTCdVKsG+Eghs/hxv+lRjsgj73gtoJlD7SAB1De6JpAuxHTSAPpSjm3XGIb/ifD0snE3s7yTTSpukaGMoql+hLHbAqzKxW1skYxGioPJVCj8hWWqpKUpQKUpQKUpQKUpQY54VdSjqGRgQysAwYHqCDsRUeteQOGxvrSyg1ZyMxhgD1yFbIH0FSWlBXvNUi2XF7W8kOm3nga0dyQEjkDd7EWPhq3XPhg1t81c+WlkmWkWWU/BDEwd2J6Zx8K+p+mTtUvv7GOaNo5o0kjb4kdQwPjuD61DebuULSDhd6La2iibuHfUqDUTGO9X3uvVQcVMqHW5W40t5aQ3KgDvFBK5zpcbOufRgRXVBxVBdnnOv83M6Sq72cp1+4NTRSEDLBfFWGMj0H12O0LtBe9URWmuG3Qh2lYaXkdDqTC/dRWAbPUkDpir/AI3elfymtr6M5xWNGI6VFuz7msX9sGcabmMKJ4yNJDEZVwp+4494fUeFbXO3HjZ2rSIuud2WK3j6653OEGM746keQqqyQSSE9a+a5HKvHkvbZJk90/DIh6xSrs8bA7gg+fgQa5faBzf/ADakD6O8Mk2lowcMYgjF2T9oHR123xtnIISsmsdxOqLqdlVRgFmIABJCjc+ZIH1rQ5f49b3sQltpA6ePgyH8LL1U/Oo/2qHvLSO0Hx3dxDCoHXHeB3P7oC7nwzRKZ1XKcvi84zxDRcXNu0KWuWt5dGZGjOzAghhpUdfKuvHyrxK19yxvY5IPuR3kbSNEPJZUOpgPAHoAK73JvLZs45O8lM1xNIZZ5SNOtzsAF8EUbAfPp0EbHEn5AnmUx3PFLuWA7NGFiiLr4q0irkqehHjU0sbRIY0iiUJGihUUdAoGAKz0qElKUoFKUoFKUoFKUoFKUoFKUoFaHH49VrcL5wyD80Irfrm8yzhLS5c7BYJWJ9AjGg8s2B+zT90fwr8vEL6Il2aV1Qf3mC/41+2A+zT90fwrPws/0+zz09pt8/LvVzXTlfg5cZ83oPmLkoSPHcWcvst5EoRZAupZIhgd1LH95dhv4bdcDGDg3Kdy91Hd8TmilkhBEEMKMsUbNs0p17s5Hn0/LE1pXM6lOdqd3Jwm9hu7HCm77wXEbAmOR4wmliowQ5DHcEdPU5r3jvGbi9n7+6ZSwXTGiAhI16nSCc5PiTv+mLC/lFyDRYr4l5SPkFUH+IqrofhHyH8K24pL2x5bZ0mPZNywt5PeMJp7eWIQaJIJNB98SFgwwQynSNj5VbHAuSUhuBdT3E93cKpWN5iuIlPxaEUAAkbE/wCtQDsElAu71PFo4WHyUup/7hV1Vnl7WmH6wpSlVWKUpQKUpQKUpQKUpQKUpQKUpQKUpQKhfbDxPuOFXGPilAhUeZkOlh/yaj9KmlVB/KBd/wCgLv3RkmLeXeBE7v64L/rUybqLdTarEXAA8hitPiDshWRPiQhgf2lIYVu1rcQxo3rqynTkxvb1hwq+WeGKZPhlRXX5OoYfxraqL9l+r+abLVnPcr18t9P6YqUVyOx5/wC3biPe8SigB92CIZ9HlOo/9CpUOrt9q8LR8buC4wJBE6E/eTulTI9AykfSuJXRxeObl9SXsv4mLfi0BbZZ1eBjnozYeP6l1A+tejK8q8MiZ7q0RM941xDpx4EOCT8gN816qrPknya8V+JSlKzaFKUoFKUoFKUoFKUoFKUoFKUoFKUoFVf2/cWgjsVgkXVPI4aHfBjKH3pfyOnHjr9DVoV5U7XuKNccWuSxOmJu5QfhWMYIHzfU396gjy8XfG4BPnWH20l1Mg1oCCyZK6lByV1DcZG2R51qUq1yt+1JjJ9PZPK/Eobm0gmtwBC8a6FGPcAGkpgbZUgrj9mupVZfye52bhbBuiXEir+6VRz/ANTNVm1Vd5t7duZRcX3s6BdFrldWBqaVsF/e66RsuPMMfLFex3zr0NbvNgIvrvV8XtE2fn3jZrk1MtniLJUn5E5o9iv4bmVQ6DKvlQSiP7rMm2zAeXUZHjXrOGUMoZSCrAEEHIIIyCD5YrxLXqbsYvHl4RbF8kprjB81R2VPyUAfSoIm9KUokpSlApSlApSlApSlApSlApSlApSlAqme0zsimubp7qyZMynMkTnRh8AFkbGCDjJB8c774FzUoPPfL/YddSCQ3bpD7h7oKwkJl+6WwMBPPBzUMk7P+JC49n9kmL5wGCExn9rvvg0+ua9b0oODyNy4OH2UVsDqZQS7D70jHU5Hpk4HoBXepSgpftX7Kp7i4a7sArtJjvYSyodYGNasxC7jqCRuM752+eUuxAezy/zg2J5FxGI2z3ByDqJ6M2RjHTGd98i6qUFHWvYCdY729BjzvogwxHkCXIB9cGrl4PwyO2hjghXTFGulR128yfEk5JPiSa3KUClKUClKUClKUClKUClKUClKUClKUClKUClKUClKUClKUClKUClKUClKUClKUClKUClKUClKUH//2Q==" id="124" name="Google Shape;124;p4"/>
          <p:cNvSpPr txBox="1"/>
          <p:nvPr/>
        </p:nvSpPr>
        <p:spPr>
          <a:xfrm>
            <a:off x="307975" y="-2667000"/>
            <a:ext cx="4619625"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data:image/jpeg;base64,/9j/4AAQSkZJRgABAQAAAQABAAD/2wCEAAkGBxQTEhUUEhQVFhMXGBkZFxcYEhYVHhcVGRgaFhYYHBUYHSggHholHBocITEhJSkrLi4uGB8zODQsNygtLisBCgoKDg0OFhAQFywdHyQ3NCwsLTQsLiwtLCwsLCwsLCwsNywsLCwsLCwsLCwsLDUsLCwsLCwsLCwsKywsLCwsLP/AABEIAQQAwgMBIgACEQEDEQH/xAAcAAEAAgMBAQEAAAAAAAAAAAAABgcDBAUIAgH/xABGEAACAQMCAwUFBQMJBwUBAAABAgMABBESIQUGMQcTQVFhFCIycYEjQlKRoWJysQgVJENTgsHR4TNjc5KisvAlg8LD8Rb/xAAYAQEAAwEAAAAAAAAAAAAAAAAAAQIDBP/EACIRAQEAAgMAAgIDAQAAAAAAAAABAhEDITEiQRIyE2FxUf/aAAwDAQACEQMRAD8AvGlKUClKUClKUClKUClQziPPDPM9vw21e8ljOmRw6xQxN4q0zbFh+EfxzWndcH4tfMsV68FtZnJlFrJIZJBtiIuw2U+JHUDHjQdji3aDw63fu5LpDJnGiMNMwPkREGwfQ1+8F59sLqUQxTgTHpHJHJCzfuiRRqPoK6nBOAW1omi2gjiX9lQCfVm6sfUkmuV2hctm+tDHHpW4DxtDKdjCwkQs6sNwQmrp1oP3jvPVnay9yztJcdTDDG0zjp8SoPd6g4JB3r94Hz1Z3Mvcq7Rz+EM0bQuevwq4GrodgSdq2+VuWYLGLu4Vyx3klbd5XO5d36kk59BmsXN3LEF7FolXDDdJF2eJ+quj9QQfDoaDv0qG8i8wyFZrW+ZRd2jBZHJ0iWJhmKYE7e8Bv6jwzipPacThlJEUsbkdQkisR9AaDbpSlApSlApSlApSlApSlApSlApSlApSlArlc1XLR2Vy6MqOIZCjMwUCTQdG5/axXP4/z1Z2kvcyyMZQutkjieUon4n0A6RuDv5iovby2/G+JNlhPYWcUbLHvoluJwSHdfHSoK6SNjkeYISLssjiHCrPuQukxKWx4y/1pPrr1D6VK61uH8PigTu4I0ijyTojRUUE9TpUYrZoFKUoFfMi5GK+qUEY45yLY3UwuLmESSqgQFmfGkEkZQEA/EeoPhXI4v2d2MkZ7mFbeZQTFNDmJo5APdbKkZwfA/61NronbyqGdonGpYYY4IEPfXj+zxSllVInf3csxOdWCSoAOSp+RlDsdnXGHu+G208u8jphz01MjGMtgbb6c7edSOudy9wlbS2ht03WJFTPTUQN2PqTk/WujUJKUpQKUpQKUpQKUpQKUpQK5XMfMEFlEJbhiAWCIqqXaRz8KIg3LGurUH5wH/q3By+8eq6HoJTCO7Pz2OKAvafbLvcwXtqmca57ORF64HvLqqRS8xW/skt3HKksMcbuWRwwIRSxGR47Yx1rqsoIwRkHqDUE5m7LrW4WQ2zNZyyKVcwEqkgP3ZIQQrL8sGg2+y7hZSzW5lwbm8PtEz43Jk95F36KqEADoN64nGkHBr6W+SA+wXKKLjulGYZ1YhZCmR7jayDjxJPUjNkW8IRFQdFAUfIDAqA87j23iFtw8728Se1XK+EmG0QRnzGrJKnqMeVEW6aHE+02Vu5kt7WVbMzQrLdTp3a93I6gmNCctkH4+g8t6s0TCuHxrl9bu2kt5R9nIuk9Mr4qw2wCpAI+VQXivMHFuGWjd9bQ3CwgKLoTFcrkIjPBjUW3GcH6+NSrMv8Aqeczc0wWUXfXD6EyAB1Z2PgF8dt/QV2RcKRkHIPTFeVuLX0145mvHMkhBAHRY1P3UUbD59fn1qx+Ru063htUgv2dJYQEVxG7iVBshBUEhgMA58s53OLXCybpM5bqLfS4336V+ST77VXT3nFOIsHsl9it4zqQzoddy46K8f3ITv6nY7+G1JxXjQHd/wA32yyYx3xu8xZ/F3QGvHpnNVTtuc088paXUUDRSSgxtJMYlLmCPKqjsijdSSc+WB1zUR5552t76GK34cJLq5aeJ1CRSLo7tteSzqMHwz0AJJ6Vg5Q4xd2Ml/cXFsLrTcFLy4jk+1VEUFWWJgAYQpyAMYGc7AVctjcxyxpLEQyOoZGHirAEH6jFNpQhOGcXuDrub5bQHpBbQo+ny1TyZJbHXG3lX5ZcYvLC6hgv5hc2ty/dw3PdrE8cxyUikVdiGxgMN856DpYBFRHtM4O0/D5lhBMo0vEFGT3sbh10+pwR9aJS6lV8OJcekXvEgsIRgEQyySyOx8QXTCDPh+tSbk/mEX1sswQxuGaOWInJjlQ6XQn9R6EdOlQO3SlKBSlKBSlKBSlKCv8AtE7Shw+RbeGHvrll1EFiixodgScbkkdBj59Aam5h5vv71o2mmWMROJI0hjC6JFyAwkOXJwcYJx6VMO3jgBa5tLlJFQv/AEdizYAbLPCSPwEllZvDY1WjocvHKhSRCVkjYbqw6gjy9a145jfWXJcp46g5j4gDn+cLvP8AxiR+XSulZdoXFYjkXYlH4ZYIyD/eUBv1qBXdmYzqUto9Ccr/AKV+JO46OT88N+tT8fLFZ+Xsq5+EdtUi4F7Z5GN5Ld87/wDBffH96u32c8UjvuJ8Tu4iWiItUj1KVICxtqGk9PfB/KqDTiDjqqt8iR/GrR/k+8UX2y7iIKtLHG4B/wB0WVhn/wBwH6GqZSTxfG29VOO0ftKXhcsMXcNM0il29/QFTOnY6TqbIO23QeddTnhVn4XcOOj2zsMjwMZZcjzBxXZ4rwO2uShuIIpihyneRq+nOM4yPHA29BXC7Vr8Q8Ju2PVo+7UDxaQiMY/5s/SqL3x52tGyiH9kfwrscoWYm4nYxHoZteP+EpkH6iuTCmlQPIAfkK73Z/ME4vYuxwNcifWSJ0X9SK6c/wBXNh3kvbm/mq34ZAJbjWVLaFVFDMzEE7ZIHQE5JFbnBeLRX1slxASY5ASuRggglSCPAhgQflXxzPy1b38Pc3Sa0DBlwxUqwyMhh6Ej6192dpb8PtNCARW0CM3U+6oy7sSdyepJ9a5nVpXvC+YbW0uOMvczRojSxqqFss7CDDhYxkncgHaovyv2rSWthb20NoZHjQgySyaFzqJGEAJZQCB1HSq9uuLJLNLOykySyPIds6dTEgZPkKxPxJz8KgfM5/QVpMZ7ayuWXkieX/aTxWXpcRwD8MMCn/qk1H8q5MnMvEGOTf3X0l0j8gMVE2uJD1fHyAFfMFu0h+JtI6sWJ+g9at8fqI+X3U3sudeJxEFbxnA+7MiSA+hYjV+RqSdnXaRDbSXft47n2iXvw0aO8esqFkGFywJIB6Hx+tc+7EuwwPADck/4k1c3ZdyE1svtt2uLpxiOM/1EZ/8AsYdfIbeJpnMYceWV/wATrgXNFneD+i3EcpxkqGwwHmYzhh9RXYqHcw8l2t17xTupxulxD9lIjDo2tcZx5HP0rN2fcammjmguiDdWkphlYAASLjVHLgdNS/qD06VlpsldKUqApSlAqI8+cXnVrazs2EdzeOyiUjV3UUa65ZAviwGMA+dS6oR2mwvELbiMa6msZS7r4tbSL3c4X9rTg/Q0Gxwvs3sI/eli9qmPxzXRNwznzIfKj6Cuf2j9ng4gySwFIbhEYd4VP2mNPdxuB934vewSMDr0qb8PvY5o0liYPG6hlYdCp3FbFB5R4jaS28pguozFMPut0YfiRujKfSuTc8PI3j6eK/5H/CvWHMHL9tex91dRLInhnYqfNWG6n1BqqOO9jU8ZJsbhZE/srj3WA8hKowfqB861mcv7Mrx2d4qa7wdDsfI7VvcC469ncxXMJBeJs4zsynZ0J8ipIqV3PIvE1OHsHb914pAfqGqN8S4dLHcdxNF3TR4Z0ypO4DLnRsNiDj1pdXqUls7sej+C9o3DriES+1RRHHvRzSLG6HxBViM77ZGQaqjtO51XiUqRW5PscLatRBHfS4wCAd9CjOPMk+lQ14FJyVUnzIBrIKtjxaqmXLudFfEobZkbTIjB0b8Lqcqfzr7pWtm2Uul6cr9qllPCDczJbXCgd7HIdI1eJRjsynGRg5Hj6wPtS7QxfRm0sS3s/WWYgr3uNxGgO+jOCTtnGOnxQVkB6gH5ivqspxf21vN14jscwxvsa+zKPPPoN66vC+Gyy3Jt4IhK8mWVC6LnSCzYLkAnTk49KkMPI/Es4Xh8gP70SD/mLYqv+1fv6iJQWLPu/ur5eJ/yrpwqSyQwoXlbZIkGWJ+Q8PHPzqwOC9kF7KQbqWO3j8VjPeyHzGrZF+YJ+VWrypydacPXFtHhyPflY6pH/ec+HoMD0p+cniPwt/ZEOzfsz9nZbq+CvddY4wQyW/16NJ+10HhnrVkXCk9BWalZ7a6aGKiXZqRNccTu1+Ca5Eab/Etundhx6Ek/lUzv4A6MDkZBBIJU4OxwRuDv1FQebs1shhrUS2kygBZYJnVhjzDEhgfHPXzp6LBpUL5S49cpctw/iBV5wneQXCrpW4iBw2V6LKp6gf4ZM0qElKUoNLjfEltrea4cErFG8hA6kIpbA9TjFQjgnKbcRSO84s7S94FkitFdlghRveQFRgu+CMk+eN8VPL+zSaKSKQZjkRkceasCrD8jUD5B497NcNwa5kV5YB/RpFZT3kAGUjcD4JUUfCcbD5FgntjZRwoI4USONfhRFCKN8nCjbrvWelKBSlKDX4jeJDFJLIcJGjOx8lUFj+gryl7a9xLLcyfHNIznxxk5AHoOn0q9O3Pinc8LdAcNO6QjHkSXf6FUI+tUXbphVHpWvFO9suW9aZKUpXQ5ilKUClKUGODiBtbm3ulzmKRWOOpUH3l+qkj616zjcMAQcggEHzB3FeReJplD/wCelek+y/iHf8Ks3zkiIIfnETEf+yublnbp4r8UppSlZtSlKUGK4Bxt0rVrfrRkwSfKpiKhNjP7bxtXi3g4fHIjyDo1xNhWiB8dKjfyIPpViVW3FOTPZA91wl2tplBdoNRaCcLuUaNjsSBgEEYz4dRNuWuLi7tYLlRpEsavpznSSPeXPjg5GfSlS6dKUqBDu0O+mza2VvIYXvJTG0w6xxIuuXQfCQjYH59DuOzy3yzbWMei2iC5+Jz7zyHxLyHdjnfy8sVg505eW8gC94YZYmEsMw/qpUyVb1XqCPKuV2cc3zXySLNDvCShuYjmCdlOCYy2G367AjHiMgUE0pSlApSlBS/8o25OLGLwLTOfmoRV/wC41Wwqw/5RsR7yxbwInX6/ZEf4/lVdRtkA+Yrfh+2HN9PqlfhNftbMClKUClfmrfHjX7RLBe/Afp/EVeHYFcauF6f7OeVPz0yf/OqNv29z5kf51eHYBbleGM39pcSsPkAifxQ1hy+t+HxZVKUrFsUpSg/GGa05FwcVsysR0FahNTEVB+07mIwpHaIwie7zGbmTKRQRnZ2MnTXjOADt122zOeB8OS3t4YIt440VFPXIAxqJHiev1rhc38WtILdvbdLRuMCIgM0p8FSPqTnx8OuRTsvsJoeGwJOGVveKxsSWjiZy0cbE75VSBg9OnhSkSulKVCUH7U5CyWlqzmKC6uUinkB0/Z4LGLV4FyNOfnUxsrRIY1jiUJGgCqqjAAHQAVg41wiG6haC4jEkT9VP6EEbgjwI3qtuOw33DJbe34ffSXDztpitLiNZtKDdpDPkOsSDb/PGwWvSsNmrhFEpVpMDWUUqpbx0qSSBnzJrNQKUpQVx278HM3Du9QZa2kWQ7Z+zIKP+WoN8lqiuHS5XHl/CvXFzAsiMjgMjAqynoVIwQfQivLXPHK0nC7sxnJhYlreQ/ej8UJ/EucH6HxFX48tVnyY7jVdMgg+NaiXZU6JOvg3mPOtiCcMNuviK/Z4FcYYZ/wAPka6L33HPOuq/PaU/EK157/wQamPStZrEd4EDNgqT4Z64rftrVU+Eb+JO5P1qN5VbWMfVtFpG5yx3Y+Z/yrLSte6uQo/aq3kU7tanFZ/Dy/j/AOfxr1F2ecGNpw62gYYdYwzjykcmRx9GYj6VR/ZFye19dieQf0W3cMxI2lmG6RjzAOGb0wPvV6Srmzy3XVhjqFKUqi5X4DX7Ue4JxPvL+/iHww+zj++8bMw/LTQSGtC6QNqAJGdsqcEeoPnWxcA/StepiKrYcj3Vlcm9tHS+k2yl770oAz/srnornOMkAVN+VObYr3Wml4bmI4mt5Bh4z5/tIfBh5jpms3FOKQ26d5cSpEnm7BfoM9T6Copy3IeIcTS/hiaO0hheITOhRrsuQRpUjJiXqCfH64UWNSlKhJVd8v38C8X4jJdypHcqY4oVkZUxahA4MerGQzHJx5etWJXH5j4RZyo0t5BDIsSMxaSNWKooLNhiMgbZoM9rx62ll7mKeKSXSWKJIrkKCASQpOBkgb+ddGoB2PcEWO2e87pYnvHMoRQAI4MnuIwBtjT72fHUM9Kn9ByuZOLi2iU/fkljhiHnJK4RfoMlj6Ka6tRjtA4JLcwRNbaTcW08dxErHSrtGTlC3hlSfrjp1rlte8auhoS1h4cDs00k6XbgeccaALq/e2oJ3XL5k5fgvoGguU1IdwejI3g6N4MPP5g5BIqP9lMkhtZhNNJO6XdwheRize42kDc7DAzjw1VNKDzLzp2cXfDy0igz2oyRMgOpF/3iDcY/EMj5ZxUXt+I+e/qP8q9hVDeZezLh94S7Q91Kf6yE92SfMrjSx9SCavjnYplhK84m4Uyqc7aSN9vEGs73iDxz8hVkXnYNJr+yvVKZ21wHUB/dbDH8q6nC+wqBd7m7ml9I0WEfLfUf1FW/lU/iUxNxA9Btnp4k/IVOuSeye5u2WS8DW1t1IO0sg8gp+AHzbf0PWrq5e5KsbLe2t0V/7Q5d/X7R8sPkDipBVMs7V8cJGpwrhkVtEkMCLHEgwqqNh4k+pJ3JO5JJNbdKVVcpSopzLze9vdR2sFq91M0TSsqSohSMMEBOrbBJPj4UGlxPn9hcT2lpYXVxdQkKcKixAsupC0pb3VIOdwM4NdTkXl97SBzO4e6nkaa4cZwZH+6ufuqMAfI9M4rn8n2N097dX1zbi1E0cUaw96srN3Zb7RyuwOCAB/8ApmlBjeUD1rUr7lXBqOc2c1x2Ai7yKeQzPojESBsybYTJYYY52Hjg+VWQ4XPPI6yP7fbKpvIftO7kHeRzhRko0b7BsZwRjc+eCJzy1xdLu1huIxpWVA2n8J6Mv0II+lQ+ePit+pjES8Ot2yHkeQSzsh66ET3UJGRucjwqbcG4ZHbQRwQjEcShVzucDxJ8Sep9TUVLdpSlQFcXnSweewuoYt5JIZFUdMsVOFz69PrXapQQDl3tI4dHaxRzTezyxRpHJDJHIjRuihSunTv08P8ASs1j2lwXN1BbWcU0ve5PfNG0UYiXJdgWGpiAMY0gZI3qaPboTkqpPmVBP51DISv/APRSaz744endDwKGcmQj1yB+tBOKUpQQ285IkWeWaxvprPv21zRrHHKjSH4pFVx7rHxI61zOU7GS34zPDLdXFwfY0cGZ87tLh9KDCqvujoPOrFqJc2cAuDcw31g0YuokMTpLkJPAx1aCw3UhtwfM70EtpUUsBxSdx7QILSEfEsTmeWT9kSEBY1PiQC3lpOCJWKBSlKBSlKBWG7dlUlF1sN9OQpYeIBO2ryzgZ6kdRmpQQi97Ro94ra1u5rvp3Hs7x6W8O8kYaVXzYZHj0rd5J5dlgMt1eMHvrkgylfhjRfghj/ZUePifPGalVYp2IwRQZDWH2n0r89p9KwVOkPp3yc1x+aeBpe2slu+2se43ikg3jcH0bH0yPGuDzTxfiCX9va2htQtxG5QzpIftIss65Rvw4I286zPwHjE40T3ttbodmNtA7OR4gPKfdOPvDpUjs9nXGnu+HQTS/wC10lJPWSNjGzbeZXP1qSVz+AcHis7eO3gGI4xhcnJOSSzE+ZJJPqa6FVSUpSgUpSgVweaOVIb3QXMkc0RJinhfu5Iyeul/I+INd6lBWnE7G9tLuwjHEriZJ7jSyOkQ+yRTI4LBcnIGPqasl2wM1CO0uXuJeH3rA91b3OJT+COZDFrPoDj8xXbv+YLaOPvZbiFY8ZDGVcEem+/0qYOzA+c1lqA8qc7C9vZY4VdbdIFdGdChmLOR3gDb6MDA+v0mSyHOTTSG5SvnvBjOa+Ipc1CWWlK+VfNB9Ur4lfApHIDQfdKxzvgetY/afSmh+vNg4rHLNnbFYyaVbSGnxm+7i3mm0l+6jeTSDgsEUsQD54FRfhnafYSqpkd7ZmGoLPGyZU9GDjKFT4HNTCdVKsG+Eghs/hxv+lRjsgj73gtoJlD7SAB1De6JpAuxHTSAPpSjm3XGIb/ifD0snE3s7yTTSpukaGMoql+hLHbAqzKxW1skYxGioPJVCj8hWWqpKUpQKUpQKUpQKUpQY54VdSjqGRgQysAwYHqCDsRUeteQOGxvrSyg1ZyMxhgD1yFbIH0FSWlBXvNUi2XF7W8kOm3nga0dyQEjkDd7EWPhq3XPhg1t81c+WlkmWkWWU/BDEwd2J6Zx8K+p+mTtUvv7GOaNo5o0kjb4kdQwPjuD61DebuULSDhd6La2iibuHfUqDUTGO9X3uvVQcVMqHW5W40t5aQ3KgDvFBK5zpcbOufRgRXVBxVBdnnOv83M6Sq72cp1+4NTRSEDLBfFWGMj0H12O0LtBe9URWmuG3Qh2lYaXkdDqTC/dRWAbPUkDpir/AI3elfymtr6M5xWNGI6VFuz7msX9sGcabmMKJ4yNJDEZVwp+4494fUeFbXO3HjZ2rSIuud2WK3j6653OEGM746keQqqyQSSE9a+a5HKvHkvbZJk90/DIh6xSrs8bA7gg+fgQa5faBzf/ADakD6O8Mk2lowcMYgjF2T9oHR123xtnIISsmsdxOqLqdlVRgFmIABJCjc+ZIH1rQ5f49b3sQltpA6ePgyH8LL1U/Oo/2qHvLSO0Hx3dxDCoHXHeB3P7oC7nwzRKZ1XKcvi84zxDRcXNu0KWuWt5dGZGjOzAghhpUdfKuvHyrxK19yxvY5IPuR3kbSNEPJZUOpgPAHoAK73JvLZs45O8lM1xNIZZ5SNOtzsAF8EUbAfPp0EbHEn5AnmUx3PFLuWA7NGFiiLr4q0irkqehHjU0sbRIY0iiUJGihUUdAoGAKz0qElKUoFKUoFKUoFKUoFKUoFKUoFaHH49VrcL5wyD80Irfrm8yzhLS5c7BYJWJ9AjGg8s2B+zT90fwr8vEL6Il2aV1Qf3mC/41+2A+zT90fwrPws/0+zz09pt8/LvVzXTlfg5cZ83oPmLkoSPHcWcvst5EoRZAupZIhgd1LH95dhv4bdcDGDg3Kdy91Hd8TmilkhBEEMKMsUbNs0p17s5Hn0/LE1pXM6lOdqd3Jwm9hu7HCm77wXEbAmOR4wmliowQ5DHcEdPU5r3jvGbi9n7+6ZSwXTGiAhI16nSCc5PiTv+mLC/lFyDRYr4l5SPkFUH+IqrofhHyH8K24pL2x5bZ0mPZNywt5PeMJp7eWIQaJIJNB98SFgwwQynSNj5VbHAuSUhuBdT3E93cKpWN5iuIlPxaEUAAkbE/wCtQDsElAu71PFo4WHyUup/7hV1Vnl7WmH6wpSlVWKUpQKUpQKUpQKUpQKUpQKUpQKUpQKhfbDxPuOFXGPilAhUeZkOlh/yaj9KmlVB/KBd/wCgLv3RkmLeXeBE7v64L/rUybqLdTarEXAA8hitPiDshWRPiQhgf2lIYVu1rcQxo3rqynTkxvb1hwq+WeGKZPhlRXX5OoYfxraqL9l+r+abLVnPcr18t9P6YqUVyOx5/wC3biPe8SigB92CIZ9HlOo/9CpUOrt9q8LR8buC4wJBE6E/eTulTI9AykfSuJXRxeObl9SXsv4mLfi0BbZZ1eBjnozYeP6l1A+tejK8q8MiZ7q0RM941xDpx4EOCT8gN816qrPknya8V+JSlKzaFKUoFKUoFKUoFKUoFKUoFKUoFKUoFVf2/cWgjsVgkXVPI4aHfBjKH3pfyOnHjr9DVoV5U7XuKNccWuSxOmJu5QfhWMYIHzfU396gjy8XfG4BPnWH20l1Mg1oCCyZK6lByV1DcZG2R51qUq1yt+1JjJ9PZPK/Eobm0gmtwBC8a6FGPcAGkpgbZUgrj9mupVZfye52bhbBuiXEir+6VRz/ANTNVm1Vd5t7duZRcX3s6BdFrldWBqaVsF/e66RsuPMMfLFex3zr0NbvNgIvrvV8XtE2fn3jZrk1MtniLJUn5E5o9iv4bmVQ6DKvlQSiP7rMm2zAeXUZHjXrOGUMoZSCrAEEHIIIyCD5YrxLXqbsYvHl4RbF8kprjB81R2VPyUAfSoIm9KUokpSlApSlApSlApSlApSlApSlApSlAqme0zsimubp7qyZMynMkTnRh8AFkbGCDjJB8c774FzUoPPfL/YddSCQ3bpD7h7oKwkJl+6WwMBPPBzUMk7P+JC49n9kmL5wGCExn9rvvg0+ua9b0oODyNy4OH2UVsDqZQS7D70jHU5Hpk4HoBXepSgpftX7Kp7i4a7sArtJjvYSyodYGNasxC7jqCRuM752+eUuxAezy/zg2J5FxGI2z3ByDqJ6M2RjHTGd98i6qUFHWvYCdY729BjzvogwxHkCXIB9cGrl4PwyO2hjghXTFGulR128yfEk5JPiSa3KUClKUClKUClKUClKUClKUClKUClKUClKUClKUClKUClKUClKUClKUClKUClKUClKUClKUClKUH//2Q==" id="125" name="Google Shape;125;p4"/>
          <p:cNvSpPr txBox="1"/>
          <p:nvPr/>
        </p:nvSpPr>
        <p:spPr>
          <a:xfrm>
            <a:off x="460375" y="-2514600"/>
            <a:ext cx="4619625"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data:image/jpeg;base64,/9j/4AAQSkZJRgABAQAAAQABAAD/2wCEAAkGBxMREhQUEhQVFhQUGBgYGRYYFBUdFhwZHhYYFxoaGhkgHCggGxolIBcZIjEiJiorLi4uGx8zODMsNygtLisBCgoKDg0OFxAQGywkHB40LCwsLCwsLCwsLCwsLDcsLCwsLCwsLCwsLCwsLCwsLCw3LCwsLCwsLCssLCwsLCwsLP/AABEIAQcAwAMBIgACEQEDEQH/xAAcAAEAAQUBAQAAAAAAAAAAAAAABgMEBQcIAQL/xABCEAACAQMCAwYDBQQIBQUAAAABAgMABBESIQUGMQcTIkFRYTJxgRRCUpGhIzNichUkU4KxwdHwQ3OSosIINGOy4f/EABgBAQEBAQEAAAAAAAAAAAAAAAABAgME/8QAHhEBAQACAgMBAQAAAAAAAAAAAAECEQMhEjEyQSL/2gAMAwEAAhEDEQA/AN40pSgUpSgUpUR4/f3U94LGzkEGiITT3JRXZVZyqRxqdtbaWOoggAeu1BKZrcPpyW8JyNLuv56SNQ9jkVFr3nGR5pIOH2rXbQnTLJ3qx26N5p3hB1uPNVBxkZ88W/EOVeIrG32Xis5kIIxcJCyHII2ZUDRkZyCM9OhqS8vcGjsreK3iHhjUDJ6s3Vnb+Jjkn3NBiuAc2iaX7Ncwva3eksInKsrqOrRSr4ZAPMbEemxqTVDe1CyH2KS4U6JbT+sQyeayJvj5OPCR55qnb8/POqm14feTZUHUUSKLJGSFeRgWx6gYoJtSoYvPbQlf6Qsp7NGIXvi0ckCknA1uhOgEkbkY96mQOelB7SlKBSlKBSlKBSlKBSlKBSlKBSlKBSlKCP8AH+bIrWRYBHPcXDLq7m3j1uEzjW+SFRc+ZIqOcL4nO/GFl+xXkMU9v3MhliXQrozSRvqRmGCGdTnG5Wr3hEog41xBJNmuo7aWLPVkjR43VfXS2+B+LNSu84lFCjSSsERRksxCqB7kmgu6VYcD4ql3Es0Wru3zoJUjUoONQB30nyyBkb+dX9BTngVxhwGGQcEAjI3B+h3r3ux6V90oMRxeCNopklAMRRw4PTTpOrP0rH9mUrtwqyMmdXcr166Rsv8A2gVnLzh6SoyOAyOCGVhlSD1BHoahl1yUbXVJwqRrWZd+51s1rIdjpeJiQucY1LgjOaqJ9SsRynxsX1pDchdPeL4kP3XBKuv0ZWH0rL1FKUpQKUpQKUpQKUpQKUpQR7nrmf8Aoy0a47ppTqVAoICgtsC7fdTO2cHcj1rSXFO0Pic7Fmuu4U9EhRFUf3mBY/nXQfF+Gx3UMkEy6o5VKsPY+h8iOoPkQK5c5v5Tksrhreb4hkxSkeGWPyP8w6EdQfUVvDTGe2YsefeJRkFL53/hkWKQH2O2fyNTrlztlGQnEYRGD/x4dTR+e7xnLKPcauvlWijGAdLKAw8v9Paqiysm6scDyO4rVkv4zLZ+umudb7hc0ELXTCXWdVt3JZp2bbeAxnX6ZI26ZrWvORsltJO8tuIpM4VIZb5pJI11Oocr+0ZVcJqbxAHbapv2S8ipaW63EyD7VOoY7fu0bxCNfw9ct7nHlUj514NHPZXMbDKtE/XfBCkqw9wwB+lc27avopI7eJQGRIY1ABJUIFAAG52xgCru0u1ZQwYMrAMrA5BBGQQR1Fcm20CvGmrJ8IwCzFRt5AnArYvIvaOtjbfZrqOaQRZ7l41DZTqI2ywwVJwD0x6Y33cLrbMzlum7Zb1U3YhV2GSQNyQBufUkD61VE4JxXNfOvN1zxI+M9xChzFErb6h0eRvvNnpjYfqducpdoNnexJrmjiuMAPFI6q2sDxac4DqeoI8vSpcdNTKX0ntRTnTj5sYNaoZJZHEUQ2Cd65whkc4CJnqSazS3gI2dSPXUP8ahXaZzLYpY3MMssbySxsiQqytIXIOg4GdIDAHJ9PXasqlvJ/BPsNnBbltTRr42/E7MXc+uCzGszWipu168MMaQQohVEVppiWdmCAMwRSAuTnqTUbue0viRJ1cQbPokMGB7YCH9TV8KnnHTNK5psu1zicRz34mH4ZbdMfmmlq2PyN2wRX0sdvPA8M8h0oVy8bH8gyHr1BG25qWaWXbZ9KUqKUpSgUpSgUpSgVh+aeWrfiMJhuFyOquNpEbyZG8j+h8wRWYpQc98zdk19CT3aLdxZ8LIQkwH8SEgE/yk59KitrypOlxbrcW11HE9xDGxlhIjw0qrgvjG+fWurq052pdoUM8clnZjvWDITcBsRRujhxoO/eMCo6bb9TWt29Mak7T3tD4PdXdk8NlN3MpZTnUy6lB3TWu659uuMdCaj3MV1NwzgHdXU3e3bxmAPkks8hYAAndtCHqeujPnVrw/tntu4BuIJxcAAMiRhkZsdUfVgKT64I9/PW3NnM0/E5xNMAiJkRQg5CA9ST95zgZPtVxwtplnJGGiTSoA8gB+VHJ2CgszEKqjqzE4VQPUk19VLeyXhq3HFYywyttE8+PLXlY0/LWSPcV6Mr4x58Z5VN+UOymGGNZL1EnuGGSH8USZ+4qfCcfiOT6YqI9rXJ1vaGG4giWNJH7qWML4NRUsjqOi/CQcbHI+s84Bztdz8XuLGS10QRa9MmH1AKcK7E+Eq/UYA6jrWH7fLtRFawZ8Uk3eY/hjVsn83WvNje3fLHUacSNYZI5FhikIJHdyKTG2VI8QBGw69fKrMzIjMUVWkJJJACoCfIAbAewrIXUOtSuSM+n++lYUMBt08vauuU1dueN3NPuVmf42J9ui/lXgGOlK8ZgOtZbfVbd7BuUy8h4jKvgUMlvnzY5WST5AZQfNvSsNyB2Vz3rLLeK0FqN9LZWaX2A6oh82O5HTrkdCWtukSLHGoVEAVVUYUKBgADyAFYyreMVaUpWWilKUClKUClKUClKhfanzaeH2umI/1m4zHF08O3jlx6ICPqVoIX2uc8NK72Fq5CIcXMindj5wKR0H48fy+oOtUUAYAwB5V8xR6Rjc+pPUnqST6mvuvVhj4x5M8/KlKUrbBUm7M+Ox2PEVeZgkU8bQs5OFRiyujMfIZUrnoNW9RmvGUEYIyD5VnLHc01jl43bp3jnMdrZxGW4mRExt4gWbbOEUbsT6CuduaOPycRunuZAVBGiKM9UjByAf4iSSfnjyrDR2iKchQD64qsTWMOPV3W8+Tc1HxM+FJrY/YHYxzx8QSaNJIi0HhdFZCdMmdiCM9K1VeXOf5RW3+zThXF7S0xDDZx9+3fE3DzGQgqoUaEHhwANic7nbyrPLd9NcU12mlz2YcJkOWs4x/K0iD8lYCslwfk6wtCGt7WFHHR9ALj5OcsPzrDxc4zWrqnFYY4EfZbqKQtbat/C+oBojtsW2PrVhGZuNkyO0kHDNxHGpZJbof2kjDDJCfuqMFup8q4u7YKSBs4IOOuCDX3WvuJckRwr33C1FrdxDKFC3dygbmKZc4dW6ZO4ODmr2DtKszBC/jeeVc/ZIkMlwHBKuhQfDhgRltIOKCaUqFPzdfjL/ANEy9yNz/WYO/wAdciEZyfbVmpPwTi0V5BHcQNqjlGVPn1wQR5EEEEeoNBfUpSgUpSgUpSgVzTzzx039/NMDmKMmGH00ISCw/mbJ+WPSt9c8cSNtw+7mU4ZIXKn0YqQp/MiuZYU0IAPur/lXXine3LluppUVs9PcfltXtW3DmzGny/Wrmu89PPeqUpSqhSlKClNOF69fSrGa4LED1IAUAkknoAOpNe8QkwSfwj/9ro3s25It7G2gkaFftbxq0krDLhmGSqk/CBnGFxnFcs89O2GG0K7Muyxy6XfEE0hSGitj1J6hpR5Y6hPz9DueSIGqlRvivMVwrFbSwmucdXLxQxf3WkIL/MLpPkTXDbvJplr/AITDPG0UyCSNxhlboRnP+IBqq9uFHhGAB0HTHtWG4DzUJ5Wt54JbW6Vdfcy6TqToWjdSVdQdjjcelSKptVosJNWVtwiG3aRooo0aVizsqgFmO5LHqTWYqnOuRV2mlpWtuV+IX2q8tLGNURL25Ju5RmKNWkyEijB/aPksfIDbPWtorbjzqi1uEHhAAyTsANyck/Mkk596oijcuXqjXHxW5M3X9pHAYCfQxBBgH2ORWW5O5he6WSK4QRXlswSeNSSm4yskZO5jcbjO43Hlk5OovzFaXEN3b31pCZnVXgniDoheFhqQ6mIGUcD/AKjUsE3pUOPPTx4+0cOvoh5usaSoPmY3JA+lZ7gXH7a9QvbSrIBscZDKfRkOGU+xAqKydKUoIn2r25k4ReqOoi1fRGVz+imueQcj511bcwLIjI4yrqVYHoVIwR+Rrl3mHg78NuXtZs4XeJz0eLJ0N88bH0INdeK6unLlx3No9DMYWKHoOmehHlVx/Si9AMn0G/8AlX3cKHkjBwRhj7eQ/wA6ukQDoAPkK6yX1HK2e6oRvI/loH5t/oKuFGK9pWpGLSvmV9Iya8kkC9ap8OsZ76dILdC8jdB5KPN3Pko8zUyy0uONrMdm/Lh4jxCNGGYYiJpjjbSDlUO2PG2Bj01HyrqCo3yHylHwu2EKHVIx1Sy43d8foo6AeQ9yTUkry5XdevGahSlKioT2lTx27cOu3Kp3N4iGQ+UUqOkoz5DGCf5alfDeKQXK67eWOVfxRurD5Eg7Grp1BGCAR6HpUF565dgt4Zb+0Vba7t1MiyRDSJMYJjlQYEivjG++cUE7pVO3csqlhpJAJX0JG4+lVKBXjDIxXtKC1NufaqbIR1q+r5kGQau00sqh/OdottJBxCEaJo5oY5Su3ewyyLEySAfERqDAnOCBUwqN892E80Ef2dBIYriGZ4i+kukb6yikjGokL1wOtUTOlYblrmWC+RjEWWSM4lhkGmaJvwunl0O/Q4ODWZrKlYHm/lO24nD3dwu65Mci7SRsfNT6HAyDscewrPVGOcuLTq0FnZkC6uy2JGGVhiQAyTEeZGoBVOxJ9sEOfedeU5eEToJJYZVbOllYByMdXiJ1L06jI96xy3o8wa6a4LybaW0bqYxM8wxNLNiSWXPXvGbOQfw9Pao/e9jvC5CSscsWTnEczgfQNqA+QrpjyWOeXHK0Kbweh/SqEl+SQB1OwA3YnoAB610Da9jnCk+KOWT+eeT/AMStSrg3LNnaf+2toYj01LGus/N/iP1NW8tScUaH5W7Lb+9IeYG1hPV5B+1I/hi6j5tj61vHlPlO14bF3dsmCca5GwZXI83bz6nYYAycAVnaVztt9ukknopSlRSlKUCrO+sRMUD4MaMH0/idTlCfZSAw/iCnbTveUoFKUoKc8ugZ0s2OoUZOPXHU/IZNUeH8RinUtE4YA6WG4ZW81dThkYfhIBq6qH82D7Jd2d5HsZZo7ScDpJHJlY2b1aN9OD1wzDpQTCvCK9pQWckRHyr4q8lIAOas61ERTnXhTIP6QtfDd2il9uk0K+KSCQD4gVBx5g4xUw4XfLcQxTJ8EqLIvyZQw/Q1GOe+JNFatHFvcXX9XgUdTJICur5KCWJ6DFSTgnDxbW8MCnIhjSMH10qFz+lSkXtQvmycWfELO9k2gZJLSVz0jMjI8Tn0Usmkk7DIqaE1AeB2P9MTfbrkarSN2FlbkfsyFJU3Min4mYg6QdlHqTmoqfUoBSgUpSgUpSgUpSgUpSgUpSgUpSgVDueD311wy0B3a5Fy3/Lt1L7/ADcoP9mpjUM7VUEdmL1cCaxkSaNs4++qPGT+F1Ygjz2oJnSgpQU5o81aEVf1aT/EasSoxzNy688sV1bTGK7twwiLDVCQ3xI6HoGGxZcMB64FZPlLmP7YsiSJ3V1bsEnhznSxGVZT5xsN1P8ApWQqMW+Bx3wZybA97jOna4URE+WreTHnjNKRM54w6sp6MCPzGK17wjmCTg9uttxC2m7q2GhbuGPvIGjGys4B1RNggEEHcdd62LUN5wj+13tjYtvCdd1Ov4lhKiNCPNTI4JB/CKipRwy+W4iSVAwVxqXWjK2PIlSMjPXerqlKBSlKBSlKBSlKBSlKBSlKBSlKBUEFtJxW8mWZwtnYXAUQLnM0yokivK39muoEINievQVO6h/ZzJ3ov513jnvpmjYdGRFjh1A+YJjbFBMKUpQfErYG1WZNX9WUq4JqxKwPOPMQ4fbGcxPLuFAXAUMehkc7RpnqxqryTwJ4FkuLiRZbu7KvK6fuwAMRxR//ABoDsfPJNZSaJXVldQysCrKRkEEYII8wajXJDGzup+GFi0UaLcWpYksIGYo0RJ6iN9huThhSkTeoZznIbO7teI6WaCNJILkqCWSKQoyy481Vk8WN8GpnXhGdj0qKo2V5HMiyROrowyrqQVI9iKr1B+yiyjEFxcxoqC7uZ3CooVVjSRokUKNh8BPzY1OKBSlKBSlKBSlKBSlKBSlKBXxMmoEZK+4xkfmCK+6UGDu+WlmBWe4uZYz1jMiohHo3dKhZfYnB86y9rbJEixxqqIgAVVACgDoABsBVWlApSlBTllx86tSc1VuuoqjWolYfjfM9pZ7Tzor7YjB1SsT0CxrliTkeXnVnyfYzz3UvEbiJodcSwW8LfvVh1d4zSjOA7tg6fugAVRmiWLjls+Bm6tZo+g+KFkkBB6g6XYVOalIUpSoqAcKvZODGS2ngmez7ySSC4hjaQIsjtIYpUXLKVZjhsEEHyxUk5d5rtb9pFtnZjDp1hopU06s6fjUbnBrN1D+UZAL/AIsrH9p38Lb/ANmbaMJ9PCw+hoJhSvNQ9RXtApSlApSlApSlApVOCYOCR0DMv1Vip/UGqUN8jyyRKcvEELeg16tIz64XOPQr60FzSlKBSlfEr4FB9MdjVt9oPtR5ydqog1ZEfTNnrXlK17yry2b1r8yXt8scd9PEsUdxpj0DQ2Ph1AAuw8LAbfOqMuji74zF3fiXh0MxkcY0iWfQgjz+IKhY+lTqrDgvBoLOIQ28YjjG+BnJJ6szHdmPqSTV/WVKUpQKinMvL05uFvbF0W5VO7kjk1dzPFnUFYjdXUklXA9jtUrpQa9vOaOIQGI3HDRFE00UTy/bInA7yQJqVVXUevnitgK4IzWH5y4Mb2ynt1OHdcofSRSHjOfLDKtR3gHP9nNCDPPDBOnhmillRGWRdnAyRqGQcEZ/Or7RI73jgS8trbb+sJO2feMR+EfMOT/drM1qniPHbfitzGvDZc3ljmeKVlIhcZEckOT4irAjJAx0wetZ9efiF0z2F9FKNmRbZ5VJxv3cieFx77U0JsDmvagT88XMYErcNuVswR3kjlBOqnPjFuCWKjYtvkA9NjWXuuf+Gxw98byEpjICyKzn2CDxZ9sVFSarXifEIraJ5pnCRxqWZj0AH+J8gOpNaX4fzze8V4rHFDO9lC6yCNQkbtgKX1SKwILHT0+70B6k7Dh5EWSRJb+5nvTGQVSXQtuGHRu5RQpbfzzVs0ku2R5IMjWaSSgq87Sz6T1VZZnlRT7hXUfSsNwS4Ntxm+hmOPtghntyfv6IxFKoPQsulTp643qaSSAVjeO8Ct7+MJOmoKQyMCVkRxuGRwQysPY1FZWlQt+UZkGleKcQ0+hkhZgP5zFqP1rCy8fk4DMI7qWa5s7kkxSuxkuIpFVdaP5vGchgR03GKuhsp5QDiqE0ua1TzN2wJpYWMTu5H76VSka+4U+Jz7bD51ccgtxa6so5xfRMJWk2mttTDErJs6uuRlSQCNug2FXWmdpxzHxUWtvJKd2A0xr5vK3hjQe7MQP18qs+YuKPw+yEioJXTuYwhbTqZnSL4sHHxZ6VBuDX0jXBur2O9vVglkjgmhhU2qsuVZ1gQ6gc6gHOrp1z0kkssnFp7dI4J4rSCVZ5ZZozH3jR7xxIjeJgWwWOAPD+barlrrjMwKJZW9sTt30t0JVHqVjRMscdMkb9aknLHA0sbdIFZnILM8jfE8jMWd29ySflsKytKypSlKBSlKBSlKBXK3G4V+2XgwDpu7kDIH9s1dU1yjc3AllnlHSWeZx8mlYiunF7cuX5XvZ608V215EpdLRA8yKCWaJ27t9I8yoJfH8Fb1n5ysEhE5u4e7IyCHBY+wQeIt/DjNa37AplS9u4z8Twoy/JXIP/AN1rcFvy7Zxy98lrbrKTnvFhjD58zqAzms5Xut4+ogvEuMcSwvERGYbG3YFrZh/WJYSCJJnH3NAIZU9iT5Z07eQRLcXHdaGQTSaHXBBjLakIPppYV1eRnY1zHzfw6K24jewwqEjWRSqjoNUaOQPQZJ28q1x/TPL8vvs0nROKxyyuqRxJOzMzAKB3ZTcn510Bwji0V1EstvIJI26MpOPcEdQfY71ofsm4bDPxZUuI1kURyOquMrrBQg46HAJ61uTjHJ7LK11w6UW1w37xGUm2m/5sY6N/Gu/Xrmpnf6q4fMZ+grWk/av3EksFzZsZoWKOYJUeMsAM4LaSOvTfFRninaHc389vblfs1rPNHHKEkzMyM4VgZMYUYPRRnrvTVXc3pufh/EYrgM0MiSBWZGKsCA6nBU+9az7dZN7BfPVOfoEQf51Mb3kbuHWbhTpayqoRomUm2mVRhRKoOQ4/tB4uvXNas7ULy7e9hiu0gVoYSwELuy/tHxuWAIP7PpjpjemPdiZ9Y1COKS4X8z/pW6OX5L17GCwsrW4t2WJY5Lq5j7tI8jMjxITqkfJbTsBkgmtS8LtRNfWcRGVkngUj+HvRq/TNdYVrlvbPFOljwThUdpBFbwjEcShV9fcn3JyT7k1fUpXJ1KUpQKUpQKUpQKUpQYLnri32Th91ODhkibT/ADt4E/7mWuZ7aPSir6ACug+2BEPCLvW4TCowJ82WVGVf7xAH1rneG+jYZ1AexIBrtxWduPNL0z3I18bfi1k4OA8gib3EgMe/1Kn5gV05XLPJPdz8WsULgKJlfV5FkzIq/wB5lC/Wupqxya8m+Pfj2VzFzfciXiN846faHX/oAj/8TXThrkm0kZl1OSXZmZyeuosS2ffOavF9M8vyvuB8W+w3ttdfdjfD9f3beB/rpYn5gV0zx7iQtrWe4xqEMTyY9dKFgPriuU+KY7s5/wB7Gt4c2cyiz5fh78Bprm1jhEbZ3Z4AHLeeFBJPvgbZq8s7OK9NLwszDU51O5Lux6lmOpifqatuKSFVDA4ZSGB9wQR+oq0s+KhVCuDttkf51kuXJIrm/tIpciF5o1bYZOWGAfQE4BPkCTW7nj4sTDLydaB9snbbJrl/mLi/228ubofDLJiPr+6QaE2PTIGce9dEc7Fhw690HDfZpsHOMHum8/KuY7Qgounpgf4VjinbfLelW2u+4ubWc9IZ4nPyWRSfpjNdY1yJeQNK0cKDLyuqKPVmYKP1NddKMCpy/S8Xy9pSlc3QpSlApSlApSlApSlBoz/1GceJe3slOwHfyD1JJSMfTDnHuK0rW3O3TlW7e/8AtMUMssUkaDVGjPpZcgqwUEjyOTsc+1YHljspvryGeVo2h0JmFZRpaV8jw4OCq4B8RwMlfLOAg9ndNDIkqHDxsrqfRlYMP1FdqQyalVvxAH8xmuVOWOzy+urpIXt5okDDvXdGVVQHxYJGC2M4A6/LeurVXAAHQUFDiN6kEUk0hwkSM7H+FQWP6CuPLvjUkk0suFHfSPIUA8ILMWIHoN66Q7bbto+EXGnIMhjQkehkXV+YBH1rl2rLpLNri6vHk2Y7egFZjm7mybiJtzN/wIViG/xMPjk9mbbPyFYKWMqSrAqw2IIIIPoQelT/AJF7LJeKWpuFnWL9oyKrRkhlULlgwb1LDGPu0t37JNemvauuFlu+h0/F3iY+esY/Wt5P2HRLYSRrKHvSwdZmUqgxn9npBJCEE5O5zg+WKxvZ32P3EV2lxfaFSBg6Rq+ou6nKkkbBQcH1OAMVFXv/AKg+bDGiWETYMoEkxH4MkIn94gk+yjyNaNinZfhYj/fpUs7X1kHF7vvQQSylc+ad2oQj1GB+eajicJmNu1yI2MCusZkx4Q5BIH6bnoCVHmKJV9ylxZoL+1nLE6Jo85/CWCsPqpNdg1xxynwxrq9toEGTJKg+Sg6nb5BQT9K7HosKUpQKUpQKUpQKUpQKUpQKUpQKUpQY7mHgsV9byW84JjkGDg4IIIIZT5EEAj5Vr/hHYfYwyrJJJNOqnIjfQEPoHwMsPbbPnttSlBIuaOzbh/EJRNNGwl2DNG5XWBsA/kdts9cYGdhUl4Zw+K2iSGBBHFGMKi9AOv1JOSSdySTSlBdUpSgseJcHt7nH2iCGbT072JHx8tQOK9m4TA8Bt2ij7grpMWgBNPoFGw+nSlKDF8tck2HD2Z7WAI7DBcs7vj8IZiSB02HXAqQ0pQKUpQKUpQKUpQf/2Q==" id="126" name="Google Shape;126;p4"/>
          <p:cNvSpPr txBox="1"/>
          <p:nvPr/>
        </p:nvSpPr>
        <p:spPr>
          <a:xfrm>
            <a:off x="155575" y="-2819400"/>
            <a:ext cx="4514850" cy="617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27" name="Google Shape;127;p4"/>
          <p:cNvSpPr txBox="1"/>
          <p:nvPr/>
        </p:nvSpPr>
        <p:spPr>
          <a:xfrm>
            <a:off x="904875" y="2773362"/>
            <a:ext cx="12192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Calibri"/>
              <a:buNone/>
            </a:pPr>
            <a:r>
              <a:rPr b="0" i="0" lang="en-US" sz="1400" u="none">
                <a:solidFill>
                  <a:schemeClr val="dk1"/>
                </a:solidFill>
                <a:latin typeface="Calibri"/>
                <a:ea typeface="Calibri"/>
                <a:cs typeface="Calibri"/>
                <a:sym typeface="Calibri"/>
              </a:rPr>
              <a:t>Trademark</a:t>
            </a:r>
            <a:endParaRPr/>
          </a:p>
        </p:txBody>
      </p:sp>
      <p:sp>
        <p:nvSpPr>
          <p:cNvPr id="128" name="Google Shape;128;p4"/>
          <p:cNvSpPr txBox="1"/>
          <p:nvPr/>
        </p:nvSpPr>
        <p:spPr>
          <a:xfrm>
            <a:off x="2459037" y="2773362"/>
            <a:ext cx="12192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Calibri"/>
              <a:buNone/>
            </a:pPr>
            <a:r>
              <a:rPr b="0" i="0" lang="en-US" sz="1400" u="none">
                <a:solidFill>
                  <a:schemeClr val="dk1"/>
                </a:solidFill>
                <a:latin typeface="Calibri"/>
                <a:ea typeface="Calibri"/>
                <a:cs typeface="Calibri"/>
                <a:sym typeface="Calibri"/>
              </a:rPr>
              <a:t>Copyright</a:t>
            </a:r>
            <a:endParaRPr/>
          </a:p>
        </p:txBody>
      </p:sp>
      <p:sp>
        <p:nvSpPr>
          <p:cNvPr id="129" name="Google Shape;129;p4"/>
          <p:cNvSpPr txBox="1"/>
          <p:nvPr/>
        </p:nvSpPr>
        <p:spPr>
          <a:xfrm>
            <a:off x="350837" y="4141787"/>
            <a:ext cx="12192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Calibri"/>
              <a:buNone/>
            </a:pPr>
            <a:r>
              <a:rPr b="0" i="0" lang="en-US" sz="1400" u="none">
                <a:solidFill>
                  <a:schemeClr val="dk1"/>
                </a:solidFill>
                <a:latin typeface="Calibri"/>
                <a:ea typeface="Calibri"/>
                <a:cs typeface="Calibri"/>
                <a:sym typeface="Calibri"/>
              </a:rPr>
              <a:t>Trade secret</a:t>
            </a:r>
            <a:endParaRPr/>
          </a:p>
        </p:txBody>
      </p:sp>
      <p:sp>
        <p:nvSpPr>
          <p:cNvPr id="130" name="Google Shape;130;p4"/>
          <p:cNvSpPr txBox="1"/>
          <p:nvPr/>
        </p:nvSpPr>
        <p:spPr>
          <a:xfrm>
            <a:off x="3068637" y="4456112"/>
            <a:ext cx="12192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Calibri"/>
              <a:buNone/>
            </a:pPr>
            <a:r>
              <a:rPr b="0" i="0" lang="en-US" sz="1400" u="none">
                <a:solidFill>
                  <a:schemeClr val="dk1"/>
                </a:solidFill>
                <a:latin typeface="Calibri"/>
                <a:ea typeface="Calibri"/>
                <a:cs typeface="Calibri"/>
                <a:sym typeface="Calibri"/>
              </a:rPr>
              <a:t>Know How</a:t>
            </a:r>
            <a:endParaRPr/>
          </a:p>
        </p:txBody>
      </p:sp>
      <p:sp>
        <p:nvSpPr>
          <p:cNvPr id="131" name="Google Shape;131;p4"/>
          <p:cNvSpPr txBox="1"/>
          <p:nvPr/>
        </p:nvSpPr>
        <p:spPr>
          <a:xfrm>
            <a:off x="531812" y="6019800"/>
            <a:ext cx="12192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Calibri"/>
              <a:buNone/>
            </a:pPr>
            <a:r>
              <a:rPr b="0" i="0" lang="en-US" sz="1400" u="none">
                <a:solidFill>
                  <a:schemeClr val="dk1"/>
                </a:solidFill>
                <a:latin typeface="Calibri"/>
                <a:ea typeface="Calibri"/>
                <a:cs typeface="Calibri"/>
                <a:sym typeface="Calibri"/>
              </a:rPr>
              <a:t>Contracts</a:t>
            </a:r>
            <a:endParaRPr/>
          </a:p>
        </p:txBody>
      </p:sp>
      <p:sp>
        <p:nvSpPr>
          <p:cNvPr id="132" name="Google Shape;132;p4"/>
          <p:cNvSpPr txBox="1"/>
          <p:nvPr/>
        </p:nvSpPr>
        <p:spPr>
          <a:xfrm>
            <a:off x="2733675" y="6084887"/>
            <a:ext cx="12192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Calibri"/>
              <a:buNone/>
            </a:pPr>
            <a:r>
              <a:rPr b="0" i="0" lang="en-US" sz="1400" u="none">
                <a:solidFill>
                  <a:schemeClr val="dk1"/>
                </a:solidFill>
                <a:latin typeface="Calibri"/>
                <a:ea typeface="Calibri"/>
                <a:cs typeface="Calibri"/>
                <a:sym typeface="Calibri"/>
              </a:rPr>
              <a:t>Other</a:t>
            </a:r>
            <a:endParaRPr/>
          </a:p>
        </p:txBody>
      </p:sp>
      <p:sp>
        <p:nvSpPr>
          <p:cNvPr id="133" name="Google Shape;133;p4"/>
          <p:cNvSpPr txBox="1"/>
          <p:nvPr/>
        </p:nvSpPr>
        <p:spPr>
          <a:xfrm>
            <a:off x="7239000" y="2582862"/>
            <a:ext cx="1219200" cy="307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0" i="0" lang="en-US" sz="1400" u="none">
                <a:solidFill>
                  <a:schemeClr val="dk1"/>
                </a:solidFill>
                <a:latin typeface="Calibri"/>
                <a:ea typeface="Calibri"/>
                <a:cs typeface="Calibri"/>
                <a:sym typeface="Calibri"/>
              </a:rPr>
              <a:t>Patents</a:t>
            </a:r>
            <a:endParaRPr/>
          </a:p>
        </p:txBody>
      </p:sp>
      <p:sp>
        <p:nvSpPr>
          <p:cNvPr id="134" name="Google Shape;134;p4"/>
          <p:cNvSpPr txBox="1"/>
          <p:nvPr/>
        </p:nvSpPr>
        <p:spPr>
          <a:xfrm>
            <a:off x="5638800" y="4084637"/>
            <a:ext cx="2362200" cy="230822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Timing</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Lifespan</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Respect</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Law</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Expense to procure</a:t>
            </a:r>
            <a:endParaRPr/>
          </a:p>
        </p:txBody>
      </p:sp>
      <p:sp>
        <p:nvSpPr>
          <p:cNvPr id="135" name="Google Shape;135;p4"/>
          <p:cNvSpPr txBox="1"/>
          <p:nvPr/>
        </p:nvSpPr>
        <p:spPr>
          <a:xfrm>
            <a:off x="0" y="6642100"/>
            <a:ext cx="4572000" cy="21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Calibri"/>
              <a:buNone/>
            </a:pPr>
            <a:r>
              <a:rPr b="0" i="0" lang="en-US" sz="800" u="none">
                <a:solidFill>
                  <a:schemeClr val="dk1"/>
                </a:solidFill>
                <a:latin typeface="Calibri"/>
                <a:ea typeface="Calibri"/>
                <a:cs typeface="Calibri"/>
                <a:sym typeface="Calibri"/>
              </a:rPr>
              <a:t>© </a:t>
            </a:r>
            <a:r>
              <a:rPr b="0" i="0" lang="en-US" sz="800" u="sng">
                <a:solidFill>
                  <a:schemeClr val="dk1"/>
                </a:solidFill>
                <a:latin typeface="Calibri"/>
                <a:ea typeface="Calibri"/>
                <a:cs typeface="Calibri"/>
                <a:sym typeface="Calibri"/>
                <a:hlinkClick r:id="rId3">
                  <a:extLst>
                    <a:ext uri="{A12FA001-AC4F-418D-AE19-62706E023703}">
                      <ahyp:hlinkClr val="tx"/>
                    </a:ext>
                  </a:extLst>
                </a:hlinkClick>
              </a:rPr>
              <a:t>Vladvitek</a:t>
            </a:r>
            <a:r>
              <a:rPr b="0" i="0" lang="en-US" sz="800" u="none">
                <a:solidFill>
                  <a:schemeClr val="dk1"/>
                </a:solidFill>
                <a:latin typeface="Calibri"/>
                <a:ea typeface="Calibri"/>
                <a:cs typeface="Calibri"/>
                <a:sym typeface="Calibri"/>
              </a:rPr>
              <a:t>© Vladvitek | </a:t>
            </a:r>
            <a:r>
              <a:rPr b="0" i="0" lang="en-US" sz="800" u="sng">
                <a:solidFill>
                  <a:schemeClr val="dk1"/>
                </a:solidFill>
                <a:latin typeface="Calibri"/>
                <a:ea typeface="Calibri"/>
                <a:cs typeface="Calibri"/>
                <a:sym typeface="Calibri"/>
                <a:hlinkClick r:id="rId4">
                  <a:extLst>
                    <a:ext uri="{A12FA001-AC4F-418D-AE19-62706E023703}">
                      <ahyp:hlinkClr val="tx"/>
                    </a:ext>
                  </a:extLst>
                </a:hlinkClick>
              </a:rPr>
              <a:t>Dreamstime.com</a:t>
            </a:r>
            <a:r>
              <a:rPr b="0" i="0" lang="en-US" sz="800" u="none">
                <a:solidFill>
                  <a:schemeClr val="dk1"/>
                </a:solidFill>
                <a:latin typeface="Calibri"/>
                <a:ea typeface="Calibri"/>
                <a:cs typeface="Calibri"/>
                <a:sym typeface="Calibri"/>
              </a:rPr>
              <a:t>© Vladvitek | Dreamstime.com - </a:t>
            </a:r>
            <a:r>
              <a:rPr b="0" i="0" lang="en-US" sz="800" u="sng">
                <a:solidFill>
                  <a:schemeClr val="dk1"/>
                </a:solidFill>
                <a:latin typeface="Calibri"/>
                <a:ea typeface="Calibri"/>
                <a:cs typeface="Calibri"/>
                <a:sym typeface="Calibri"/>
                <a:hlinkClick r:id="rId5">
                  <a:extLst>
                    <a:ext uri="{A12FA001-AC4F-418D-AE19-62706E023703}">
                      <ahyp:hlinkClr val="tx"/>
                    </a:ext>
                  </a:extLst>
                </a:hlinkClick>
              </a:rPr>
              <a:t>The Zebra. Photo</a:t>
            </a:r>
            <a:endParaRPr/>
          </a:p>
        </p:txBody>
      </p:sp>
      <p:pic>
        <p:nvPicPr>
          <p:cNvPr id="136" name="Google Shape;136;p4"/>
          <p:cNvPicPr preferRelativeResize="0"/>
          <p:nvPr/>
        </p:nvPicPr>
        <p:blipFill rotWithShape="1">
          <a:blip r:embed="rId6">
            <a:alphaModFix/>
          </a:blip>
          <a:srcRect b="0" l="0" r="0" t="0"/>
          <a:stretch/>
        </p:blipFill>
        <p:spPr>
          <a:xfrm>
            <a:off x="762000" y="1727200"/>
            <a:ext cx="1268412" cy="1046162"/>
          </a:xfrm>
          <a:prstGeom prst="rect">
            <a:avLst/>
          </a:prstGeom>
          <a:noFill/>
          <a:ln>
            <a:noFill/>
          </a:ln>
        </p:spPr>
      </p:pic>
      <p:pic>
        <p:nvPicPr>
          <p:cNvPr id="137" name="Google Shape;137;p4"/>
          <p:cNvPicPr preferRelativeResize="0"/>
          <p:nvPr/>
        </p:nvPicPr>
        <p:blipFill rotWithShape="1">
          <a:blip r:embed="rId6">
            <a:alphaModFix/>
          </a:blip>
          <a:srcRect b="0" l="0" r="0" t="0"/>
          <a:stretch/>
        </p:blipFill>
        <p:spPr>
          <a:xfrm>
            <a:off x="2370137" y="1727200"/>
            <a:ext cx="1270000" cy="1046162"/>
          </a:xfrm>
          <a:prstGeom prst="rect">
            <a:avLst/>
          </a:prstGeom>
          <a:noFill/>
          <a:ln>
            <a:noFill/>
          </a:ln>
        </p:spPr>
      </p:pic>
      <p:pic>
        <p:nvPicPr>
          <p:cNvPr id="138" name="Google Shape;138;p4"/>
          <p:cNvPicPr preferRelativeResize="0"/>
          <p:nvPr/>
        </p:nvPicPr>
        <p:blipFill rotWithShape="1">
          <a:blip r:embed="rId6">
            <a:alphaModFix/>
          </a:blip>
          <a:srcRect b="0" l="0" r="0" t="0"/>
          <a:stretch/>
        </p:blipFill>
        <p:spPr>
          <a:xfrm>
            <a:off x="317500" y="3133725"/>
            <a:ext cx="1268412" cy="1047750"/>
          </a:xfrm>
          <a:prstGeom prst="rect">
            <a:avLst/>
          </a:prstGeom>
          <a:noFill/>
          <a:ln>
            <a:noFill/>
          </a:ln>
        </p:spPr>
      </p:pic>
      <p:pic>
        <p:nvPicPr>
          <p:cNvPr id="139" name="Google Shape;139;p4"/>
          <p:cNvPicPr preferRelativeResize="0"/>
          <p:nvPr/>
        </p:nvPicPr>
        <p:blipFill rotWithShape="1">
          <a:blip r:embed="rId6">
            <a:alphaModFix/>
          </a:blip>
          <a:srcRect b="0" l="0" r="0" t="0"/>
          <a:stretch/>
        </p:blipFill>
        <p:spPr>
          <a:xfrm>
            <a:off x="2776537" y="3403600"/>
            <a:ext cx="1268412" cy="1046162"/>
          </a:xfrm>
          <a:prstGeom prst="rect">
            <a:avLst/>
          </a:prstGeom>
          <a:noFill/>
          <a:ln>
            <a:noFill/>
          </a:ln>
        </p:spPr>
      </p:pic>
      <p:pic>
        <p:nvPicPr>
          <p:cNvPr id="140" name="Google Shape;140;p4"/>
          <p:cNvPicPr preferRelativeResize="0"/>
          <p:nvPr/>
        </p:nvPicPr>
        <p:blipFill rotWithShape="1">
          <a:blip r:embed="rId6">
            <a:alphaModFix/>
          </a:blip>
          <a:srcRect b="0" l="0" r="0" t="0"/>
          <a:stretch/>
        </p:blipFill>
        <p:spPr>
          <a:xfrm>
            <a:off x="374650" y="4986337"/>
            <a:ext cx="1270000" cy="1047750"/>
          </a:xfrm>
          <a:prstGeom prst="rect">
            <a:avLst/>
          </a:prstGeom>
          <a:noFill/>
          <a:ln>
            <a:noFill/>
          </a:ln>
        </p:spPr>
      </p:pic>
      <p:pic>
        <p:nvPicPr>
          <p:cNvPr id="141" name="Google Shape;141;p4"/>
          <p:cNvPicPr preferRelativeResize="0"/>
          <p:nvPr/>
        </p:nvPicPr>
        <p:blipFill rotWithShape="1">
          <a:blip r:embed="rId6">
            <a:alphaModFix/>
          </a:blip>
          <a:srcRect b="0" l="0" r="0" t="0"/>
          <a:stretch/>
        </p:blipFill>
        <p:spPr>
          <a:xfrm>
            <a:off x="2370137" y="5049837"/>
            <a:ext cx="1270000" cy="1046162"/>
          </a:xfrm>
          <a:prstGeom prst="rect">
            <a:avLst/>
          </a:prstGeom>
          <a:noFill/>
          <a:ln>
            <a:noFill/>
          </a:ln>
        </p:spPr>
      </p:pic>
      <p:sp>
        <p:nvSpPr>
          <p:cNvPr id="142" name="Google Shape;142;p4"/>
          <p:cNvSpPr txBox="1"/>
          <p:nvPr/>
        </p:nvSpPr>
        <p:spPr>
          <a:xfrm>
            <a:off x="6248400" y="6653212"/>
            <a:ext cx="2895600" cy="21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Calibri"/>
              <a:buNone/>
            </a:pPr>
            <a:r>
              <a:rPr b="0" i="0" lang="en-US" sz="800" u="none">
                <a:solidFill>
                  <a:schemeClr val="dk1"/>
                </a:solidFill>
                <a:latin typeface="Calibri"/>
                <a:ea typeface="Calibri"/>
                <a:cs typeface="Calibri"/>
                <a:sym typeface="Calibri"/>
              </a:rPr>
              <a:t>© </a:t>
            </a:r>
            <a:r>
              <a:rPr b="0" i="0" lang="en-US" sz="800" u="sng">
                <a:solidFill>
                  <a:schemeClr val="dk1"/>
                </a:solidFill>
                <a:latin typeface="Calibri"/>
                <a:ea typeface="Calibri"/>
                <a:cs typeface="Calibri"/>
                <a:sym typeface="Calibri"/>
                <a:hlinkClick r:id="rId7">
                  <a:extLst>
                    <a:ext uri="{A12FA001-AC4F-418D-AE19-62706E023703}">
                      <ahyp:hlinkClr val="tx"/>
                    </a:ext>
                  </a:extLst>
                </a:hlinkClick>
              </a:rPr>
              <a:t>Sunlight789</a:t>
            </a:r>
            <a:r>
              <a:rPr b="0" i="0" lang="en-US" sz="800" u="none">
                <a:solidFill>
                  <a:schemeClr val="dk1"/>
                </a:solidFill>
                <a:latin typeface="Calibri"/>
                <a:ea typeface="Calibri"/>
                <a:cs typeface="Calibri"/>
                <a:sym typeface="Calibri"/>
              </a:rPr>
              <a:t>© Sunlight789 | </a:t>
            </a:r>
            <a:r>
              <a:rPr b="0" i="0" lang="en-US" sz="800" u="sng">
                <a:solidFill>
                  <a:schemeClr val="dk1"/>
                </a:solidFill>
                <a:latin typeface="Calibri"/>
                <a:ea typeface="Calibri"/>
                <a:cs typeface="Calibri"/>
                <a:sym typeface="Calibri"/>
                <a:hlinkClick r:id="rId8">
                  <a:extLst>
                    <a:ext uri="{A12FA001-AC4F-418D-AE19-62706E023703}">
                      <ahyp:hlinkClr val="tx"/>
                    </a:ext>
                  </a:extLst>
                </a:hlinkClick>
              </a:rPr>
              <a:t>Dreamstime.com</a:t>
            </a:r>
            <a:r>
              <a:rPr b="0" i="0" lang="en-US" sz="800" u="none">
                <a:solidFill>
                  <a:schemeClr val="dk1"/>
                </a:solidFill>
                <a:latin typeface="Calibri"/>
                <a:ea typeface="Calibri"/>
                <a:cs typeface="Calibri"/>
                <a:sym typeface="Calibri"/>
              </a:rPr>
              <a:t>© Sunlight789 | Dreamstime.com - </a:t>
            </a:r>
            <a:r>
              <a:rPr b="0" i="0" lang="en-US" sz="800" u="sng">
                <a:solidFill>
                  <a:schemeClr val="dk1"/>
                </a:solidFill>
                <a:latin typeface="Calibri"/>
                <a:ea typeface="Calibri"/>
                <a:cs typeface="Calibri"/>
                <a:sym typeface="Calibri"/>
                <a:hlinkClick r:id="rId9">
                  <a:extLst>
                    <a:ext uri="{A12FA001-AC4F-418D-AE19-62706E023703}">
                      <ahyp:hlinkClr val="tx"/>
                    </a:ext>
                  </a:extLst>
                </a:hlinkClick>
              </a:rPr>
              <a:t>Funny Zebra Cartoon Photo</a:t>
            </a:r>
            <a:endParaRPr/>
          </a:p>
        </p:txBody>
      </p:sp>
      <p:pic>
        <p:nvPicPr>
          <p:cNvPr id="143" name="Google Shape;143;p4"/>
          <p:cNvPicPr preferRelativeResize="0"/>
          <p:nvPr/>
        </p:nvPicPr>
        <p:blipFill rotWithShape="1">
          <a:blip r:embed="rId10">
            <a:alphaModFix/>
          </a:blip>
          <a:srcRect b="0" l="0" r="0" t="0"/>
          <a:stretch/>
        </p:blipFill>
        <p:spPr>
          <a:xfrm rot="480000">
            <a:off x="5505450" y="1328737"/>
            <a:ext cx="1943100" cy="2819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40"/>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PCT Application system makes international filing more bearable</a:t>
            </a:r>
            <a:endParaRPr/>
          </a:p>
        </p:txBody>
      </p:sp>
      <p:grpSp>
        <p:nvGrpSpPr>
          <p:cNvPr id="498" name="Google Shape;498;p40"/>
          <p:cNvGrpSpPr/>
          <p:nvPr/>
        </p:nvGrpSpPr>
        <p:grpSpPr>
          <a:xfrm>
            <a:off x="-1587" y="1463675"/>
            <a:ext cx="3582987" cy="5410200"/>
            <a:chOff x="-1472" y="1447800"/>
            <a:chExt cx="3582872" cy="5410199"/>
          </a:xfrm>
        </p:grpSpPr>
        <p:pic>
          <p:nvPicPr>
            <p:cNvPr descr="http://www.qualitydigest.com/IQedit/Images/Articles_and_Columns/2012/May_2012/ProcessDiagramSolarReserve-lg.jpg" id="499" name="Google Shape;499;p40"/>
            <p:cNvPicPr preferRelativeResize="0"/>
            <p:nvPr/>
          </p:nvPicPr>
          <p:blipFill rotWithShape="1">
            <a:blip r:embed="rId3">
              <a:alphaModFix/>
            </a:blip>
            <a:srcRect b="0" l="0" r="0" t="0"/>
            <a:stretch/>
          </p:blipFill>
          <p:spPr>
            <a:xfrm>
              <a:off x="-1" y="2802004"/>
              <a:ext cx="1874313" cy="1404109"/>
            </a:xfrm>
            <a:prstGeom prst="rect">
              <a:avLst/>
            </a:prstGeom>
            <a:noFill/>
            <a:ln>
              <a:noFill/>
            </a:ln>
          </p:spPr>
        </p:pic>
        <p:pic>
          <p:nvPicPr>
            <p:cNvPr descr="http://assets.inhabitat.com/wp-content/blogs.dir/1/files/2011/05/SolarSalt1.jpg" id="500" name="Google Shape;500;p40"/>
            <p:cNvPicPr preferRelativeResize="0"/>
            <p:nvPr/>
          </p:nvPicPr>
          <p:blipFill rotWithShape="1">
            <a:blip r:embed="rId4">
              <a:alphaModFix/>
            </a:blip>
            <a:srcRect b="0" l="0" r="0" t="0"/>
            <a:stretch/>
          </p:blipFill>
          <p:spPr>
            <a:xfrm>
              <a:off x="0" y="4190999"/>
              <a:ext cx="1874313" cy="1594509"/>
            </a:xfrm>
            <a:prstGeom prst="rect">
              <a:avLst/>
            </a:prstGeom>
            <a:noFill/>
            <a:ln>
              <a:noFill/>
            </a:ln>
          </p:spPr>
        </p:pic>
        <p:pic>
          <p:nvPicPr>
            <p:cNvPr descr="http://www.multivu.com/assets/54637/photos/Tower-Solar-Reserve-original.jpg?1328737667" id="501" name="Google Shape;501;p40"/>
            <p:cNvPicPr preferRelativeResize="0"/>
            <p:nvPr/>
          </p:nvPicPr>
          <p:blipFill rotWithShape="1">
            <a:blip r:embed="rId5">
              <a:alphaModFix/>
            </a:blip>
            <a:srcRect b="0" l="0" r="0" t="0"/>
            <a:stretch/>
          </p:blipFill>
          <p:spPr>
            <a:xfrm>
              <a:off x="0" y="1447800"/>
              <a:ext cx="1874313" cy="1339091"/>
            </a:xfrm>
            <a:prstGeom prst="rect">
              <a:avLst/>
            </a:prstGeom>
            <a:noFill/>
            <a:ln>
              <a:noFill/>
            </a:ln>
          </p:spPr>
        </p:pic>
        <p:pic>
          <p:nvPicPr>
            <p:cNvPr descr="http://www.solarreserve.com/wp-content/uploads/2014/01/video-slide-05-9.jpg" id="502" name="Google Shape;502;p40"/>
            <p:cNvPicPr preferRelativeResize="0"/>
            <p:nvPr/>
          </p:nvPicPr>
          <p:blipFill rotWithShape="1">
            <a:blip r:embed="rId6">
              <a:alphaModFix/>
            </a:blip>
            <a:srcRect b="0" l="0" r="0" t="0"/>
            <a:stretch/>
          </p:blipFill>
          <p:spPr>
            <a:xfrm>
              <a:off x="-1472" y="5715000"/>
              <a:ext cx="1875784" cy="1142999"/>
            </a:xfrm>
            <a:prstGeom prst="rect">
              <a:avLst/>
            </a:prstGeom>
            <a:noFill/>
            <a:ln>
              <a:noFill/>
            </a:ln>
          </p:spPr>
        </p:pic>
        <p:pic>
          <p:nvPicPr>
            <p:cNvPr descr="http://wordlesstech.com/wp-content/uploads/2012/02/Massive-Solar-Power-Tower-in-Nevada-6.jpg" id="503" name="Google Shape;503;p40"/>
            <p:cNvPicPr preferRelativeResize="0"/>
            <p:nvPr/>
          </p:nvPicPr>
          <p:blipFill rotWithShape="1">
            <a:blip r:embed="rId7">
              <a:alphaModFix/>
            </a:blip>
            <a:srcRect b="0" l="0" r="0" t="0"/>
            <a:stretch/>
          </p:blipFill>
          <p:spPr>
            <a:xfrm>
              <a:off x="1874312" y="5699076"/>
              <a:ext cx="1707088" cy="1158923"/>
            </a:xfrm>
            <a:prstGeom prst="rect">
              <a:avLst/>
            </a:prstGeom>
            <a:noFill/>
            <a:ln>
              <a:noFill/>
            </a:ln>
          </p:spPr>
        </p:pic>
      </p:grpSp>
      <p:sp>
        <p:nvSpPr>
          <p:cNvPr id="504" name="Google Shape;504;p40"/>
          <p:cNvSpPr txBox="1"/>
          <p:nvPr/>
        </p:nvSpPr>
        <p:spPr>
          <a:xfrm>
            <a:off x="2060575" y="1828800"/>
            <a:ext cx="7086600" cy="298608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2800"/>
              <a:buFont typeface="Arial"/>
              <a:buChar char="•"/>
            </a:pPr>
            <a:r>
              <a:rPr b="1" i="0" lang="en-US" sz="2800" u="none">
                <a:solidFill>
                  <a:schemeClr val="dk1"/>
                </a:solidFill>
                <a:latin typeface="Calibri"/>
                <a:ea typeface="Calibri"/>
                <a:cs typeface="Calibri"/>
                <a:sym typeface="Calibri"/>
              </a:rPr>
              <a:t>International filing is very expensive</a:t>
            </a:r>
            <a:endParaRPr/>
          </a:p>
          <a:p>
            <a:pPr indent="-457200" lvl="0" marL="457200" marR="0" rtl="0" algn="l">
              <a:lnSpc>
                <a:spcPct val="100000"/>
              </a:lnSpc>
              <a:spcBef>
                <a:spcPts val="600"/>
              </a:spcBef>
              <a:spcAft>
                <a:spcPts val="0"/>
              </a:spcAft>
              <a:buClr>
                <a:schemeClr val="dk1"/>
              </a:buClr>
              <a:buSzPts val="2800"/>
              <a:buFont typeface="Arial"/>
              <a:buChar char="•"/>
            </a:pPr>
            <a:r>
              <a:rPr b="1" i="0" lang="en-US" sz="2800" u="none">
                <a:solidFill>
                  <a:schemeClr val="dk1"/>
                </a:solidFill>
                <a:latin typeface="Calibri"/>
                <a:ea typeface="Calibri"/>
                <a:cs typeface="Calibri"/>
                <a:sym typeface="Calibri"/>
              </a:rPr>
              <a:t>PCT system allows $$$ to be deferred</a:t>
            </a:r>
            <a:endParaRPr/>
          </a:p>
          <a:p>
            <a:pPr indent="-457200" lvl="0" marL="457200" marR="0" rtl="0" algn="l">
              <a:lnSpc>
                <a:spcPct val="100000"/>
              </a:lnSpc>
              <a:spcBef>
                <a:spcPts val="600"/>
              </a:spcBef>
              <a:spcAft>
                <a:spcPts val="0"/>
              </a:spcAft>
              <a:buClr>
                <a:schemeClr val="dk1"/>
              </a:buClr>
              <a:buSzPts val="2800"/>
              <a:buFont typeface="Arial"/>
              <a:buChar char="•"/>
            </a:pPr>
            <a:r>
              <a:rPr b="1" i="0" lang="en-US" sz="2800" u="none">
                <a:solidFill>
                  <a:schemeClr val="dk1"/>
                </a:solidFill>
                <a:latin typeface="Calibri"/>
                <a:ea typeface="Calibri"/>
                <a:cs typeface="Calibri"/>
                <a:sym typeface="Calibri"/>
              </a:rPr>
              <a:t>For a price</a:t>
            </a:r>
            <a:endParaRPr/>
          </a:p>
          <a:p>
            <a:pPr indent="-457200" lvl="0" marL="457200" marR="0" rtl="0" algn="l">
              <a:lnSpc>
                <a:spcPct val="100000"/>
              </a:lnSpc>
              <a:spcBef>
                <a:spcPts val="600"/>
              </a:spcBef>
              <a:spcAft>
                <a:spcPts val="0"/>
              </a:spcAft>
              <a:buClr>
                <a:schemeClr val="dk1"/>
              </a:buClr>
              <a:buSzPts val="2800"/>
              <a:buFont typeface="Arial"/>
              <a:buChar char="•"/>
            </a:pPr>
            <a:r>
              <a:rPr b="1" i="0" lang="en-US" sz="2800" u="none">
                <a:solidFill>
                  <a:schemeClr val="dk1"/>
                </a:solidFill>
                <a:latin typeface="Calibri"/>
                <a:ea typeface="Calibri"/>
                <a:cs typeface="Calibri"/>
                <a:sym typeface="Calibri"/>
              </a:rPr>
              <a:t>Gives you more time to assess invention value </a:t>
            </a:r>
            <a:endParaRPr/>
          </a:p>
          <a:p>
            <a:pPr indent="0" lvl="0" marL="0" marR="0" rtl="0" algn="l">
              <a:lnSpc>
                <a:spcPct val="100000"/>
              </a:lnSpc>
              <a:spcBef>
                <a:spcPts val="600"/>
              </a:spcBef>
              <a:spcAft>
                <a:spcPts val="0"/>
              </a:spcAft>
              <a:buNone/>
            </a:pPr>
            <a:r>
              <a:t/>
            </a:r>
            <a:endParaRPr b="1" i="0" sz="2800" u="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1"/>
          <p:cNvSpPr txBox="1"/>
          <p:nvPr/>
        </p:nvSpPr>
        <p:spPr>
          <a:xfrm>
            <a:off x="533400" y="457200"/>
            <a:ext cx="8077200" cy="132397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a:solidFill>
                  <a:srgbClr val="DDD9C3"/>
                </a:solidFill>
                <a:latin typeface="Calibri"/>
                <a:ea typeface="Calibri"/>
                <a:cs typeface="Calibri"/>
                <a:sym typeface="Calibri"/>
              </a:rPr>
              <a:t>The PCT system was created to make international filing more bearable.</a:t>
            </a:r>
            <a:endParaRPr/>
          </a:p>
        </p:txBody>
      </p:sp>
      <p:sp>
        <p:nvSpPr>
          <p:cNvPr id="510" name="Google Shape;510;p41"/>
          <p:cNvSpPr txBox="1"/>
          <p:nvPr/>
        </p:nvSpPr>
        <p:spPr>
          <a:xfrm>
            <a:off x="3733800" y="2249487"/>
            <a:ext cx="5181600" cy="22463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In the early days, you filed everywhere on </a:t>
            </a:r>
            <a:r>
              <a:rPr b="1" i="0" lang="en-US" sz="2800" u="sng">
                <a:solidFill>
                  <a:schemeClr val="dk1"/>
                </a:solidFill>
                <a:latin typeface="Calibri"/>
                <a:ea typeface="Calibri"/>
                <a:cs typeface="Calibri"/>
                <a:sym typeface="Calibri"/>
              </a:rPr>
              <a:t>Day 1</a:t>
            </a:r>
            <a:r>
              <a:rPr b="0" i="0" lang="en-US" sz="2800" u="none">
                <a:solidFill>
                  <a:schemeClr val="dk1"/>
                </a:solidFill>
                <a:latin typeface="Calibri"/>
                <a:ea typeface="Calibri"/>
                <a:cs typeface="Calibri"/>
                <a:sym typeface="Calibri"/>
              </a:rPr>
              <a:t>.</a:t>
            </a:r>
            <a:endParaRPr/>
          </a:p>
          <a:p>
            <a:pPr indent="0" lvl="0" marL="0" marR="0" rtl="0" algn="ctr">
              <a:lnSpc>
                <a:spcPct val="100000"/>
              </a:lnSpc>
              <a:spcBef>
                <a:spcPts val="0"/>
              </a:spcBef>
              <a:spcAft>
                <a:spcPts val="0"/>
              </a:spcAft>
              <a:buClr>
                <a:schemeClr val="dk1"/>
              </a:buClr>
              <a:buSzPts val="2800"/>
              <a:buFont typeface="Calibri"/>
              <a:buNone/>
            </a:pPr>
            <a:r>
              <a:t/>
            </a:r>
            <a:endParaRPr b="0" i="0" sz="2800" u="non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Calibri"/>
              <a:buNone/>
            </a:pPr>
            <a:r>
              <a:t/>
            </a:r>
            <a:endParaRPr b="0" i="0" sz="2800" u="non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Very expensive!!!</a:t>
            </a:r>
            <a:endParaRPr/>
          </a:p>
        </p:txBody>
      </p:sp>
      <p:pic>
        <p:nvPicPr>
          <p:cNvPr descr="http://www.mapsofworld.com/images/World_Map-Final-New-political%20%28800%29.jpg" id="511" name="Google Shape;511;p41"/>
          <p:cNvPicPr preferRelativeResize="0"/>
          <p:nvPr/>
        </p:nvPicPr>
        <p:blipFill rotWithShape="1">
          <a:blip r:embed="rId3">
            <a:alphaModFix/>
          </a:blip>
          <a:srcRect b="0" l="0" r="0" t="0"/>
          <a:stretch/>
        </p:blipFill>
        <p:spPr>
          <a:xfrm>
            <a:off x="533400" y="2344737"/>
            <a:ext cx="3581400" cy="2095500"/>
          </a:xfrm>
          <a:prstGeom prst="rect">
            <a:avLst/>
          </a:prstGeom>
          <a:noFill/>
          <a:ln>
            <a:noFill/>
          </a:ln>
        </p:spPr>
      </p:pic>
      <p:sp>
        <p:nvSpPr>
          <p:cNvPr id="512" name="Google Shape;512;p41"/>
          <p:cNvSpPr txBox="1"/>
          <p:nvPr/>
        </p:nvSpPr>
        <p:spPr>
          <a:xfrm>
            <a:off x="609600" y="5049837"/>
            <a:ext cx="990600" cy="7699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
        <p:nvSpPr>
          <p:cNvPr id="513" name="Google Shape;513;p41"/>
          <p:cNvSpPr txBox="1"/>
          <p:nvPr/>
        </p:nvSpPr>
        <p:spPr>
          <a:xfrm>
            <a:off x="1752600" y="5434012"/>
            <a:ext cx="990600" cy="7699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
        <p:nvSpPr>
          <p:cNvPr id="514" name="Google Shape;514;p41"/>
          <p:cNvSpPr txBox="1"/>
          <p:nvPr/>
        </p:nvSpPr>
        <p:spPr>
          <a:xfrm>
            <a:off x="3124200" y="5021262"/>
            <a:ext cx="990600" cy="7699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
        <p:nvSpPr>
          <p:cNvPr id="515" name="Google Shape;515;p41"/>
          <p:cNvSpPr txBox="1"/>
          <p:nvPr/>
        </p:nvSpPr>
        <p:spPr>
          <a:xfrm>
            <a:off x="4114800" y="5313362"/>
            <a:ext cx="990600" cy="7699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
        <p:nvSpPr>
          <p:cNvPr id="516" name="Google Shape;516;p41"/>
          <p:cNvSpPr txBox="1"/>
          <p:nvPr/>
        </p:nvSpPr>
        <p:spPr>
          <a:xfrm>
            <a:off x="1905000" y="4516437"/>
            <a:ext cx="990600" cy="7699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
        <p:nvSpPr>
          <p:cNvPr id="517" name="Google Shape;517;p41"/>
          <p:cNvSpPr txBox="1"/>
          <p:nvPr/>
        </p:nvSpPr>
        <p:spPr>
          <a:xfrm>
            <a:off x="2743200" y="5583237"/>
            <a:ext cx="990600" cy="7699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cxnSp>
        <p:nvCxnSpPr>
          <p:cNvPr id="518" name="Google Shape;518;p41"/>
          <p:cNvCxnSpPr/>
          <p:nvPr/>
        </p:nvCxnSpPr>
        <p:spPr>
          <a:xfrm flipH="1" rot="10800000">
            <a:off x="990600" y="3192462"/>
            <a:ext cx="304800" cy="1981200"/>
          </a:xfrm>
          <a:prstGeom prst="straightConnector1">
            <a:avLst/>
          </a:prstGeom>
          <a:noFill/>
          <a:ln cap="flat" cmpd="sng" w="28575">
            <a:solidFill>
              <a:srgbClr val="C00000"/>
            </a:solidFill>
            <a:prstDash val="solid"/>
            <a:miter lim="800000"/>
            <a:headEnd len="med" w="med" type="none"/>
            <a:tailEnd len="med" w="med" type="stealth"/>
          </a:ln>
        </p:spPr>
      </p:cxnSp>
      <p:cxnSp>
        <p:nvCxnSpPr>
          <p:cNvPr id="519" name="Google Shape;519;p41"/>
          <p:cNvCxnSpPr/>
          <p:nvPr/>
        </p:nvCxnSpPr>
        <p:spPr>
          <a:xfrm rot="10800000">
            <a:off x="1371600" y="2963862"/>
            <a:ext cx="647700" cy="2667000"/>
          </a:xfrm>
          <a:prstGeom prst="straightConnector1">
            <a:avLst/>
          </a:prstGeom>
          <a:noFill/>
          <a:ln cap="flat" cmpd="sng" w="28575">
            <a:solidFill>
              <a:srgbClr val="C00000"/>
            </a:solidFill>
            <a:prstDash val="solid"/>
            <a:miter lim="800000"/>
            <a:headEnd len="med" w="med" type="none"/>
            <a:tailEnd len="med" w="med" type="stealth"/>
          </a:ln>
        </p:spPr>
      </p:cxnSp>
      <p:cxnSp>
        <p:nvCxnSpPr>
          <p:cNvPr id="520" name="Google Shape;520;p41"/>
          <p:cNvCxnSpPr/>
          <p:nvPr/>
        </p:nvCxnSpPr>
        <p:spPr>
          <a:xfrm rot="10800000">
            <a:off x="1812925" y="3916362"/>
            <a:ext cx="511175" cy="762000"/>
          </a:xfrm>
          <a:prstGeom prst="straightConnector1">
            <a:avLst/>
          </a:prstGeom>
          <a:noFill/>
          <a:ln cap="flat" cmpd="sng" w="28575">
            <a:solidFill>
              <a:srgbClr val="C00000"/>
            </a:solidFill>
            <a:prstDash val="solid"/>
            <a:miter lim="800000"/>
            <a:headEnd len="med" w="med" type="none"/>
            <a:tailEnd len="med" w="med" type="stealth"/>
          </a:ln>
        </p:spPr>
      </p:cxnSp>
      <p:cxnSp>
        <p:nvCxnSpPr>
          <p:cNvPr id="521" name="Google Shape;521;p41"/>
          <p:cNvCxnSpPr/>
          <p:nvPr/>
        </p:nvCxnSpPr>
        <p:spPr>
          <a:xfrm rot="10800000">
            <a:off x="2430462" y="3040062"/>
            <a:ext cx="647700" cy="2667000"/>
          </a:xfrm>
          <a:prstGeom prst="straightConnector1">
            <a:avLst/>
          </a:prstGeom>
          <a:noFill/>
          <a:ln cap="flat" cmpd="sng" w="28575">
            <a:solidFill>
              <a:srgbClr val="C00000"/>
            </a:solidFill>
            <a:prstDash val="solid"/>
            <a:miter lim="800000"/>
            <a:headEnd len="med" w="med" type="none"/>
            <a:tailEnd len="med" w="med" type="stealth"/>
          </a:ln>
        </p:spPr>
      </p:cxnSp>
      <p:cxnSp>
        <p:nvCxnSpPr>
          <p:cNvPr id="522" name="Google Shape;522;p41"/>
          <p:cNvCxnSpPr/>
          <p:nvPr/>
        </p:nvCxnSpPr>
        <p:spPr>
          <a:xfrm rot="10800000">
            <a:off x="3127375" y="3325812"/>
            <a:ext cx="255587" cy="1695450"/>
          </a:xfrm>
          <a:prstGeom prst="straightConnector1">
            <a:avLst/>
          </a:prstGeom>
          <a:noFill/>
          <a:ln cap="flat" cmpd="sng" w="28575">
            <a:solidFill>
              <a:srgbClr val="C00000"/>
            </a:solidFill>
            <a:prstDash val="solid"/>
            <a:miter lim="800000"/>
            <a:headEnd len="med" w="med" type="none"/>
            <a:tailEnd len="med" w="med" type="stealth"/>
          </a:ln>
        </p:spPr>
      </p:cxnSp>
      <p:cxnSp>
        <p:nvCxnSpPr>
          <p:cNvPr id="523" name="Google Shape;523;p41"/>
          <p:cNvCxnSpPr/>
          <p:nvPr/>
        </p:nvCxnSpPr>
        <p:spPr>
          <a:xfrm rot="10800000">
            <a:off x="3733800" y="3916362"/>
            <a:ext cx="641350" cy="1476375"/>
          </a:xfrm>
          <a:prstGeom prst="straightConnector1">
            <a:avLst/>
          </a:prstGeom>
          <a:noFill/>
          <a:ln cap="flat" cmpd="sng" w="28575">
            <a:solidFill>
              <a:srgbClr val="C00000"/>
            </a:solidFill>
            <a:prstDash val="solid"/>
            <a:miter lim="800000"/>
            <a:headEnd len="med" w="med" type="none"/>
            <a:tailEnd len="med" w="med" type="stealth"/>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2"/>
          <p:cNvSpPr txBox="1"/>
          <p:nvPr/>
        </p:nvSpPr>
        <p:spPr>
          <a:xfrm>
            <a:off x="358775" y="152400"/>
            <a:ext cx="8077200" cy="132397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a:solidFill>
                  <a:srgbClr val="DDD9C3"/>
                </a:solidFill>
                <a:latin typeface="Calibri"/>
                <a:ea typeface="Calibri"/>
                <a:cs typeface="Calibri"/>
                <a:sym typeface="Calibri"/>
              </a:rPr>
              <a:t>International treaties created to allow $$$$ to be deferred for one year.</a:t>
            </a:r>
            <a:endParaRPr/>
          </a:p>
        </p:txBody>
      </p:sp>
      <p:cxnSp>
        <p:nvCxnSpPr>
          <p:cNvPr id="529" name="Google Shape;529;p42"/>
          <p:cNvCxnSpPr/>
          <p:nvPr/>
        </p:nvCxnSpPr>
        <p:spPr>
          <a:xfrm>
            <a:off x="815975" y="4570412"/>
            <a:ext cx="7315200" cy="0"/>
          </a:xfrm>
          <a:prstGeom prst="straightConnector1">
            <a:avLst/>
          </a:prstGeom>
          <a:noFill/>
          <a:ln cap="flat" cmpd="sng" w="76200">
            <a:solidFill>
              <a:schemeClr val="dk1"/>
            </a:solidFill>
            <a:prstDash val="solid"/>
            <a:miter lim="800000"/>
            <a:headEnd len="med" w="med" type="none"/>
            <a:tailEnd len="med" w="med" type="none"/>
          </a:ln>
        </p:spPr>
      </p:cxnSp>
      <p:sp>
        <p:nvSpPr>
          <p:cNvPr id="530" name="Google Shape;530;p42"/>
          <p:cNvSpPr/>
          <p:nvPr/>
        </p:nvSpPr>
        <p:spPr>
          <a:xfrm>
            <a:off x="860425" y="2693987"/>
            <a:ext cx="2133600" cy="990600"/>
          </a:xfrm>
          <a:prstGeom prst="wedgeRoundRectCallout">
            <a:avLst>
              <a:gd fmla="val 820" name="adj1"/>
              <a:gd fmla="val 39460" name="adj2"/>
              <a:gd fmla="val 0" name="adj3"/>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Day 1:</a:t>
            </a:r>
            <a:endParaRPr/>
          </a:p>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File your priority application</a:t>
            </a:r>
            <a:endParaRPr/>
          </a:p>
        </p:txBody>
      </p:sp>
      <p:sp>
        <p:nvSpPr>
          <p:cNvPr id="531" name="Google Shape;531;p42"/>
          <p:cNvSpPr/>
          <p:nvPr/>
        </p:nvSpPr>
        <p:spPr>
          <a:xfrm>
            <a:off x="5965825" y="2693987"/>
            <a:ext cx="2133600" cy="990600"/>
          </a:xfrm>
          <a:prstGeom prst="wedgeRoundRectCallout">
            <a:avLst>
              <a:gd fmla="val 22394" name="adj1"/>
              <a:gd fmla="val 38801" name="adj2"/>
              <a:gd fmla="val 0" name="adj3"/>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Day 365:</a:t>
            </a:r>
            <a:endParaRPr/>
          </a:p>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File internationally</a:t>
            </a:r>
            <a:endParaRPr/>
          </a:p>
        </p:txBody>
      </p:sp>
      <p:sp>
        <p:nvSpPr>
          <p:cNvPr id="532" name="Google Shape;532;p42"/>
          <p:cNvSpPr txBox="1"/>
          <p:nvPr/>
        </p:nvSpPr>
        <p:spPr>
          <a:xfrm>
            <a:off x="819150" y="5314950"/>
            <a:ext cx="7315200" cy="647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Still too expensive too soon.</a:t>
            </a:r>
            <a:endParaRPr/>
          </a:p>
        </p:txBody>
      </p:sp>
      <p:sp>
        <p:nvSpPr>
          <p:cNvPr id="533" name="Google Shape;533;p42"/>
          <p:cNvSpPr txBox="1"/>
          <p:nvPr/>
        </p:nvSpPr>
        <p:spPr>
          <a:xfrm>
            <a:off x="6078537" y="2057400"/>
            <a:ext cx="990600" cy="7699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
        <p:nvSpPr>
          <p:cNvPr id="534" name="Google Shape;534;p42"/>
          <p:cNvSpPr txBox="1"/>
          <p:nvPr/>
        </p:nvSpPr>
        <p:spPr>
          <a:xfrm>
            <a:off x="5921375" y="3503612"/>
            <a:ext cx="990600" cy="7699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
        <p:nvSpPr>
          <p:cNvPr id="535" name="Google Shape;535;p42"/>
          <p:cNvSpPr txBox="1"/>
          <p:nvPr/>
        </p:nvSpPr>
        <p:spPr>
          <a:xfrm>
            <a:off x="4929187" y="3271837"/>
            <a:ext cx="990600" cy="768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
        <p:nvSpPr>
          <p:cNvPr id="536" name="Google Shape;536;p42"/>
          <p:cNvSpPr txBox="1"/>
          <p:nvPr/>
        </p:nvSpPr>
        <p:spPr>
          <a:xfrm>
            <a:off x="7940675" y="3308350"/>
            <a:ext cx="990600" cy="7699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
        <p:nvSpPr>
          <p:cNvPr id="537" name="Google Shape;537;p42"/>
          <p:cNvSpPr txBox="1"/>
          <p:nvPr/>
        </p:nvSpPr>
        <p:spPr>
          <a:xfrm>
            <a:off x="5073650" y="2319337"/>
            <a:ext cx="990600" cy="768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
        <p:nvSpPr>
          <p:cNvPr id="538" name="Google Shape;538;p42"/>
          <p:cNvSpPr txBox="1"/>
          <p:nvPr/>
        </p:nvSpPr>
        <p:spPr>
          <a:xfrm>
            <a:off x="7140575" y="2062162"/>
            <a:ext cx="990600" cy="768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43"/>
          <p:cNvSpPr txBox="1"/>
          <p:nvPr/>
        </p:nvSpPr>
        <p:spPr>
          <a:xfrm>
            <a:off x="358775" y="152400"/>
            <a:ext cx="8077200" cy="132397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a:solidFill>
                  <a:srgbClr val="DDD9C3"/>
                </a:solidFill>
                <a:latin typeface="Calibri"/>
                <a:ea typeface="Calibri"/>
                <a:cs typeface="Calibri"/>
                <a:sym typeface="Calibri"/>
              </a:rPr>
              <a:t>The PCT system was created to make international filing more bearable.</a:t>
            </a:r>
            <a:endParaRPr/>
          </a:p>
        </p:txBody>
      </p:sp>
      <p:sp>
        <p:nvSpPr>
          <p:cNvPr id="545" name="Google Shape;545;p43"/>
          <p:cNvSpPr txBox="1"/>
          <p:nvPr/>
        </p:nvSpPr>
        <p:spPr>
          <a:xfrm>
            <a:off x="358775" y="1905000"/>
            <a:ext cx="8229600" cy="9540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Next, PCT treat placed to allow international filing to be delayed for 30 months . . . For a fee.</a:t>
            </a:r>
            <a:endParaRPr/>
          </a:p>
        </p:txBody>
      </p:sp>
      <p:cxnSp>
        <p:nvCxnSpPr>
          <p:cNvPr id="546" name="Google Shape;546;p43"/>
          <p:cNvCxnSpPr/>
          <p:nvPr/>
        </p:nvCxnSpPr>
        <p:spPr>
          <a:xfrm>
            <a:off x="815975" y="5410200"/>
            <a:ext cx="7315200" cy="0"/>
          </a:xfrm>
          <a:prstGeom prst="straightConnector1">
            <a:avLst/>
          </a:prstGeom>
          <a:noFill/>
          <a:ln cap="flat" cmpd="sng" w="76200">
            <a:solidFill>
              <a:schemeClr val="dk1"/>
            </a:solidFill>
            <a:prstDash val="solid"/>
            <a:miter lim="800000"/>
            <a:headEnd len="med" w="med" type="none"/>
            <a:tailEnd len="med" w="med" type="none"/>
          </a:ln>
        </p:spPr>
      </p:cxnSp>
      <p:sp>
        <p:nvSpPr>
          <p:cNvPr id="547" name="Google Shape;547;p43"/>
          <p:cNvSpPr/>
          <p:nvPr/>
        </p:nvSpPr>
        <p:spPr>
          <a:xfrm>
            <a:off x="358775" y="3038475"/>
            <a:ext cx="2133600" cy="990600"/>
          </a:xfrm>
          <a:prstGeom prst="wedgeRoundRectCallout">
            <a:avLst>
              <a:gd fmla="val 4951" name="adj1"/>
              <a:gd fmla="val 48358" name="adj2"/>
              <a:gd fmla="val 0" name="adj3"/>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Day 1:</a:t>
            </a:r>
            <a:endParaRPr/>
          </a:p>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File your priority application</a:t>
            </a:r>
            <a:endParaRPr/>
          </a:p>
        </p:txBody>
      </p:sp>
      <p:sp>
        <p:nvSpPr>
          <p:cNvPr id="548" name="Google Shape;548;p43"/>
          <p:cNvSpPr/>
          <p:nvPr/>
        </p:nvSpPr>
        <p:spPr>
          <a:xfrm>
            <a:off x="2895600" y="3200400"/>
            <a:ext cx="2133600" cy="990600"/>
          </a:xfrm>
          <a:prstGeom prst="wedgeRoundRectCallout">
            <a:avLst>
              <a:gd fmla="val -175" name="adj1"/>
              <a:gd fmla="val 45392" name="adj2"/>
              <a:gd fmla="val 0" name="adj3"/>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Month 12:</a:t>
            </a:r>
            <a:endParaRPr/>
          </a:p>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File PCT application</a:t>
            </a:r>
            <a:endParaRPr/>
          </a:p>
        </p:txBody>
      </p:sp>
      <p:sp>
        <p:nvSpPr>
          <p:cNvPr id="549" name="Google Shape;549;p43"/>
          <p:cNvSpPr txBox="1"/>
          <p:nvPr/>
        </p:nvSpPr>
        <p:spPr>
          <a:xfrm>
            <a:off x="815975" y="5638800"/>
            <a:ext cx="7315200" cy="64611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Better.  Widely used today.</a:t>
            </a:r>
            <a:endParaRPr/>
          </a:p>
        </p:txBody>
      </p:sp>
      <p:sp>
        <p:nvSpPr>
          <p:cNvPr id="550" name="Google Shape;550;p43"/>
          <p:cNvSpPr/>
          <p:nvPr/>
        </p:nvSpPr>
        <p:spPr>
          <a:xfrm>
            <a:off x="6172200" y="3565525"/>
            <a:ext cx="2133600" cy="990600"/>
          </a:xfrm>
          <a:prstGeom prst="wedgeRoundRectCallout">
            <a:avLst>
              <a:gd fmla="val 18416" name="adj1"/>
              <a:gd fmla="val 36988" name="adj2"/>
              <a:gd fmla="val 0" name="adj3"/>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Month 30,31:</a:t>
            </a:r>
            <a:endParaRPr/>
          </a:p>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File internationally</a:t>
            </a:r>
            <a:endParaRPr/>
          </a:p>
        </p:txBody>
      </p:sp>
      <p:sp>
        <p:nvSpPr>
          <p:cNvPr id="551" name="Google Shape;551;p43"/>
          <p:cNvSpPr txBox="1"/>
          <p:nvPr/>
        </p:nvSpPr>
        <p:spPr>
          <a:xfrm>
            <a:off x="6273800" y="2935287"/>
            <a:ext cx="990600" cy="768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
        <p:nvSpPr>
          <p:cNvPr id="552" name="Google Shape;552;p43"/>
          <p:cNvSpPr txBox="1"/>
          <p:nvPr/>
        </p:nvSpPr>
        <p:spPr>
          <a:xfrm>
            <a:off x="6450012" y="4373562"/>
            <a:ext cx="990600" cy="768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
        <p:nvSpPr>
          <p:cNvPr id="553" name="Google Shape;553;p43"/>
          <p:cNvSpPr txBox="1"/>
          <p:nvPr/>
        </p:nvSpPr>
        <p:spPr>
          <a:xfrm>
            <a:off x="5487987" y="4029075"/>
            <a:ext cx="990600" cy="7699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
        <p:nvSpPr>
          <p:cNvPr id="554" name="Google Shape;554;p43"/>
          <p:cNvSpPr txBox="1"/>
          <p:nvPr/>
        </p:nvSpPr>
        <p:spPr>
          <a:xfrm>
            <a:off x="8001000" y="4119562"/>
            <a:ext cx="990600" cy="7699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
        <p:nvSpPr>
          <p:cNvPr id="555" name="Google Shape;555;p43"/>
          <p:cNvSpPr txBox="1"/>
          <p:nvPr/>
        </p:nvSpPr>
        <p:spPr>
          <a:xfrm>
            <a:off x="5676900" y="3341687"/>
            <a:ext cx="990600" cy="7699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
        <p:nvSpPr>
          <p:cNvPr id="556" name="Google Shape;556;p43"/>
          <p:cNvSpPr txBox="1"/>
          <p:nvPr/>
        </p:nvSpPr>
        <p:spPr>
          <a:xfrm>
            <a:off x="7146925" y="2873375"/>
            <a:ext cx="990600" cy="768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t>
            </a:r>
            <a:endParaRPr/>
          </a:p>
        </p:txBody>
      </p:sp>
      <p:sp>
        <p:nvSpPr>
          <p:cNvPr id="557" name="Google Shape;557;p43"/>
          <p:cNvSpPr txBox="1"/>
          <p:nvPr/>
        </p:nvSpPr>
        <p:spPr>
          <a:xfrm>
            <a:off x="2528887" y="4173537"/>
            <a:ext cx="762000" cy="4000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44"/>
          <p:cNvSpPr txBox="1"/>
          <p:nvPr/>
        </p:nvSpPr>
        <p:spPr>
          <a:xfrm>
            <a:off x="533400" y="152400"/>
            <a:ext cx="8077200" cy="132397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a:solidFill>
                  <a:srgbClr val="DDD9C3"/>
                </a:solidFill>
                <a:latin typeface="Calibri"/>
                <a:ea typeface="Calibri"/>
                <a:cs typeface="Calibri"/>
                <a:sym typeface="Calibri"/>
              </a:rPr>
              <a:t>Provisional applications can be “quick and dirty”</a:t>
            </a:r>
            <a:endParaRPr/>
          </a:p>
        </p:txBody>
      </p:sp>
      <p:sp>
        <p:nvSpPr>
          <p:cNvPr id="563" name="Google Shape;563;p44"/>
          <p:cNvSpPr txBox="1"/>
          <p:nvPr/>
        </p:nvSpPr>
        <p:spPr>
          <a:xfrm>
            <a:off x="3657600" y="1770062"/>
            <a:ext cx="5181600" cy="501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File quickly to get a patent stake in the ground</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Later nonprovisional claims priority to the provisional</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Priority claim only valid if provisional has enablement, written description.</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Quick and dirty provisional too informal to enable or provide written description</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C00000"/>
              </a:buClr>
              <a:buSzPts val="3200"/>
              <a:buFont typeface="Calibri"/>
              <a:buNone/>
            </a:pPr>
            <a:r>
              <a:rPr b="1" i="0" lang="en-US" sz="3200" u="sng">
                <a:solidFill>
                  <a:srgbClr val="C00000"/>
                </a:solidFill>
                <a:latin typeface="Calibri"/>
                <a:ea typeface="Calibri"/>
                <a:cs typeface="Calibri"/>
                <a:sym typeface="Calibri"/>
              </a:rPr>
              <a:t>Same as doing nothing.</a:t>
            </a:r>
            <a:endParaRPr/>
          </a:p>
        </p:txBody>
      </p:sp>
      <p:pic>
        <p:nvPicPr>
          <p:cNvPr descr="http://www.relativelyinteresting.com/wp-content/uploads/2013/10/da-vinci-invention.jpg" id="564" name="Google Shape;564;p44"/>
          <p:cNvPicPr preferRelativeResize="0"/>
          <p:nvPr/>
        </p:nvPicPr>
        <p:blipFill rotWithShape="1">
          <a:blip r:embed="rId3">
            <a:alphaModFix/>
          </a:blip>
          <a:srcRect b="0" l="0" r="0" t="0"/>
          <a:stretch/>
        </p:blipFill>
        <p:spPr>
          <a:xfrm rot="-540000">
            <a:off x="387350" y="1506537"/>
            <a:ext cx="3090862" cy="2247900"/>
          </a:xfrm>
          <a:prstGeom prst="rect">
            <a:avLst/>
          </a:prstGeom>
          <a:noFill/>
          <a:ln>
            <a:noFill/>
          </a:ln>
        </p:spPr>
      </p:pic>
      <p:pic>
        <p:nvPicPr>
          <p:cNvPr descr="http://si.wsj.net/public/resources/images/EW-AH668_DAVINC_DV_20091015163526.jpg" id="565" name="Google Shape;565;p44"/>
          <p:cNvPicPr preferRelativeResize="0"/>
          <p:nvPr/>
        </p:nvPicPr>
        <p:blipFill rotWithShape="1">
          <a:blip r:embed="rId4">
            <a:alphaModFix/>
          </a:blip>
          <a:srcRect b="0" l="0" r="0" t="0"/>
          <a:stretch/>
        </p:blipFill>
        <p:spPr>
          <a:xfrm rot="540000">
            <a:off x="990600" y="3525837"/>
            <a:ext cx="1989137" cy="29908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45"/>
          <p:cNvSpPr txBox="1"/>
          <p:nvPr/>
        </p:nvSpPr>
        <p:spPr>
          <a:xfrm>
            <a:off x="533400" y="152400"/>
            <a:ext cx="8077200" cy="1938337"/>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a:solidFill>
                  <a:srgbClr val="DDD9C3"/>
                </a:solidFill>
                <a:latin typeface="Calibri"/>
                <a:ea typeface="Calibri"/>
                <a:cs typeface="Calibri"/>
                <a:sym typeface="Calibri"/>
              </a:rPr>
              <a:t>Provisional applications were created so US inventors have same patent term as OUS inventors.</a:t>
            </a:r>
            <a:endParaRPr/>
          </a:p>
        </p:txBody>
      </p:sp>
      <p:cxnSp>
        <p:nvCxnSpPr>
          <p:cNvPr id="571" name="Google Shape;571;p45"/>
          <p:cNvCxnSpPr/>
          <p:nvPr/>
        </p:nvCxnSpPr>
        <p:spPr>
          <a:xfrm>
            <a:off x="762000" y="3657600"/>
            <a:ext cx="7467600" cy="0"/>
          </a:xfrm>
          <a:prstGeom prst="straightConnector1">
            <a:avLst/>
          </a:prstGeom>
          <a:noFill/>
          <a:ln cap="flat" cmpd="sng" w="76200">
            <a:solidFill>
              <a:schemeClr val="dk1"/>
            </a:solidFill>
            <a:prstDash val="solid"/>
            <a:miter lim="800000"/>
            <a:headEnd len="med" w="med" type="none"/>
            <a:tailEnd len="med" w="med" type="none"/>
          </a:ln>
        </p:spPr>
      </p:cxnSp>
      <p:sp>
        <p:nvSpPr>
          <p:cNvPr id="572" name="Google Shape;572;p45"/>
          <p:cNvSpPr/>
          <p:nvPr/>
        </p:nvSpPr>
        <p:spPr>
          <a:xfrm>
            <a:off x="358775" y="2209800"/>
            <a:ext cx="2133600" cy="762000"/>
          </a:xfrm>
          <a:prstGeom prst="wedgeRoundRectCallout">
            <a:avLst>
              <a:gd fmla="val 4415" name="adj1"/>
              <a:gd fmla="val 37482" name="adj2"/>
              <a:gd fmla="val 0" name="adj3"/>
            </a:avLst>
          </a:prstGeom>
          <a:solidFill>
            <a:srgbClr val="77933C"/>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Day 1:</a:t>
            </a:r>
            <a:endParaRPr/>
          </a:p>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OUS inventor files priority application</a:t>
            </a:r>
            <a:endParaRPr/>
          </a:p>
        </p:txBody>
      </p:sp>
      <p:sp>
        <p:nvSpPr>
          <p:cNvPr id="573" name="Google Shape;573;p45"/>
          <p:cNvSpPr/>
          <p:nvPr/>
        </p:nvSpPr>
        <p:spPr>
          <a:xfrm>
            <a:off x="2667000" y="2219325"/>
            <a:ext cx="2133600" cy="762000"/>
          </a:xfrm>
          <a:prstGeom prst="wedgeRoundRectCallout">
            <a:avLst>
              <a:gd fmla="val -14175" name="adj1"/>
              <a:gd fmla="val 38768" name="adj2"/>
              <a:gd fmla="val 0" name="adj3"/>
            </a:avLst>
          </a:prstGeom>
          <a:solidFill>
            <a:srgbClr val="77933C"/>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Year  1:</a:t>
            </a:r>
            <a:endParaRPr/>
          </a:p>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OUS inventor files US application</a:t>
            </a:r>
            <a:endParaRPr/>
          </a:p>
        </p:txBody>
      </p:sp>
      <p:sp>
        <p:nvSpPr>
          <p:cNvPr id="574" name="Google Shape;574;p45"/>
          <p:cNvSpPr/>
          <p:nvPr/>
        </p:nvSpPr>
        <p:spPr>
          <a:xfrm>
            <a:off x="6324600" y="2209800"/>
            <a:ext cx="2133600" cy="762000"/>
          </a:xfrm>
          <a:prstGeom prst="wedgeRoundRectCallout">
            <a:avLst>
              <a:gd fmla="val 17498" name="adj1"/>
              <a:gd fmla="val 39625" name="adj2"/>
              <a:gd fmla="val 0" name="adj3"/>
            </a:avLst>
          </a:prstGeom>
          <a:solidFill>
            <a:srgbClr val="77933C"/>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Year  21:</a:t>
            </a:r>
            <a:endParaRPr/>
          </a:p>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US Patent expires</a:t>
            </a:r>
            <a:endParaRPr/>
          </a:p>
        </p:txBody>
      </p:sp>
      <p:cxnSp>
        <p:nvCxnSpPr>
          <p:cNvPr id="575" name="Google Shape;575;p45"/>
          <p:cNvCxnSpPr/>
          <p:nvPr/>
        </p:nvCxnSpPr>
        <p:spPr>
          <a:xfrm>
            <a:off x="762000" y="5791200"/>
            <a:ext cx="6324600" cy="0"/>
          </a:xfrm>
          <a:prstGeom prst="straightConnector1">
            <a:avLst/>
          </a:prstGeom>
          <a:noFill/>
          <a:ln cap="flat" cmpd="sng" w="76200">
            <a:solidFill>
              <a:schemeClr val="dk1"/>
            </a:solidFill>
            <a:prstDash val="solid"/>
            <a:miter lim="800000"/>
            <a:headEnd len="med" w="med" type="none"/>
            <a:tailEnd len="med" w="med" type="none"/>
          </a:ln>
        </p:spPr>
      </p:cxnSp>
      <p:sp>
        <p:nvSpPr>
          <p:cNvPr id="576" name="Google Shape;576;p45"/>
          <p:cNvSpPr/>
          <p:nvPr/>
        </p:nvSpPr>
        <p:spPr>
          <a:xfrm>
            <a:off x="358775" y="4343400"/>
            <a:ext cx="2133600" cy="762000"/>
          </a:xfrm>
          <a:prstGeom prst="wedgeRoundRectCallout">
            <a:avLst>
              <a:gd fmla="val 4415" name="adj1"/>
              <a:gd fmla="val 37482" name="adj2"/>
              <a:gd fmla="val 0" name="adj3"/>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Day 1:</a:t>
            </a:r>
            <a:endParaRPr/>
          </a:p>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US inventor files US application</a:t>
            </a:r>
            <a:endParaRPr/>
          </a:p>
        </p:txBody>
      </p:sp>
      <p:sp>
        <p:nvSpPr>
          <p:cNvPr id="577" name="Google Shape;577;p45"/>
          <p:cNvSpPr/>
          <p:nvPr/>
        </p:nvSpPr>
        <p:spPr>
          <a:xfrm>
            <a:off x="5334000" y="4343400"/>
            <a:ext cx="2133600" cy="762000"/>
          </a:xfrm>
          <a:prstGeom prst="wedgeRoundRectCallout">
            <a:avLst>
              <a:gd fmla="val 17498" name="adj1"/>
              <a:gd fmla="val 39625" name="adj2"/>
              <a:gd fmla="val 0" name="adj3"/>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Year  20:</a:t>
            </a:r>
            <a:endParaRPr/>
          </a:p>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US Patent expires</a:t>
            </a:r>
            <a:endParaRPr/>
          </a:p>
        </p:txBody>
      </p:sp>
      <p:cxnSp>
        <p:nvCxnSpPr>
          <p:cNvPr id="578" name="Google Shape;578;p45"/>
          <p:cNvCxnSpPr/>
          <p:nvPr/>
        </p:nvCxnSpPr>
        <p:spPr>
          <a:xfrm>
            <a:off x="7162800" y="5791200"/>
            <a:ext cx="1066800" cy="0"/>
          </a:xfrm>
          <a:prstGeom prst="straightConnector1">
            <a:avLst/>
          </a:prstGeom>
          <a:noFill/>
          <a:ln cap="flat" cmpd="sng" w="28575">
            <a:solidFill>
              <a:srgbClr val="10253F"/>
            </a:solidFill>
            <a:prstDash val="solid"/>
            <a:miter lim="800000"/>
            <a:headEnd len="med" w="med" type="none"/>
            <a:tailEnd len="med" w="med" type="none"/>
          </a:ln>
        </p:spPr>
      </p:cxnSp>
      <p:sp>
        <p:nvSpPr>
          <p:cNvPr id="579" name="Google Shape;579;p45"/>
          <p:cNvSpPr txBox="1"/>
          <p:nvPr/>
        </p:nvSpPr>
        <p:spPr>
          <a:xfrm>
            <a:off x="914400" y="6172200"/>
            <a:ext cx="7620000" cy="36988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The situation before US provisionals were authorized.</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46"/>
          <p:cNvSpPr txBox="1"/>
          <p:nvPr/>
        </p:nvSpPr>
        <p:spPr>
          <a:xfrm>
            <a:off x="533400" y="152400"/>
            <a:ext cx="8077200" cy="1938337"/>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a:solidFill>
                  <a:srgbClr val="DDD9C3"/>
                </a:solidFill>
                <a:latin typeface="Calibri"/>
                <a:ea typeface="Calibri"/>
                <a:cs typeface="Calibri"/>
                <a:sym typeface="Calibri"/>
              </a:rPr>
              <a:t>Provisional applications were created so US inventors have same patent term as OUS inventors.</a:t>
            </a:r>
            <a:endParaRPr/>
          </a:p>
        </p:txBody>
      </p:sp>
      <p:cxnSp>
        <p:nvCxnSpPr>
          <p:cNvPr id="585" name="Google Shape;585;p46"/>
          <p:cNvCxnSpPr/>
          <p:nvPr/>
        </p:nvCxnSpPr>
        <p:spPr>
          <a:xfrm>
            <a:off x="762000" y="3657600"/>
            <a:ext cx="7315200" cy="0"/>
          </a:xfrm>
          <a:prstGeom prst="straightConnector1">
            <a:avLst/>
          </a:prstGeom>
          <a:noFill/>
          <a:ln cap="flat" cmpd="sng" w="76200">
            <a:solidFill>
              <a:schemeClr val="dk1"/>
            </a:solidFill>
            <a:prstDash val="solid"/>
            <a:miter lim="800000"/>
            <a:headEnd len="med" w="med" type="none"/>
            <a:tailEnd len="med" w="med" type="none"/>
          </a:ln>
        </p:spPr>
      </p:cxnSp>
      <p:sp>
        <p:nvSpPr>
          <p:cNvPr id="586" name="Google Shape;586;p46"/>
          <p:cNvSpPr/>
          <p:nvPr/>
        </p:nvSpPr>
        <p:spPr>
          <a:xfrm>
            <a:off x="358775" y="2209800"/>
            <a:ext cx="2133600" cy="762000"/>
          </a:xfrm>
          <a:prstGeom prst="wedgeRoundRectCallout">
            <a:avLst>
              <a:gd fmla="val 4415" name="adj1"/>
              <a:gd fmla="val 37482" name="adj2"/>
              <a:gd fmla="val 0" name="adj3"/>
            </a:avLst>
          </a:prstGeom>
          <a:solidFill>
            <a:srgbClr val="77933C"/>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Day 1:</a:t>
            </a:r>
            <a:endParaRPr/>
          </a:p>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OUS inventor files priority application</a:t>
            </a:r>
            <a:endParaRPr/>
          </a:p>
        </p:txBody>
      </p:sp>
      <p:sp>
        <p:nvSpPr>
          <p:cNvPr id="587" name="Google Shape;587;p46"/>
          <p:cNvSpPr/>
          <p:nvPr/>
        </p:nvSpPr>
        <p:spPr>
          <a:xfrm>
            <a:off x="2667000" y="2219325"/>
            <a:ext cx="2133600" cy="762000"/>
          </a:xfrm>
          <a:prstGeom prst="wedgeRoundRectCallout">
            <a:avLst>
              <a:gd fmla="val -14175" name="adj1"/>
              <a:gd fmla="val 38768" name="adj2"/>
              <a:gd fmla="val 0" name="adj3"/>
            </a:avLst>
          </a:prstGeom>
          <a:solidFill>
            <a:srgbClr val="77933C"/>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Year  1:</a:t>
            </a:r>
            <a:endParaRPr/>
          </a:p>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OUS inventor files US application</a:t>
            </a:r>
            <a:endParaRPr/>
          </a:p>
        </p:txBody>
      </p:sp>
      <p:sp>
        <p:nvSpPr>
          <p:cNvPr id="588" name="Google Shape;588;p46"/>
          <p:cNvSpPr/>
          <p:nvPr/>
        </p:nvSpPr>
        <p:spPr>
          <a:xfrm>
            <a:off x="6324600" y="2209800"/>
            <a:ext cx="2133600" cy="762000"/>
          </a:xfrm>
          <a:prstGeom prst="wedgeRoundRectCallout">
            <a:avLst>
              <a:gd fmla="val 17498" name="adj1"/>
              <a:gd fmla="val 39625" name="adj2"/>
              <a:gd fmla="val 0" name="adj3"/>
            </a:avLst>
          </a:prstGeom>
          <a:solidFill>
            <a:srgbClr val="77933C"/>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Year  21:</a:t>
            </a:r>
            <a:endParaRPr/>
          </a:p>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Patent expires</a:t>
            </a:r>
            <a:endParaRPr/>
          </a:p>
        </p:txBody>
      </p:sp>
      <p:cxnSp>
        <p:nvCxnSpPr>
          <p:cNvPr id="589" name="Google Shape;589;p46"/>
          <p:cNvCxnSpPr/>
          <p:nvPr/>
        </p:nvCxnSpPr>
        <p:spPr>
          <a:xfrm>
            <a:off x="762000" y="5791200"/>
            <a:ext cx="7467600" cy="0"/>
          </a:xfrm>
          <a:prstGeom prst="straightConnector1">
            <a:avLst/>
          </a:prstGeom>
          <a:noFill/>
          <a:ln cap="flat" cmpd="sng" w="76200">
            <a:solidFill>
              <a:schemeClr val="dk1"/>
            </a:solidFill>
            <a:prstDash val="solid"/>
            <a:miter lim="800000"/>
            <a:headEnd len="med" w="med" type="none"/>
            <a:tailEnd len="med" w="med" type="none"/>
          </a:ln>
        </p:spPr>
      </p:cxnSp>
      <p:sp>
        <p:nvSpPr>
          <p:cNvPr id="590" name="Google Shape;590;p46"/>
          <p:cNvSpPr/>
          <p:nvPr/>
        </p:nvSpPr>
        <p:spPr>
          <a:xfrm>
            <a:off x="358775" y="4343400"/>
            <a:ext cx="2133600" cy="762000"/>
          </a:xfrm>
          <a:prstGeom prst="wedgeRoundRectCallout">
            <a:avLst>
              <a:gd fmla="val 4415" name="adj1"/>
              <a:gd fmla="val 37482" name="adj2"/>
              <a:gd fmla="val 0" name="adj3"/>
            </a:avLst>
          </a:prstGeom>
          <a:solidFill>
            <a:srgbClr val="376092"/>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Day 1:</a:t>
            </a:r>
            <a:endParaRPr/>
          </a:p>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US inventor files provisional application</a:t>
            </a:r>
            <a:endParaRPr/>
          </a:p>
        </p:txBody>
      </p:sp>
      <p:sp>
        <p:nvSpPr>
          <p:cNvPr id="591" name="Google Shape;591;p46"/>
          <p:cNvSpPr/>
          <p:nvPr/>
        </p:nvSpPr>
        <p:spPr>
          <a:xfrm>
            <a:off x="6477000" y="4349750"/>
            <a:ext cx="2133600" cy="762000"/>
          </a:xfrm>
          <a:prstGeom prst="wedgeRoundRectCallout">
            <a:avLst>
              <a:gd fmla="val 17498" name="adj1"/>
              <a:gd fmla="val 39625" name="adj2"/>
              <a:gd fmla="val 0" name="adj3"/>
            </a:avLst>
          </a:prstGeom>
          <a:solidFill>
            <a:srgbClr val="376092"/>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Year  21:</a:t>
            </a:r>
            <a:endParaRPr/>
          </a:p>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Patent expires</a:t>
            </a:r>
            <a:endParaRPr/>
          </a:p>
        </p:txBody>
      </p:sp>
      <p:sp>
        <p:nvSpPr>
          <p:cNvPr id="592" name="Google Shape;592;p46"/>
          <p:cNvSpPr/>
          <p:nvPr/>
        </p:nvSpPr>
        <p:spPr>
          <a:xfrm>
            <a:off x="2743200" y="4191000"/>
            <a:ext cx="2362200" cy="923925"/>
          </a:xfrm>
          <a:prstGeom prst="wedgeRoundRectCallout">
            <a:avLst>
              <a:gd fmla="val -13208" name="adj1"/>
              <a:gd fmla="val 35941" name="adj2"/>
              <a:gd fmla="val 0" name="adj3"/>
            </a:avLst>
          </a:prstGeom>
          <a:solidFill>
            <a:srgbClr val="376092"/>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Year  1:</a:t>
            </a:r>
            <a:endParaRPr/>
          </a:p>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US inventor files US nonprovisional application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47"/>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Provisional applications are good buddies or false friends</a:t>
            </a:r>
            <a:endParaRPr/>
          </a:p>
        </p:txBody>
      </p:sp>
      <p:sp>
        <p:nvSpPr>
          <p:cNvPr id="598" name="Google Shape;598;p47"/>
          <p:cNvSpPr txBox="1"/>
          <p:nvPr/>
        </p:nvSpPr>
        <p:spPr>
          <a:xfrm>
            <a:off x="2514600" y="1828800"/>
            <a:ext cx="6248400" cy="153828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2800"/>
              <a:buFont typeface="Arial"/>
              <a:buChar char="•"/>
            </a:pPr>
            <a:r>
              <a:rPr b="1" i="0" lang="en-US" sz="2800" u="none">
                <a:solidFill>
                  <a:schemeClr val="dk1"/>
                </a:solidFill>
                <a:latin typeface="Calibri"/>
                <a:ea typeface="Calibri"/>
                <a:cs typeface="Calibri"/>
                <a:sym typeface="Calibri"/>
              </a:rPr>
              <a:t>Good buddy:  more patent term</a:t>
            </a:r>
            <a:endParaRPr/>
          </a:p>
          <a:p>
            <a:pPr indent="-457200" lvl="0" marL="457200" marR="0" rtl="0" algn="l">
              <a:lnSpc>
                <a:spcPct val="100000"/>
              </a:lnSpc>
              <a:spcBef>
                <a:spcPts val="600"/>
              </a:spcBef>
              <a:spcAft>
                <a:spcPts val="0"/>
              </a:spcAft>
              <a:buClr>
                <a:schemeClr val="dk1"/>
              </a:buClr>
              <a:buSzPts val="2800"/>
              <a:buFont typeface="Arial"/>
              <a:buChar char="•"/>
            </a:pPr>
            <a:r>
              <a:rPr b="1" i="0" lang="en-US" sz="2800" u="none">
                <a:solidFill>
                  <a:schemeClr val="dk1"/>
                </a:solidFill>
                <a:latin typeface="Calibri"/>
                <a:ea typeface="Calibri"/>
                <a:cs typeface="Calibri"/>
                <a:sym typeface="Calibri"/>
              </a:rPr>
              <a:t>False friend:  useless if too informal</a:t>
            </a:r>
            <a:endParaRPr b="1" i="0" sz="2800" u="non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None/>
            </a:pPr>
            <a:r>
              <a:t/>
            </a:r>
            <a:endParaRPr b="1" i="0" sz="2800" u="none">
              <a:solidFill>
                <a:schemeClr val="dk1"/>
              </a:solidFill>
              <a:latin typeface="Calibri"/>
              <a:ea typeface="Calibri"/>
              <a:cs typeface="Calibri"/>
              <a:sym typeface="Calibri"/>
            </a:endParaRPr>
          </a:p>
        </p:txBody>
      </p:sp>
      <p:pic>
        <p:nvPicPr>
          <p:cNvPr descr="Cover slide 5.jpg" id="599" name="Google Shape;599;p47"/>
          <p:cNvPicPr preferRelativeResize="0"/>
          <p:nvPr/>
        </p:nvPicPr>
        <p:blipFill rotWithShape="1">
          <a:blip r:embed="rId3">
            <a:alphaModFix/>
          </a:blip>
          <a:srcRect b="0" l="0" r="0" t="0"/>
          <a:stretch/>
        </p:blipFill>
        <p:spPr>
          <a:xfrm>
            <a:off x="4941887" y="5038725"/>
            <a:ext cx="2095500" cy="1790700"/>
          </a:xfrm>
          <a:prstGeom prst="rect">
            <a:avLst/>
          </a:prstGeom>
          <a:noFill/>
          <a:ln>
            <a:noFill/>
          </a:ln>
        </p:spPr>
      </p:pic>
      <p:pic>
        <p:nvPicPr>
          <p:cNvPr descr="Cover slide 1.jpg" id="600" name="Google Shape;600;p47"/>
          <p:cNvPicPr preferRelativeResize="0"/>
          <p:nvPr/>
        </p:nvPicPr>
        <p:blipFill rotWithShape="1">
          <a:blip r:embed="rId4">
            <a:alphaModFix/>
          </a:blip>
          <a:srcRect b="0" l="0" r="0" t="0"/>
          <a:stretch/>
        </p:blipFill>
        <p:spPr>
          <a:xfrm>
            <a:off x="0" y="1455737"/>
            <a:ext cx="2387600" cy="1778000"/>
          </a:xfrm>
          <a:prstGeom prst="rect">
            <a:avLst/>
          </a:prstGeom>
          <a:noFill/>
          <a:ln>
            <a:noFill/>
          </a:ln>
        </p:spPr>
      </p:pic>
      <p:pic>
        <p:nvPicPr>
          <p:cNvPr descr="Cover slide 2.jpg" id="601" name="Google Shape;601;p47"/>
          <p:cNvPicPr preferRelativeResize="0"/>
          <p:nvPr/>
        </p:nvPicPr>
        <p:blipFill rotWithShape="1">
          <a:blip r:embed="rId5">
            <a:alphaModFix/>
          </a:blip>
          <a:srcRect b="0" l="0" r="0" t="0"/>
          <a:stretch/>
        </p:blipFill>
        <p:spPr>
          <a:xfrm>
            <a:off x="0" y="3078162"/>
            <a:ext cx="2387600" cy="2032000"/>
          </a:xfrm>
          <a:prstGeom prst="rect">
            <a:avLst/>
          </a:prstGeom>
          <a:noFill/>
          <a:ln>
            <a:noFill/>
          </a:ln>
        </p:spPr>
      </p:pic>
      <p:pic>
        <p:nvPicPr>
          <p:cNvPr descr="Cover slide 3.jpg" id="602" name="Google Shape;602;p47"/>
          <p:cNvPicPr preferRelativeResize="0"/>
          <p:nvPr/>
        </p:nvPicPr>
        <p:blipFill rotWithShape="1">
          <a:blip r:embed="rId6">
            <a:alphaModFix/>
          </a:blip>
          <a:srcRect b="0" l="0" r="0" t="0"/>
          <a:stretch/>
        </p:blipFill>
        <p:spPr>
          <a:xfrm>
            <a:off x="0" y="5027612"/>
            <a:ext cx="2387600" cy="1816100"/>
          </a:xfrm>
          <a:prstGeom prst="rect">
            <a:avLst/>
          </a:prstGeom>
          <a:noFill/>
          <a:ln>
            <a:noFill/>
          </a:ln>
        </p:spPr>
      </p:pic>
      <p:pic>
        <p:nvPicPr>
          <p:cNvPr descr="Cover slide 4.jpg" id="603" name="Google Shape;603;p47"/>
          <p:cNvPicPr preferRelativeResize="0"/>
          <p:nvPr/>
        </p:nvPicPr>
        <p:blipFill rotWithShape="1">
          <a:blip r:embed="rId7">
            <a:alphaModFix/>
          </a:blip>
          <a:srcRect b="0" l="0" r="0" t="0"/>
          <a:stretch/>
        </p:blipFill>
        <p:spPr>
          <a:xfrm>
            <a:off x="2387600" y="5038725"/>
            <a:ext cx="2578100" cy="1790700"/>
          </a:xfrm>
          <a:prstGeom prst="rect">
            <a:avLst/>
          </a:prstGeom>
          <a:noFill/>
          <a:ln>
            <a:noFill/>
          </a:ln>
        </p:spPr>
      </p:pic>
      <p:pic>
        <p:nvPicPr>
          <p:cNvPr descr="Cover slide 6.jpg" id="604" name="Google Shape;604;p47"/>
          <p:cNvPicPr preferRelativeResize="0"/>
          <p:nvPr/>
        </p:nvPicPr>
        <p:blipFill rotWithShape="1">
          <a:blip r:embed="rId8">
            <a:alphaModFix/>
          </a:blip>
          <a:srcRect b="0" l="0" r="0" t="0"/>
          <a:stretch/>
        </p:blipFill>
        <p:spPr>
          <a:xfrm>
            <a:off x="6937375" y="5053012"/>
            <a:ext cx="2197100" cy="1790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48"/>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4000"/>
              <a:buFont typeface="Calibri"/>
              <a:buNone/>
            </a:pPr>
            <a:r>
              <a:rPr b="0" i="0" lang="en-US" sz="4000" u="none" cap="none" strike="noStrike">
                <a:solidFill>
                  <a:srgbClr val="DDD9C3"/>
                </a:solidFill>
                <a:latin typeface="Calibri"/>
                <a:ea typeface="Calibri"/>
                <a:cs typeface="Calibri"/>
                <a:sym typeface="Calibri"/>
              </a:rPr>
              <a:t>Provisional recommendations</a:t>
            </a:r>
            <a:endParaRPr/>
          </a:p>
        </p:txBody>
      </p:sp>
      <p:sp>
        <p:nvSpPr>
          <p:cNvPr id="610" name="Google Shape;610;p48"/>
          <p:cNvSpPr txBox="1"/>
          <p:nvPr/>
        </p:nvSpPr>
        <p:spPr>
          <a:xfrm>
            <a:off x="2590800" y="1776412"/>
            <a:ext cx="6391275" cy="2738437"/>
          </a:xfrm>
          <a:prstGeom prst="rect">
            <a:avLst/>
          </a:prstGeom>
          <a:noFill/>
          <a:ln>
            <a:noFill/>
          </a:ln>
        </p:spPr>
        <p:txBody>
          <a:bodyPr anchorCtr="0" anchor="t" bIns="45700" lIns="91425" spcFirstLastPara="1" rIns="91425" wrap="square" tIns="45700">
            <a:spAutoFit/>
          </a:bodyPr>
          <a:lstStyle/>
          <a:p>
            <a:pPr indent="-349250" lvl="0" marL="349250" marR="0" rtl="0" algn="l">
              <a:lnSpc>
                <a:spcPct val="100000"/>
              </a:lnSpc>
              <a:spcBef>
                <a:spcPts val="0"/>
              </a:spcBef>
              <a:spcAft>
                <a:spcPts val="0"/>
              </a:spcAft>
              <a:buClr>
                <a:srgbClr val="632523"/>
              </a:buClr>
              <a:buSzPts val="2400"/>
              <a:buFont typeface="Arial"/>
              <a:buChar char="•"/>
            </a:pPr>
            <a:r>
              <a:rPr b="0" i="0" lang="en-US" sz="2400" u="none">
                <a:solidFill>
                  <a:srgbClr val="632523"/>
                </a:solidFill>
                <a:latin typeface="Calibri"/>
                <a:ea typeface="Calibri"/>
                <a:cs typeface="Calibri"/>
                <a:sym typeface="Calibri"/>
              </a:rPr>
              <a:t>Quick and dirty only acceptable if no other option</a:t>
            </a:r>
            <a:endParaRPr/>
          </a:p>
          <a:p>
            <a:pPr indent="-349250" lvl="0" marL="349250" marR="0" rtl="0" algn="l">
              <a:lnSpc>
                <a:spcPct val="100000"/>
              </a:lnSpc>
              <a:spcBef>
                <a:spcPts val="0"/>
              </a:spcBef>
              <a:spcAft>
                <a:spcPts val="0"/>
              </a:spcAft>
              <a:buClr>
                <a:srgbClr val="632523"/>
              </a:buClr>
              <a:buSzPts val="2400"/>
              <a:buFont typeface="Arial"/>
              <a:buChar char="•"/>
            </a:pPr>
            <a:r>
              <a:rPr b="0" i="0" lang="en-US" sz="2400" u="none">
                <a:solidFill>
                  <a:srgbClr val="632523"/>
                </a:solidFill>
                <a:latin typeface="Calibri"/>
                <a:ea typeface="Calibri"/>
                <a:cs typeface="Calibri"/>
                <a:sym typeface="Calibri"/>
              </a:rPr>
              <a:t>Follow up quickly with more complete content</a:t>
            </a:r>
            <a:endParaRPr/>
          </a:p>
          <a:p>
            <a:pPr indent="-349250" lvl="0" marL="349250" marR="0" rtl="0" algn="l">
              <a:lnSpc>
                <a:spcPct val="100000"/>
              </a:lnSpc>
              <a:spcBef>
                <a:spcPts val="0"/>
              </a:spcBef>
              <a:spcAft>
                <a:spcPts val="0"/>
              </a:spcAft>
              <a:buClr>
                <a:srgbClr val="632523"/>
              </a:buClr>
              <a:buSzPts val="2400"/>
              <a:buFont typeface="Arial"/>
              <a:buChar char="•"/>
            </a:pPr>
            <a:r>
              <a:rPr b="0" i="0" lang="en-US" sz="2400" u="none">
                <a:solidFill>
                  <a:srgbClr val="632523"/>
                </a:solidFill>
                <a:latin typeface="Calibri"/>
                <a:ea typeface="Calibri"/>
                <a:cs typeface="Calibri"/>
                <a:sym typeface="Calibri"/>
              </a:rPr>
              <a:t>Content should be complete with some tolerance for informal presentation</a:t>
            </a:r>
            <a:endParaRPr/>
          </a:p>
          <a:p>
            <a:pPr indent="-349250" lvl="0" marL="349250" marR="0" rtl="0" algn="l">
              <a:lnSpc>
                <a:spcPct val="100000"/>
              </a:lnSpc>
              <a:spcBef>
                <a:spcPts val="0"/>
              </a:spcBef>
              <a:spcAft>
                <a:spcPts val="0"/>
              </a:spcAft>
              <a:buClr>
                <a:srgbClr val="632523"/>
              </a:buClr>
              <a:buSzPts val="2400"/>
              <a:buFont typeface="Arial"/>
              <a:buChar char="•"/>
            </a:pPr>
            <a:r>
              <a:rPr b="0" i="0" lang="en-US" sz="2400" u="none">
                <a:solidFill>
                  <a:srgbClr val="632523"/>
                </a:solidFill>
                <a:latin typeface="Calibri"/>
                <a:ea typeface="Calibri"/>
                <a:cs typeface="Calibri"/>
                <a:sym typeface="Calibri"/>
              </a:rPr>
              <a:t>Big company practice:  “formal” provisionals</a:t>
            </a:r>
            <a:endParaRPr/>
          </a:p>
          <a:p>
            <a:pPr indent="0" lvl="0" marL="0" marR="0" rtl="0" algn="l">
              <a:lnSpc>
                <a:spcPct val="100000"/>
              </a:lnSpc>
              <a:spcBef>
                <a:spcPts val="0"/>
              </a:spcBef>
              <a:spcAft>
                <a:spcPts val="0"/>
              </a:spcAft>
              <a:buNone/>
            </a:pPr>
            <a:r>
              <a:t/>
            </a:r>
            <a:endParaRPr b="0" i="0" sz="2400" u="none">
              <a:solidFill>
                <a:srgbClr val="632523"/>
              </a:solidFill>
              <a:latin typeface="Calibri"/>
              <a:ea typeface="Calibri"/>
              <a:cs typeface="Calibri"/>
              <a:sym typeface="Calibri"/>
            </a:endParaRPr>
          </a:p>
        </p:txBody>
      </p:sp>
      <p:pic>
        <p:nvPicPr>
          <p:cNvPr descr="Cover slide 5.jpg" id="611" name="Google Shape;611;p48"/>
          <p:cNvPicPr preferRelativeResize="0"/>
          <p:nvPr/>
        </p:nvPicPr>
        <p:blipFill rotWithShape="1">
          <a:blip r:embed="rId3">
            <a:alphaModFix/>
          </a:blip>
          <a:srcRect b="0" l="0" r="0" t="0"/>
          <a:stretch/>
        </p:blipFill>
        <p:spPr>
          <a:xfrm>
            <a:off x="4941887" y="5038725"/>
            <a:ext cx="2095500" cy="1790700"/>
          </a:xfrm>
          <a:prstGeom prst="rect">
            <a:avLst/>
          </a:prstGeom>
          <a:noFill/>
          <a:ln>
            <a:noFill/>
          </a:ln>
        </p:spPr>
      </p:pic>
      <p:pic>
        <p:nvPicPr>
          <p:cNvPr descr="Cover slide 1.jpg" id="612" name="Google Shape;612;p48"/>
          <p:cNvPicPr preferRelativeResize="0"/>
          <p:nvPr/>
        </p:nvPicPr>
        <p:blipFill rotWithShape="1">
          <a:blip r:embed="rId4">
            <a:alphaModFix/>
          </a:blip>
          <a:srcRect b="0" l="0" r="0" t="0"/>
          <a:stretch/>
        </p:blipFill>
        <p:spPr>
          <a:xfrm>
            <a:off x="0" y="1455737"/>
            <a:ext cx="2387600" cy="1778000"/>
          </a:xfrm>
          <a:prstGeom prst="rect">
            <a:avLst/>
          </a:prstGeom>
          <a:noFill/>
          <a:ln>
            <a:noFill/>
          </a:ln>
        </p:spPr>
      </p:pic>
      <p:pic>
        <p:nvPicPr>
          <p:cNvPr descr="Cover slide 2.jpg" id="613" name="Google Shape;613;p48"/>
          <p:cNvPicPr preferRelativeResize="0"/>
          <p:nvPr/>
        </p:nvPicPr>
        <p:blipFill rotWithShape="1">
          <a:blip r:embed="rId5">
            <a:alphaModFix/>
          </a:blip>
          <a:srcRect b="0" l="0" r="0" t="0"/>
          <a:stretch/>
        </p:blipFill>
        <p:spPr>
          <a:xfrm>
            <a:off x="0" y="3078162"/>
            <a:ext cx="2387600" cy="2032000"/>
          </a:xfrm>
          <a:prstGeom prst="rect">
            <a:avLst/>
          </a:prstGeom>
          <a:noFill/>
          <a:ln>
            <a:noFill/>
          </a:ln>
        </p:spPr>
      </p:pic>
      <p:pic>
        <p:nvPicPr>
          <p:cNvPr descr="Cover slide 3.jpg" id="614" name="Google Shape;614;p48"/>
          <p:cNvPicPr preferRelativeResize="0"/>
          <p:nvPr/>
        </p:nvPicPr>
        <p:blipFill rotWithShape="1">
          <a:blip r:embed="rId6">
            <a:alphaModFix/>
          </a:blip>
          <a:srcRect b="0" l="0" r="0" t="0"/>
          <a:stretch/>
        </p:blipFill>
        <p:spPr>
          <a:xfrm>
            <a:off x="0" y="5027612"/>
            <a:ext cx="2387600" cy="1816100"/>
          </a:xfrm>
          <a:prstGeom prst="rect">
            <a:avLst/>
          </a:prstGeom>
          <a:noFill/>
          <a:ln>
            <a:noFill/>
          </a:ln>
        </p:spPr>
      </p:pic>
      <p:pic>
        <p:nvPicPr>
          <p:cNvPr descr="Cover slide 4.jpg" id="615" name="Google Shape;615;p48"/>
          <p:cNvPicPr preferRelativeResize="0"/>
          <p:nvPr/>
        </p:nvPicPr>
        <p:blipFill rotWithShape="1">
          <a:blip r:embed="rId7">
            <a:alphaModFix/>
          </a:blip>
          <a:srcRect b="0" l="0" r="0" t="0"/>
          <a:stretch/>
        </p:blipFill>
        <p:spPr>
          <a:xfrm>
            <a:off x="2387600" y="5038725"/>
            <a:ext cx="2578100" cy="1790700"/>
          </a:xfrm>
          <a:prstGeom prst="rect">
            <a:avLst/>
          </a:prstGeom>
          <a:noFill/>
          <a:ln>
            <a:noFill/>
          </a:ln>
        </p:spPr>
      </p:pic>
      <p:pic>
        <p:nvPicPr>
          <p:cNvPr descr="Cover slide 6.jpg" id="616" name="Google Shape;616;p48"/>
          <p:cNvPicPr preferRelativeResize="0"/>
          <p:nvPr/>
        </p:nvPicPr>
        <p:blipFill rotWithShape="1">
          <a:blip r:embed="rId8">
            <a:alphaModFix/>
          </a:blip>
          <a:srcRect b="0" l="0" r="0" t="0"/>
          <a:stretch/>
        </p:blipFill>
        <p:spPr>
          <a:xfrm>
            <a:off x="6937375" y="5053012"/>
            <a:ext cx="2197100" cy="17907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grpSp>
        <p:nvGrpSpPr>
          <p:cNvPr id="621" name="Google Shape;621;p49"/>
          <p:cNvGrpSpPr/>
          <p:nvPr/>
        </p:nvGrpSpPr>
        <p:grpSpPr>
          <a:xfrm>
            <a:off x="0" y="1455737"/>
            <a:ext cx="5027612" cy="5419725"/>
            <a:chOff x="-1" y="1455738"/>
            <a:chExt cx="5026961" cy="5419264"/>
          </a:xfrm>
        </p:grpSpPr>
        <p:pic>
          <p:nvPicPr>
            <p:cNvPr descr="Cover slide 5.jpg" id="622" name="Google Shape;622;p49"/>
            <p:cNvPicPr preferRelativeResize="0"/>
            <p:nvPr/>
          </p:nvPicPr>
          <p:blipFill rotWithShape="1">
            <a:blip r:embed="rId3">
              <a:alphaModFix/>
            </a:blip>
            <a:srcRect b="0" l="0" r="0" t="0"/>
            <a:stretch/>
          </p:blipFill>
          <p:spPr>
            <a:xfrm>
              <a:off x="1779782" y="5525101"/>
              <a:ext cx="1579670" cy="1349900"/>
            </a:xfrm>
            <a:prstGeom prst="rect">
              <a:avLst/>
            </a:prstGeom>
            <a:noFill/>
            <a:ln>
              <a:noFill/>
            </a:ln>
          </p:spPr>
        </p:pic>
        <p:pic>
          <p:nvPicPr>
            <p:cNvPr descr="Cover slide 1.jpg" id="623" name="Google Shape;623;p49"/>
            <p:cNvPicPr preferRelativeResize="0"/>
            <p:nvPr/>
          </p:nvPicPr>
          <p:blipFill rotWithShape="1">
            <a:blip r:embed="rId4">
              <a:alphaModFix/>
            </a:blip>
            <a:srcRect b="0" l="0" r="0" t="0"/>
            <a:stretch/>
          </p:blipFill>
          <p:spPr>
            <a:xfrm>
              <a:off x="0" y="1455738"/>
              <a:ext cx="1728878" cy="1287462"/>
            </a:xfrm>
            <a:prstGeom prst="rect">
              <a:avLst/>
            </a:prstGeom>
            <a:noFill/>
            <a:ln>
              <a:noFill/>
            </a:ln>
          </p:spPr>
        </p:pic>
        <p:pic>
          <p:nvPicPr>
            <p:cNvPr descr="Cover slide 2.jpg" id="624" name="Google Shape;624;p49"/>
            <p:cNvPicPr preferRelativeResize="0"/>
            <p:nvPr/>
          </p:nvPicPr>
          <p:blipFill rotWithShape="1">
            <a:blip r:embed="rId5">
              <a:alphaModFix/>
            </a:blip>
            <a:srcRect b="0" l="0" r="0" t="0"/>
            <a:stretch/>
          </p:blipFill>
          <p:spPr>
            <a:xfrm>
              <a:off x="-1" y="2734855"/>
              <a:ext cx="1728879" cy="1471387"/>
            </a:xfrm>
            <a:prstGeom prst="rect">
              <a:avLst/>
            </a:prstGeom>
            <a:noFill/>
            <a:ln>
              <a:noFill/>
            </a:ln>
          </p:spPr>
        </p:pic>
        <p:pic>
          <p:nvPicPr>
            <p:cNvPr descr="Cover slide 3.jpg" id="625" name="Google Shape;625;p49"/>
            <p:cNvPicPr preferRelativeResize="0"/>
            <p:nvPr/>
          </p:nvPicPr>
          <p:blipFill rotWithShape="1">
            <a:blip r:embed="rId6">
              <a:alphaModFix/>
            </a:blip>
            <a:srcRect b="0" l="0" r="0" t="0"/>
            <a:stretch/>
          </p:blipFill>
          <p:spPr>
            <a:xfrm>
              <a:off x="0" y="4210050"/>
              <a:ext cx="1728878" cy="1315051"/>
            </a:xfrm>
            <a:prstGeom prst="rect">
              <a:avLst/>
            </a:prstGeom>
            <a:noFill/>
            <a:ln>
              <a:noFill/>
            </a:ln>
          </p:spPr>
        </p:pic>
        <p:pic>
          <p:nvPicPr>
            <p:cNvPr descr="Cover slide 4.jpg" id="626" name="Google Shape;626;p49"/>
            <p:cNvPicPr preferRelativeResize="0"/>
            <p:nvPr/>
          </p:nvPicPr>
          <p:blipFill rotWithShape="1">
            <a:blip r:embed="rId7">
              <a:alphaModFix/>
            </a:blip>
            <a:srcRect b="0" l="0" r="0" t="0"/>
            <a:stretch/>
          </p:blipFill>
          <p:spPr>
            <a:xfrm>
              <a:off x="-1" y="5525101"/>
              <a:ext cx="1779782" cy="1349901"/>
            </a:xfrm>
            <a:prstGeom prst="rect">
              <a:avLst/>
            </a:prstGeom>
            <a:noFill/>
            <a:ln>
              <a:noFill/>
            </a:ln>
          </p:spPr>
        </p:pic>
        <p:pic>
          <p:nvPicPr>
            <p:cNvPr descr="Cover slide 6.jpg" id="627" name="Google Shape;627;p49"/>
            <p:cNvPicPr preferRelativeResize="0"/>
            <p:nvPr/>
          </p:nvPicPr>
          <p:blipFill rotWithShape="1">
            <a:blip r:embed="rId8">
              <a:alphaModFix/>
            </a:blip>
            <a:srcRect b="0" l="0" r="0" t="0"/>
            <a:stretch/>
          </p:blipFill>
          <p:spPr>
            <a:xfrm>
              <a:off x="3371227" y="5525101"/>
              <a:ext cx="1655733" cy="1349470"/>
            </a:xfrm>
            <a:prstGeom prst="rect">
              <a:avLst/>
            </a:prstGeom>
            <a:noFill/>
            <a:ln>
              <a:noFill/>
            </a:ln>
          </p:spPr>
        </p:pic>
      </p:grpSp>
      <p:sp>
        <p:nvSpPr>
          <p:cNvPr id="628" name="Google Shape;628;p49"/>
          <p:cNvSpPr txBox="1"/>
          <p:nvPr>
            <p:ph idx="4294967295" type="ctrTitle"/>
          </p:nvPr>
        </p:nvSpPr>
        <p:spPr>
          <a:xfrm>
            <a:off x="0" y="0"/>
            <a:ext cx="9144000" cy="1470025"/>
          </a:xfrm>
          <a:prstGeom prst="rect">
            <a:avLst/>
          </a:prstGeom>
          <a:solidFill>
            <a:srgbClr val="63252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DD9C3"/>
              </a:buClr>
              <a:buSzPts val="6000"/>
              <a:buFont typeface="Calibri"/>
              <a:buNone/>
            </a:pPr>
            <a:r>
              <a:rPr b="0" i="0" lang="en-US" sz="6000" u="none" cap="none" strike="noStrike">
                <a:solidFill>
                  <a:srgbClr val="DDD9C3"/>
                </a:solidFill>
                <a:latin typeface="Calibri"/>
                <a:ea typeface="Calibri"/>
                <a:cs typeface="Calibri"/>
                <a:sym typeface="Calibri"/>
              </a:rPr>
              <a:t>Thank you.</a:t>
            </a:r>
            <a:endParaRPr/>
          </a:p>
        </p:txBody>
      </p:sp>
      <p:sp>
        <p:nvSpPr>
          <p:cNvPr id="629" name="Google Shape;629;p49"/>
          <p:cNvSpPr txBox="1"/>
          <p:nvPr/>
        </p:nvSpPr>
        <p:spPr>
          <a:xfrm>
            <a:off x="1524000" y="3352800"/>
            <a:ext cx="7620000" cy="152400"/>
          </a:xfrm>
          <a:prstGeom prst="rect">
            <a:avLst/>
          </a:prstGeom>
          <a:solidFill>
            <a:srgbClr val="800000"/>
          </a:solidFill>
          <a:ln cap="flat" cmpd="sng" w="9525">
            <a:solidFill>
              <a:srgbClr val="8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30" name="Google Shape;630;p49"/>
          <p:cNvSpPr txBox="1"/>
          <p:nvPr/>
        </p:nvSpPr>
        <p:spPr>
          <a:xfrm>
            <a:off x="719137" y="2852737"/>
            <a:ext cx="8610600" cy="38528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31" name="Google Shape;631;p49"/>
          <p:cNvSpPr txBox="1"/>
          <p:nvPr/>
        </p:nvSpPr>
        <p:spPr>
          <a:xfrm>
            <a:off x="1292225" y="3584575"/>
            <a:ext cx="838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32" name="Google Shape;632;p49"/>
          <p:cNvSpPr txBox="1"/>
          <p:nvPr/>
        </p:nvSpPr>
        <p:spPr>
          <a:xfrm>
            <a:off x="942975" y="3203575"/>
            <a:ext cx="1187450" cy="1295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600"/>
              <a:buFont typeface="Book Antiqua"/>
              <a:buNone/>
            </a:pPr>
            <a:r>
              <a:rPr b="1" i="0" lang="en-US" sz="6600" u="none">
                <a:solidFill>
                  <a:schemeClr val="lt1"/>
                </a:solidFill>
                <a:latin typeface="Book Antiqua"/>
                <a:ea typeface="Book Antiqua"/>
                <a:cs typeface="Book Antiqua"/>
                <a:sym typeface="Book Antiqua"/>
              </a:rPr>
              <a:t>K</a:t>
            </a:r>
            <a:endParaRPr/>
          </a:p>
        </p:txBody>
      </p:sp>
      <p:sp>
        <p:nvSpPr>
          <p:cNvPr id="633" name="Google Shape;633;p49"/>
          <p:cNvSpPr txBox="1"/>
          <p:nvPr/>
        </p:nvSpPr>
        <p:spPr>
          <a:xfrm>
            <a:off x="5138737" y="3051175"/>
            <a:ext cx="1187450" cy="1295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600"/>
              <a:buFont typeface="Book Antiqua"/>
              <a:buNone/>
            </a:pPr>
            <a:r>
              <a:rPr b="1" i="0" lang="en-US" sz="6600" u="none">
                <a:solidFill>
                  <a:schemeClr val="lt1"/>
                </a:solidFill>
                <a:latin typeface="Book Antiqua"/>
                <a:ea typeface="Book Antiqua"/>
                <a:cs typeface="Book Antiqua"/>
                <a:sym typeface="Book Antiqua"/>
              </a:rPr>
              <a:t>B</a:t>
            </a:r>
            <a:endParaRPr/>
          </a:p>
        </p:txBody>
      </p:sp>
      <p:sp>
        <p:nvSpPr>
          <p:cNvPr id="634" name="Google Shape;634;p49"/>
          <p:cNvSpPr txBox="1"/>
          <p:nvPr/>
        </p:nvSpPr>
        <p:spPr>
          <a:xfrm>
            <a:off x="2206625" y="3660775"/>
            <a:ext cx="838200" cy="914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35" name="Google Shape;635;p49"/>
          <p:cNvSpPr txBox="1"/>
          <p:nvPr/>
        </p:nvSpPr>
        <p:spPr>
          <a:xfrm>
            <a:off x="2206625" y="3756025"/>
            <a:ext cx="8382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Book Antiqua"/>
              <a:buNone/>
            </a:pPr>
            <a:r>
              <a:rPr b="0" i="0" lang="en-US" sz="3600" u="none">
                <a:solidFill>
                  <a:schemeClr val="lt1"/>
                </a:solidFill>
                <a:latin typeface="Book Antiqua"/>
                <a:ea typeface="Book Antiqua"/>
                <a:cs typeface="Book Antiqua"/>
                <a:sym typeface="Book Antiqua"/>
              </a:rPr>
              <a:t>Ag</a:t>
            </a:r>
            <a:endParaRPr/>
          </a:p>
        </p:txBody>
      </p:sp>
      <p:sp>
        <p:nvSpPr>
          <p:cNvPr id="636" name="Google Shape;636;p49"/>
          <p:cNvSpPr txBox="1"/>
          <p:nvPr/>
        </p:nvSpPr>
        <p:spPr>
          <a:xfrm>
            <a:off x="3121025" y="3417887"/>
            <a:ext cx="838200" cy="914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37" name="Google Shape;637;p49"/>
          <p:cNvSpPr txBox="1"/>
          <p:nvPr/>
        </p:nvSpPr>
        <p:spPr>
          <a:xfrm>
            <a:off x="4035425" y="3660775"/>
            <a:ext cx="838200" cy="914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38" name="Google Shape;638;p49"/>
          <p:cNvSpPr txBox="1"/>
          <p:nvPr/>
        </p:nvSpPr>
        <p:spPr>
          <a:xfrm>
            <a:off x="3121025" y="3494087"/>
            <a:ext cx="8382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Book Antiqua"/>
              <a:buNone/>
            </a:pPr>
            <a:r>
              <a:rPr b="0" i="0" lang="en-US" sz="3600" u="none">
                <a:solidFill>
                  <a:schemeClr val="lt1"/>
                </a:solidFill>
                <a:latin typeface="Book Antiqua"/>
                <a:ea typeface="Book Antiqua"/>
                <a:cs typeface="Book Antiqua"/>
                <a:sym typeface="Book Antiqua"/>
              </a:rPr>
              <a:t>A</a:t>
            </a:r>
            <a:endParaRPr/>
          </a:p>
        </p:txBody>
      </p:sp>
      <p:sp>
        <p:nvSpPr>
          <p:cNvPr id="639" name="Google Shape;639;p49"/>
          <p:cNvSpPr txBox="1"/>
          <p:nvPr/>
        </p:nvSpPr>
        <p:spPr>
          <a:xfrm>
            <a:off x="4035425" y="3813175"/>
            <a:ext cx="8382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Book Antiqua"/>
              <a:buNone/>
            </a:pPr>
            <a:r>
              <a:rPr b="0" i="0" lang="en-US" sz="3600" u="none">
                <a:solidFill>
                  <a:schemeClr val="lt1"/>
                </a:solidFill>
                <a:latin typeface="Book Antiqua"/>
                <a:ea typeface="Book Antiqua"/>
                <a:cs typeface="Book Antiqua"/>
                <a:sym typeface="Book Antiqua"/>
              </a:rPr>
              <a:t>N</a:t>
            </a:r>
            <a:endParaRPr/>
          </a:p>
        </p:txBody>
      </p:sp>
      <p:sp>
        <p:nvSpPr>
          <p:cNvPr id="640" name="Google Shape;640;p49"/>
          <p:cNvSpPr txBox="1"/>
          <p:nvPr/>
        </p:nvSpPr>
        <p:spPr>
          <a:xfrm>
            <a:off x="5026025" y="3035300"/>
            <a:ext cx="1371600" cy="33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600"/>
              <a:buFont typeface="Book Antiqua"/>
              <a:buNone/>
            </a:pPr>
            <a:r>
              <a:rPr b="0" i="0" lang="en-US" sz="1600" u="none">
                <a:solidFill>
                  <a:srgbClr val="FFFF5B"/>
                </a:solidFill>
                <a:latin typeface="Book Antiqua"/>
                <a:ea typeface="Book Antiqua"/>
                <a:cs typeface="Book Antiqua"/>
                <a:sym typeface="Book Antiqua"/>
              </a:rPr>
              <a:t>Boron</a:t>
            </a:r>
            <a:endParaRPr/>
          </a:p>
        </p:txBody>
      </p:sp>
      <p:sp>
        <p:nvSpPr>
          <p:cNvPr id="641" name="Google Shape;641;p49"/>
          <p:cNvSpPr txBox="1"/>
          <p:nvPr/>
        </p:nvSpPr>
        <p:spPr>
          <a:xfrm>
            <a:off x="1949450" y="3660775"/>
            <a:ext cx="1371600" cy="2746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200"/>
              <a:buFont typeface="Book Antiqua"/>
              <a:buNone/>
            </a:pPr>
            <a:r>
              <a:rPr b="0" i="0" lang="en-US" sz="1200" u="none">
                <a:solidFill>
                  <a:srgbClr val="FFFF5B"/>
                </a:solidFill>
                <a:latin typeface="Book Antiqua"/>
                <a:ea typeface="Book Antiqua"/>
                <a:cs typeface="Book Antiqua"/>
                <a:sym typeface="Book Antiqua"/>
              </a:rPr>
              <a:t>Silver</a:t>
            </a:r>
            <a:endParaRPr/>
          </a:p>
        </p:txBody>
      </p:sp>
      <p:sp>
        <p:nvSpPr>
          <p:cNvPr id="642" name="Google Shape;642;p49"/>
          <p:cNvSpPr txBox="1"/>
          <p:nvPr/>
        </p:nvSpPr>
        <p:spPr>
          <a:xfrm>
            <a:off x="2849562" y="3417887"/>
            <a:ext cx="1371600" cy="260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100"/>
              <a:buFont typeface="Book Antiqua"/>
              <a:buNone/>
            </a:pPr>
            <a:r>
              <a:rPr b="0" i="0" lang="en-US" sz="1100" u="none">
                <a:solidFill>
                  <a:srgbClr val="FFFF5B"/>
                </a:solidFill>
                <a:latin typeface="Book Antiqua"/>
                <a:ea typeface="Book Antiqua"/>
                <a:cs typeface="Book Antiqua"/>
                <a:sym typeface="Book Antiqua"/>
              </a:rPr>
              <a:t>Atomic Mass</a:t>
            </a:r>
            <a:endParaRPr/>
          </a:p>
        </p:txBody>
      </p:sp>
      <p:sp>
        <p:nvSpPr>
          <p:cNvPr id="643" name="Google Shape;643;p49"/>
          <p:cNvSpPr txBox="1"/>
          <p:nvPr/>
        </p:nvSpPr>
        <p:spPr>
          <a:xfrm>
            <a:off x="3803650" y="3660775"/>
            <a:ext cx="1371600" cy="2746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200"/>
              <a:buFont typeface="Book Antiqua"/>
              <a:buNone/>
            </a:pPr>
            <a:r>
              <a:rPr b="0" i="0" lang="en-US" sz="1200" u="none">
                <a:solidFill>
                  <a:srgbClr val="FFFF5B"/>
                </a:solidFill>
                <a:latin typeface="Book Antiqua"/>
                <a:ea typeface="Book Antiqua"/>
                <a:cs typeface="Book Antiqua"/>
                <a:sym typeface="Book Antiqua"/>
              </a:rPr>
              <a:t>Nitrogen</a:t>
            </a:r>
            <a:endParaRPr/>
          </a:p>
        </p:txBody>
      </p:sp>
      <p:sp>
        <p:nvSpPr>
          <p:cNvPr id="644" name="Google Shape;644;p49"/>
          <p:cNvSpPr txBox="1"/>
          <p:nvPr/>
        </p:nvSpPr>
        <p:spPr>
          <a:xfrm>
            <a:off x="2862262" y="3932237"/>
            <a:ext cx="1371600" cy="4286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100"/>
              <a:buFont typeface="Book Antiqua"/>
              <a:buNone/>
            </a:pPr>
            <a:r>
              <a:rPr b="0" i="0" lang="en-US" sz="1100" u="none">
                <a:solidFill>
                  <a:srgbClr val="FFFF5B"/>
                </a:solidFill>
                <a:latin typeface="Book Antiqua"/>
                <a:ea typeface="Book Antiqua"/>
                <a:cs typeface="Book Antiqua"/>
                <a:sym typeface="Book Antiqua"/>
              </a:rPr>
              <a:t>Protons and Neutrons</a:t>
            </a:r>
            <a:endParaRPr/>
          </a:p>
        </p:txBody>
      </p:sp>
      <p:sp>
        <p:nvSpPr>
          <p:cNvPr id="645" name="Google Shape;645;p49"/>
          <p:cNvSpPr txBox="1"/>
          <p:nvPr/>
        </p:nvSpPr>
        <p:spPr>
          <a:xfrm>
            <a:off x="879475" y="3203575"/>
            <a:ext cx="1371600" cy="33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600"/>
              <a:buFont typeface="Book Antiqua"/>
              <a:buNone/>
            </a:pPr>
            <a:r>
              <a:rPr b="0" i="0" lang="en-US" sz="1600" u="none">
                <a:solidFill>
                  <a:srgbClr val="FFFF5B"/>
                </a:solidFill>
                <a:latin typeface="Book Antiqua"/>
                <a:ea typeface="Book Antiqua"/>
                <a:cs typeface="Book Antiqua"/>
                <a:sym typeface="Book Antiqua"/>
              </a:rPr>
              <a:t>Potassium</a:t>
            </a:r>
            <a:endParaRPr/>
          </a:p>
        </p:txBody>
      </p:sp>
      <p:sp>
        <p:nvSpPr>
          <p:cNvPr id="646" name="Google Shape;646;p49"/>
          <p:cNvSpPr txBox="1"/>
          <p:nvPr/>
        </p:nvSpPr>
        <p:spPr>
          <a:xfrm>
            <a:off x="911225" y="4194175"/>
            <a:ext cx="106680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5B"/>
              </a:buClr>
              <a:buSzPts val="1600"/>
              <a:buFont typeface="Book Antiqua"/>
              <a:buNone/>
            </a:pPr>
            <a:r>
              <a:rPr b="1" i="0" lang="en-US" sz="1600" u="none">
                <a:solidFill>
                  <a:srgbClr val="FFFF5B"/>
                </a:solidFill>
                <a:latin typeface="Book Antiqua"/>
                <a:ea typeface="Book Antiqua"/>
                <a:cs typeface="Book Antiqua"/>
                <a:sym typeface="Book Antiqua"/>
              </a:rPr>
              <a:t>19</a:t>
            </a:r>
            <a:endParaRPr/>
          </a:p>
        </p:txBody>
      </p:sp>
      <p:sp>
        <p:nvSpPr>
          <p:cNvPr id="647" name="Google Shape;647;p49"/>
          <p:cNvSpPr txBox="1"/>
          <p:nvPr/>
        </p:nvSpPr>
        <p:spPr>
          <a:xfrm>
            <a:off x="2182812" y="4270375"/>
            <a:ext cx="45720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5B"/>
              </a:buClr>
              <a:buSzPts val="1600"/>
              <a:buFont typeface="Book Antiqua"/>
              <a:buNone/>
            </a:pPr>
            <a:r>
              <a:rPr b="1" i="0" lang="en-US" sz="1600" u="none">
                <a:solidFill>
                  <a:srgbClr val="FFFF5B"/>
                </a:solidFill>
                <a:latin typeface="Book Antiqua"/>
                <a:ea typeface="Book Antiqua"/>
                <a:cs typeface="Book Antiqua"/>
                <a:sym typeface="Book Antiqua"/>
              </a:rPr>
              <a:t>47</a:t>
            </a:r>
            <a:endParaRPr/>
          </a:p>
        </p:txBody>
      </p:sp>
      <p:sp>
        <p:nvSpPr>
          <p:cNvPr id="648" name="Google Shape;648;p49"/>
          <p:cNvSpPr txBox="1"/>
          <p:nvPr/>
        </p:nvSpPr>
        <p:spPr>
          <a:xfrm>
            <a:off x="4003675" y="4270375"/>
            <a:ext cx="45720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5B"/>
              </a:buClr>
              <a:buSzPts val="1600"/>
              <a:buFont typeface="Book Antiqua"/>
              <a:buNone/>
            </a:pPr>
            <a:r>
              <a:rPr b="1" i="0" lang="en-US" sz="1600" u="none">
                <a:solidFill>
                  <a:srgbClr val="FFFF5B"/>
                </a:solidFill>
                <a:latin typeface="Book Antiqua"/>
                <a:ea typeface="Book Antiqua"/>
                <a:cs typeface="Book Antiqua"/>
                <a:sym typeface="Book Antiqua"/>
              </a:rPr>
              <a:t>7</a:t>
            </a:r>
            <a:endParaRPr/>
          </a:p>
        </p:txBody>
      </p:sp>
      <p:sp>
        <p:nvSpPr>
          <p:cNvPr id="649" name="Google Shape;649;p49"/>
          <p:cNvSpPr txBox="1"/>
          <p:nvPr/>
        </p:nvSpPr>
        <p:spPr>
          <a:xfrm>
            <a:off x="5102225" y="4013200"/>
            <a:ext cx="45720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5B"/>
              </a:buClr>
              <a:buSzPts val="1600"/>
              <a:buFont typeface="Book Antiqua"/>
              <a:buNone/>
            </a:pPr>
            <a:r>
              <a:rPr b="1" i="0" lang="en-US" sz="1600" u="none">
                <a:solidFill>
                  <a:srgbClr val="FFFF5B"/>
                </a:solidFill>
                <a:latin typeface="Book Antiqua"/>
                <a:ea typeface="Book Antiqua"/>
                <a:cs typeface="Book Antiqua"/>
                <a:sym typeface="Book Antiqua"/>
              </a:rPr>
              <a:t>5</a:t>
            </a:r>
            <a:endParaRPr/>
          </a:p>
        </p:txBody>
      </p:sp>
      <p:sp>
        <p:nvSpPr>
          <p:cNvPr id="650" name="Google Shape;650;p49"/>
          <p:cNvSpPr txBox="1"/>
          <p:nvPr/>
        </p:nvSpPr>
        <p:spPr>
          <a:xfrm>
            <a:off x="1368425" y="4194175"/>
            <a:ext cx="762000" cy="33655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5B"/>
              </a:buClr>
              <a:buSzPts val="1600"/>
              <a:buFont typeface="Book Antiqua"/>
              <a:buNone/>
            </a:pPr>
            <a:r>
              <a:rPr b="1" i="0" lang="en-US" sz="1600" u="none">
                <a:solidFill>
                  <a:srgbClr val="FFFF5B"/>
                </a:solidFill>
                <a:latin typeface="Book Antiqua"/>
                <a:ea typeface="Book Antiqua"/>
                <a:cs typeface="Book Antiqua"/>
                <a:sym typeface="Book Antiqua"/>
              </a:rPr>
              <a:t>39.098</a:t>
            </a:r>
            <a:endParaRPr/>
          </a:p>
        </p:txBody>
      </p:sp>
      <p:sp>
        <p:nvSpPr>
          <p:cNvPr id="651" name="Google Shape;651;p49"/>
          <p:cNvSpPr txBox="1"/>
          <p:nvPr/>
        </p:nvSpPr>
        <p:spPr>
          <a:xfrm>
            <a:off x="5559425" y="4041775"/>
            <a:ext cx="762000" cy="304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5B"/>
              </a:buClr>
              <a:buSzPts val="1400"/>
              <a:buFont typeface="Arial"/>
              <a:buNone/>
            </a:pPr>
            <a:r>
              <a:rPr b="0" i="0" lang="en-US" sz="1400" u="none">
                <a:solidFill>
                  <a:srgbClr val="FFFF5B"/>
                </a:solidFill>
                <a:latin typeface="Arial"/>
                <a:ea typeface="Arial"/>
                <a:cs typeface="Arial"/>
                <a:sym typeface="Arial"/>
              </a:rPr>
              <a:t>10.811</a:t>
            </a:r>
            <a:endParaRPr/>
          </a:p>
        </p:txBody>
      </p:sp>
      <p:sp>
        <p:nvSpPr>
          <p:cNvPr id="652" name="Google Shape;652;p49"/>
          <p:cNvSpPr txBox="1"/>
          <p:nvPr/>
        </p:nvSpPr>
        <p:spPr>
          <a:xfrm>
            <a:off x="2370137" y="4333875"/>
            <a:ext cx="762000" cy="27463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5B"/>
              </a:buClr>
              <a:buSzPts val="1200"/>
              <a:buFont typeface="Arial"/>
              <a:buNone/>
            </a:pPr>
            <a:r>
              <a:rPr b="0" i="0" lang="en-US" sz="1200" u="none">
                <a:solidFill>
                  <a:srgbClr val="FFFF5B"/>
                </a:solidFill>
                <a:latin typeface="Arial"/>
                <a:ea typeface="Arial"/>
                <a:cs typeface="Arial"/>
                <a:sym typeface="Arial"/>
              </a:rPr>
              <a:t>107.87</a:t>
            </a:r>
            <a:endParaRPr/>
          </a:p>
        </p:txBody>
      </p:sp>
      <p:sp>
        <p:nvSpPr>
          <p:cNvPr id="653" name="Google Shape;653;p49"/>
          <p:cNvSpPr txBox="1"/>
          <p:nvPr/>
        </p:nvSpPr>
        <p:spPr>
          <a:xfrm>
            <a:off x="4191000" y="4338637"/>
            <a:ext cx="762000" cy="27463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5B"/>
              </a:buClr>
              <a:buSzPts val="1200"/>
              <a:buFont typeface="Arial"/>
              <a:buNone/>
            </a:pPr>
            <a:r>
              <a:rPr b="0" i="0" lang="en-US" sz="1200" u="none">
                <a:solidFill>
                  <a:srgbClr val="FFFF5B"/>
                </a:solidFill>
                <a:latin typeface="Arial"/>
                <a:ea typeface="Arial"/>
                <a:cs typeface="Arial"/>
                <a:sym typeface="Arial"/>
              </a:rPr>
              <a:t>14.007</a:t>
            </a:r>
            <a:endParaRPr/>
          </a:p>
        </p:txBody>
      </p:sp>
      <p:sp>
        <p:nvSpPr>
          <p:cNvPr id="654" name="Google Shape;654;p49"/>
          <p:cNvSpPr txBox="1"/>
          <p:nvPr/>
        </p:nvSpPr>
        <p:spPr>
          <a:xfrm>
            <a:off x="6399212" y="3584575"/>
            <a:ext cx="838200" cy="914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55" name="Google Shape;655;p49"/>
          <p:cNvSpPr txBox="1"/>
          <p:nvPr/>
        </p:nvSpPr>
        <p:spPr>
          <a:xfrm>
            <a:off x="6383337" y="3736975"/>
            <a:ext cx="8382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Book Antiqua"/>
              <a:buNone/>
            </a:pPr>
            <a:r>
              <a:rPr b="0" i="0" lang="en-US" sz="3600" u="none">
                <a:solidFill>
                  <a:schemeClr val="lt1"/>
                </a:solidFill>
                <a:latin typeface="Book Antiqua"/>
                <a:ea typeface="Book Antiqua"/>
                <a:cs typeface="Book Antiqua"/>
                <a:sym typeface="Book Antiqua"/>
              </a:rPr>
              <a:t>I</a:t>
            </a:r>
            <a:endParaRPr/>
          </a:p>
        </p:txBody>
      </p:sp>
      <p:sp>
        <p:nvSpPr>
          <p:cNvPr id="656" name="Google Shape;656;p49"/>
          <p:cNvSpPr txBox="1"/>
          <p:nvPr/>
        </p:nvSpPr>
        <p:spPr>
          <a:xfrm>
            <a:off x="6129337" y="3584575"/>
            <a:ext cx="1371600" cy="2746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200"/>
              <a:buFont typeface="Book Antiqua"/>
              <a:buNone/>
            </a:pPr>
            <a:r>
              <a:rPr b="0" i="0" lang="en-US" sz="1200" u="none">
                <a:solidFill>
                  <a:srgbClr val="FFFF5B"/>
                </a:solidFill>
                <a:latin typeface="Book Antiqua"/>
                <a:ea typeface="Book Antiqua"/>
                <a:cs typeface="Book Antiqua"/>
                <a:sym typeface="Book Antiqua"/>
              </a:rPr>
              <a:t>Iodine</a:t>
            </a:r>
            <a:endParaRPr/>
          </a:p>
        </p:txBody>
      </p:sp>
      <p:sp>
        <p:nvSpPr>
          <p:cNvPr id="657" name="Google Shape;657;p49"/>
          <p:cNvSpPr txBox="1"/>
          <p:nvPr/>
        </p:nvSpPr>
        <p:spPr>
          <a:xfrm>
            <a:off x="6338887" y="4202112"/>
            <a:ext cx="45720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5B"/>
              </a:buClr>
              <a:buSzPts val="1600"/>
              <a:buFont typeface="Book Antiqua"/>
              <a:buNone/>
            </a:pPr>
            <a:r>
              <a:rPr b="1" i="0" lang="en-US" sz="1600" u="none">
                <a:solidFill>
                  <a:srgbClr val="FFFF5B"/>
                </a:solidFill>
                <a:latin typeface="Book Antiqua"/>
                <a:ea typeface="Book Antiqua"/>
                <a:cs typeface="Book Antiqua"/>
                <a:sym typeface="Book Antiqua"/>
              </a:rPr>
              <a:t>53</a:t>
            </a:r>
            <a:endParaRPr/>
          </a:p>
        </p:txBody>
      </p:sp>
      <p:sp>
        <p:nvSpPr>
          <p:cNvPr id="658" name="Google Shape;658;p49"/>
          <p:cNvSpPr txBox="1"/>
          <p:nvPr/>
        </p:nvSpPr>
        <p:spPr>
          <a:xfrm>
            <a:off x="6527800" y="4267200"/>
            <a:ext cx="762000" cy="27463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5B"/>
              </a:buClr>
              <a:buSzPts val="1200"/>
              <a:buFont typeface="Arial"/>
              <a:buNone/>
            </a:pPr>
            <a:r>
              <a:rPr b="0" i="0" lang="en-US" sz="1200" u="none">
                <a:solidFill>
                  <a:srgbClr val="FFFF5B"/>
                </a:solidFill>
                <a:latin typeface="Arial"/>
                <a:ea typeface="Arial"/>
                <a:cs typeface="Arial"/>
                <a:sym typeface="Arial"/>
              </a:rPr>
              <a:t>126.90</a:t>
            </a:r>
            <a:endParaRPr/>
          </a:p>
        </p:txBody>
      </p:sp>
      <p:grpSp>
        <p:nvGrpSpPr>
          <p:cNvPr id="659" name="Google Shape;659;p49"/>
          <p:cNvGrpSpPr/>
          <p:nvPr/>
        </p:nvGrpSpPr>
        <p:grpSpPr>
          <a:xfrm>
            <a:off x="7038975" y="3432175"/>
            <a:ext cx="1371600" cy="946150"/>
            <a:chOff x="4148" y="1104"/>
            <a:chExt cx="864" cy="596"/>
          </a:xfrm>
        </p:grpSpPr>
        <p:sp>
          <p:nvSpPr>
            <p:cNvPr id="660" name="Google Shape;660;p49"/>
            <p:cNvSpPr txBox="1"/>
            <p:nvPr/>
          </p:nvSpPr>
          <p:spPr>
            <a:xfrm>
              <a:off x="4322" y="1104"/>
              <a:ext cx="528" cy="576"/>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pSp>
          <p:nvGrpSpPr>
            <p:cNvPr id="661" name="Google Shape;661;p49"/>
            <p:cNvGrpSpPr/>
            <p:nvPr/>
          </p:nvGrpSpPr>
          <p:grpSpPr>
            <a:xfrm>
              <a:off x="4148" y="1104"/>
              <a:ext cx="864" cy="596"/>
              <a:chOff x="4222" y="1104"/>
              <a:chExt cx="864" cy="596"/>
            </a:xfrm>
          </p:grpSpPr>
          <p:sp>
            <p:nvSpPr>
              <p:cNvPr id="662" name="Google Shape;662;p49"/>
              <p:cNvSpPr txBox="1"/>
              <p:nvPr/>
            </p:nvSpPr>
            <p:spPr>
              <a:xfrm>
                <a:off x="4341" y="1185"/>
                <a:ext cx="624"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Book Antiqua"/>
                  <a:buNone/>
                </a:pPr>
                <a:r>
                  <a:rPr b="0" i="0" lang="en-US" sz="3600" u="none">
                    <a:solidFill>
                      <a:schemeClr val="lt1"/>
                    </a:solidFill>
                    <a:latin typeface="Book Antiqua"/>
                    <a:ea typeface="Book Antiqua"/>
                    <a:cs typeface="Book Antiqua"/>
                    <a:sym typeface="Book Antiqua"/>
                  </a:rPr>
                  <a:t>Nd</a:t>
                </a:r>
                <a:endParaRPr/>
              </a:p>
            </p:txBody>
          </p:sp>
          <p:sp>
            <p:nvSpPr>
              <p:cNvPr id="663" name="Google Shape;663;p49"/>
              <p:cNvSpPr txBox="1"/>
              <p:nvPr/>
            </p:nvSpPr>
            <p:spPr>
              <a:xfrm>
                <a:off x="4222" y="1104"/>
                <a:ext cx="864" cy="1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100"/>
                  <a:buFont typeface="Book Antiqua"/>
                  <a:buNone/>
                </a:pPr>
                <a:r>
                  <a:rPr b="0" i="0" lang="en-US" sz="1100" u="none">
                    <a:solidFill>
                      <a:srgbClr val="FFFF5B"/>
                    </a:solidFill>
                    <a:latin typeface="Book Antiqua"/>
                    <a:ea typeface="Book Antiqua"/>
                    <a:cs typeface="Book Antiqua"/>
                    <a:sym typeface="Book Antiqua"/>
                  </a:rPr>
                  <a:t>Neodymium</a:t>
                </a:r>
                <a:endParaRPr/>
              </a:p>
            </p:txBody>
          </p:sp>
          <p:sp>
            <p:nvSpPr>
              <p:cNvPr id="664" name="Google Shape;664;p49"/>
              <p:cNvSpPr txBox="1"/>
              <p:nvPr/>
            </p:nvSpPr>
            <p:spPr>
              <a:xfrm>
                <a:off x="4360" y="1488"/>
                <a:ext cx="288" cy="2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5B"/>
                  </a:buClr>
                  <a:buSzPts val="1600"/>
                  <a:buFont typeface="Book Antiqua"/>
                  <a:buNone/>
                </a:pPr>
                <a:r>
                  <a:rPr b="1" i="0" lang="en-US" sz="1600" u="none">
                    <a:solidFill>
                      <a:srgbClr val="FFFF5B"/>
                    </a:solidFill>
                    <a:latin typeface="Book Antiqua"/>
                    <a:ea typeface="Book Antiqua"/>
                    <a:cs typeface="Book Antiqua"/>
                    <a:sym typeface="Book Antiqua"/>
                  </a:rPr>
                  <a:t>60</a:t>
                </a:r>
                <a:endParaRPr/>
              </a:p>
            </p:txBody>
          </p:sp>
          <p:sp>
            <p:nvSpPr>
              <p:cNvPr id="665" name="Google Shape;665;p49"/>
              <p:cNvSpPr txBox="1"/>
              <p:nvPr/>
            </p:nvSpPr>
            <p:spPr>
              <a:xfrm>
                <a:off x="4485" y="1518"/>
                <a:ext cx="480" cy="17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5B"/>
                  </a:buClr>
                  <a:buSzPts val="1200"/>
                  <a:buFont typeface="Arial"/>
                  <a:buNone/>
                </a:pPr>
                <a:r>
                  <a:rPr b="0" i="0" lang="en-US" sz="1200" u="none">
                    <a:solidFill>
                      <a:srgbClr val="FFFF5B"/>
                    </a:solidFill>
                    <a:latin typeface="Arial"/>
                    <a:ea typeface="Arial"/>
                    <a:cs typeface="Arial"/>
                    <a:sym typeface="Arial"/>
                  </a:rPr>
                  <a:t>144.24</a:t>
                </a:r>
                <a:endParaRPr/>
              </a:p>
            </p:txBody>
          </p:sp>
        </p:grpSp>
      </p:grpSp>
      <p:sp>
        <p:nvSpPr>
          <p:cNvPr id="666" name="Google Shape;666;p49"/>
          <p:cNvSpPr txBox="1"/>
          <p:nvPr/>
        </p:nvSpPr>
        <p:spPr>
          <a:xfrm>
            <a:off x="8229600" y="3584575"/>
            <a:ext cx="838200" cy="914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67" name="Google Shape;667;p49"/>
          <p:cNvSpPr txBox="1"/>
          <p:nvPr/>
        </p:nvSpPr>
        <p:spPr>
          <a:xfrm>
            <a:off x="8167687" y="3736975"/>
            <a:ext cx="9906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Book Antiqua"/>
              <a:buNone/>
            </a:pPr>
            <a:r>
              <a:rPr b="0" i="0" lang="en-US" sz="3600" u="none">
                <a:solidFill>
                  <a:schemeClr val="lt1"/>
                </a:solidFill>
                <a:latin typeface="Book Antiqua"/>
                <a:ea typeface="Book Antiqua"/>
                <a:cs typeface="Book Antiqua"/>
                <a:sym typeface="Book Antiqua"/>
              </a:rPr>
              <a:t>Er</a:t>
            </a:r>
            <a:endParaRPr/>
          </a:p>
        </p:txBody>
      </p:sp>
      <p:sp>
        <p:nvSpPr>
          <p:cNvPr id="668" name="Google Shape;668;p49"/>
          <p:cNvSpPr txBox="1"/>
          <p:nvPr/>
        </p:nvSpPr>
        <p:spPr>
          <a:xfrm>
            <a:off x="8001000" y="3584575"/>
            <a:ext cx="1371600" cy="2746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5B"/>
              </a:buClr>
              <a:buSzPts val="1200"/>
              <a:buFont typeface="Book Antiqua"/>
              <a:buNone/>
            </a:pPr>
            <a:r>
              <a:rPr b="0" i="0" lang="en-US" sz="1200" u="none">
                <a:solidFill>
                  <a:srgbClr val="FFFF5B"/>
                </a:solidFill>
                <a:latin typeface="Book Antiqua"/>
                <a:ea typeface="Book Antiqua"/>
                <a:cs typeface="Book Antiqua"/>
                <a:sym typeface="Book Antiqua"/>
              </a:rPr>
              <a:t>Erbium</a:t>
            </a:r>
            <a:endParaRPr/>
          </a:p>
        </p:txBody>
      </p:sp>
      <p:sp>
        <p:nvSpPr>
          <p:cNvPr id="669" name="Google Shape;669;p49"/>
          <p:cNvSpPr txBox="1"/>
          <p:nvPr/>
        </p:nvSpPr>
        <p:spPr>
          <a:xfrm>
            <a:off x="8172450" y="4194175"/>
            <a:ext cx="45720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5B"/>
              </a:buClr>
              <a:buSzPts val="1600"/>
              <a:buFont typeface="Book Antiqua"/>
              <a:buNone/>
            </a:pPr>
            <a:r>
              <a:rPr b="1" i="0" lang="en-US" sz="1600" u="none">
                <a:solidFill>
                  <a:srgbClr val="FFFF5B"/>
                </a:solidFill>
                <a:latin typeface="Book Antiqua"/>
                <a:ea typeface="Book Antiqua"/>
                <a:cs typeface="Book Antiqua"/>
                <a:sym typeface="Book Antiqua"/>
              </a:rPr>
              <a:t>68</a:t>
            </a:r>
            <a:endParaRPr/>
          </a:p>
        </p:txBody>
      </p:sp>
      <p:sp>
        <p:nvSpPr>
          <p:cNvPr id="670" name="Google Shape;670;p49"/>
          <p:cNvSpPr txBox="1"/>
          <p:nvPr/>
        </p:nvSpPr>
        <p:spPr>
          <a:xfrm>
            <a:off x="8369300" y="4249737"/>
            <a:ext cx="762000" cy="27463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5B"/>
              </a:buClr>
              <a:buSzPts val="1200"/>
              <a:buFont typeface="Arial"/>
              <a:buNone/>
            </a:pPr>
            <a:r>
              <a:rPr b="0" i="0" lang="en-US" sz="1200" u="none">
                <a:solidFill>
                  <a:srgbClr val="FFFF5B"/>
                </a:solidFill>
                <a:latin typeface="Arial"/>
                <a:ea typeface="Arial"/>
                <a:cs typeface="Arial"/>
                <a:sym typeface="Arial"/>
              </a:rPr>
              <a:t>167.26</a:t>
            </a:r>
            <a:endParaRPr/>
          </a:p>
        </p:txBody>
      </p:sp>
      <p:sp>
        <p:nvSpPr>
          <p:cNvPr id="671" name="Google Shape;671;p49"/>
          <p:cNvSpPr txBox="1"/>
          <p:nvPr/>
        </p:nvSpPr>
        <p:spPr>
          <a:xfrm>
            <a:off x="966787" y="4614862"/>
            <a:ext cx="7696200" cy="64135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800000"/>
              </a:buClr>
              <a:buSzPts val="3600"/>
              <a:buFont typeface="Book Antiqua"/>
              <a:buNone/>
            </a:pPr>
            <a:r>
              <a:rPr b="0" i="0" lang="en-US" sz="3600" u="none">
                <a:solidFill>
                  <a:srgbClr val="800000"/>
                </a:solidFill>
                <a:latin typeface="Book Antiqua"/>
                <a:ea typeface="Book Antiqua"/>
                <a:cs typeface="Book Antiqua"/>
                <a:sym typeface="Book Antiqua"/>
              </a:rPr>
              <a:t>Intellectual Property Attorneys</a:t>
            </a:r>
            <a:endParaRPr/>
          </a:p>
        </p:txBody>
      </p:sp>
      <p:sp>
        <p:nvSpPr>
          <p:cNvPr id="672" name="Google Shape;672;p49"/>
          <p:cNvSpPr txBox="1"/>
          <p:nvPr/>
        </p:nvSpPr>
        <p:spPr>
          <a:xfrm>
            <a:off x="3803650" y="5449887"/>
            <a:ext cx="6272212"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00000"/>
              </a:buClr>
              <a:buSzPts val="2800"/>
              <a:buFont typeface="Book Antiqua"/>
              <a:buNone/>
            </a:pPr>
            <a:r>
              <a:rPr b="0" i="0" lang="en-US" sz="2800" u="none">
                <a:solidFill>
                  <a:srgbClr val="800000"/>
                </a:solidFill>
                <a:latin typeface="Book Antiqua"/>
                <a:ea typeface="Book Antiqua"/>
                <a:cs typeface="Book Antiqua"/>
                <a:sym typeface="Book Antiqua"/>
              </a:rPr>
              <a:t>All the right elements.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5"/>
          <p:cNvSpPr txBox="1"/>
          <p:nvPr/>
        </p:nvSpPr>
        <p:spPr>
          <a:xfrm>
            <a:off x="1049337" y="1282700"/>
            <a:ext cx="7086600" cy="1385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Even after you make an invention, patent rights do not exist until years later when all of the following have occurred:</a:t>
            </a:r>
            <a:endParaRPr/>
          </a:p>
        </p:txBody>
      </p:sp>
      <p:sp>
        <p:nvSpPr>
          <p:cNvPr id="149" name="Google Shape;149;p5"/>
          <p:cNvSpPr txBox="1"/>
          <p:nvPr/>
        </p:nvSpPr>
        <p:spPr>
          <a:xfrm>
            <a:off x="304800" y="2819400"/>
            <a:ext cx="3124200" cy="1938337"/>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Prepare application</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File application</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Prosecute application</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Issue application</a:t>
            </a:r>
            <a:endParaRPr/>
          </a:p>
        </p:txBody>
      </p:sp>
      <p:sp>
        <p:nvSpPr>
          <p:cNvPr id="150" name="Google Shape;150;p5"/>
          <p:cNvSpPr txBox="1"/>
          <p:nvPr/>
        </p:nvSpPr>
        <p:spPr>
          <a:xfrm>
            <a:off x="1066800" y="5638800"/>
            <a:ext cx="75438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Trademarks, trade secrets, copyrights are instant.</a:t>
            </a:r>
            <a:endParaRPr/>
          </a:p>
        </p:txBody>
      </p:sp>
      <p:sp>
        <p:nvSpPr>
          <p:cNvPr id="151" name="Google Shape;151;p5"/>
          <p:cNvSpPr txBox="1"/>
          <p:nvPr/>
        </p:nvSpPr>
        <p:spPr>
          <a:xfrm>
            <a:off x="3905250" y="4389437"/>
            <a:ext cx="1866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Inventor</a:t>
            </a:r>
            <a:endParaRPr/>
          </a:p>
        </p:txBody>
      </p:sp>
      <p:sp>
        <p:nvSpPr>
          <p:cNvPr id="152" name="Google Shape;152;p5"/>
          <p:cNvSpPr txBox="1"/>
          <p:nvPr/>
        </p:nvSpPr>
        <p:spPr>
          <a:xfrm>
            <a:off x="6743700" y="4389437"/>
            <a:ext cx="1866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Patentee</a:t>
            </a:r>
            <a:endParaRPr/>
          </a:p>
        </p:txBody>
      </p:sp>
      <p:sp>
        <p:nvSpPr>
          <p:cNvPr id="153" name="Google Shape;153;p5"/>
          <p:cNvSpPr txBox="1"/>
          <p:nvPr>
            <p:ph type="ctrTitle"/>
          </p:nvPr>
        </p:nvSpPr>
        <p:spPr>
          <a:xfrm>
            <a:off x="0" y="0"/>
            <a:ext cx="9144000" cy="1066800"/>
          </a:xfrm>
          <a:prstGeom prst="rect">
            <a:avLst/>
          </a:prstGeom>
          <a:solidFill>
            <a:srgbClr val="632523"/>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DDD9C3"/>
              </a:buClr>
              <a:buSzPts val="4000"/>
              <a:buFont typeface="Calibri"/>
              <a:buNone/>
            </a:pPr>
            <a:r>
              <a:rPr b="0" i="0" lang="en-US" sz="4000" u="none">
                <a:solidFill>
                  <a:srgbClr val="DDD9C3"/>
                </a:solidFill>
                <a:latin typeface="Calibri"/>
                <a:ea typeface="Calibri"/>
                <a:cs typeface="Calibri"/>
                <a:sym typeface="Calibri"/>
              </a:rPr>
              <a:t>Patents take </a:t>
            </a:r>
            <a:r>
              <a:rPr b="1" i="0" lang="en-US" sz="4000" u="sng">
                <a:solidFill>
                  <a:srgbClr val="DDD9C3"/>
                </a:solidFill>
                <a:latin typeface="Calibri"/>
                <a:ea typeface="Calibri"/>
                <a:cs typeface="Calibri"/>
                <a:sym typeface="Calibri"/>
              </a:rPr>
              <a:t>years</a:t>
            </a:r>
            <a:r>
              <a:rPr b="0" i="0" lang="en-US" sz="4000" u="none">
                <a:solidFill>
                  <a:srgbClr val="DDD9C3"/>
                </a:solidFill>
                <a:latin typeface="Calibri"/>
                <a:ea typeface="Calibri"/>
                <a:cs typeface="Calibri"/>
                <a:sym typeface="Calibri"/>
              </a:rPr>
              <a:t> to place.</a:t>
            </a:r>
            <a:endParaRPr/>
          </a:p>
        </p:txBody>
      </p:sp>
      <p:sp>
        <p:nvSpPr>
          <p:cNvPr id="154" name="Google Shape;154;p5"/>
          <p:cNvSpPr txBox="1"/>
          <p:nvPr/>
        </p:nvSpPr>
        <p:spPr>
          <a:xfrm>
            <a:off x="0" y="6519862"/>
            <a:ext cx="3810000" cy="3381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Calibri"/>
              <a:buNone/>
            </a:pPr>
            <a:r>
              <a:rPr b="0" i="0" lang="en-US" sz="800" u="none">
                <a:solidFill>
                  <a:schemeClr val="dk1"/>
                </a:solidFill>
                <a:latin typeface="Calibri"/>
                <a:ea typeface="Calibri"/>
                <a:cs typeface="Calibri"/>
                <a:sym typeface="Calibri"/>
              </a:rPr>
              <a:t>© </a:t>
            </a:r>
            <a:r>
              <a:rPr b="0" i="0" lang="en-US" sz="800" u="sng">
                <a:solidFill>
                  <a:schemeClr val="dk1"/>
                </a:solidFill>
                <a:latin typeface="Calibri"/>
                <a:ea typeface="Calibri"/>
                <a:cs typeface="Calibri"/>
                <a:sym typeface="Calibri"/>
                <a:hlinkClick r:id="rId3">
                  <a:extLst>
                    <a:ext uri="{A12FA001-AC4F-418D-AE19-62706E023703}">
                      <ahyp:hlinkClr val="tx"/>
                    </a:ext>
                  </a:extLst>
                </a:hlinkClick>
              </a:rPr>
              <a:t>Eugenepartyzan</a:t>
            </a:r>
            <a:r>
              <a:rPr b="0" i="0" lang="en-US" sz="800" u="none">
                <a:solidFill>
                  <a:schemeClr val="dk1"/>
                </a:solidFill>
                <a:latin typeface="Calibri"/>
                <a:ea typeface="Calibri"/>
                <a:cs typeface="Calibri"/>
                <a:sym typeface="Calibri"/>
              </a:rPr>
              <a:t>© Eugenepartyzan | </a:t>
            </a:r>
            <a:r>
              <a:rPr b="0" i="0" lang="en-US" sz="800" u="sng">
                <a:solidFill>
                  <a:schemeClr val="dk1"/>
                </a:solidFill>
                <a:latin typeface="Calibri"/>
                <a:ea typeface="Calibri"/>
                <a:cs typeface="Calibri"/>
                <a:sym typeface="Calibri"/>
                <a:hlinkClick r:id="rId4">
                  <a:extLst>
                    <a:ext uri="{A12FA001-AC4F-418D-AE19-62706E023703}">
                      <ahyp:hlinkClr val="tx"/>
                    </a:ext>
                  </a:extLst>
                </a:hlinkClick>
              </a:rPr>
              <a:t>Dreamstime.com</a:t>
            </a:r>
            <a:r>
              <a:rPr b="0" i="0" lang="en-US" sz="800" u="none">
                <a:solidFill>
                  <a:schemeClr val="dk1"/>
                </a:solidFill>
                <a:latin typeface="Calibri"/>
                <a:ea typeface="Calibri"/>
                <a:cs typeface="Calibri"/>
                <a:sym typeface="Calibri"/>
              </a:rPr>
              <a:t>© Eugenepartyzan | Dreamstime.com - </a:t>
            </a:r>
            <a:r>
              <a:rPr b="0" i="0" lang="en-US" sz="800" u="sng">
                <a:solidFill>
                  <a:schemeClr val="dk1"/>
                </a:solidFill>
                <a:latin typeface="Calibri"/>
                <a:ea typeface="Calibri"/>
                <a:cs typeface="Calibri"/>
                <a:sym typeface="Calibri"/>
                <a:hlinkClick r:id="rId5">
                  <a:extLst>
                    <a:ext uri="{A12FA001-AC4F-418D-AE19-62706E023703}">
                      <ahyp:hlinkClr val="tx"/>
                    </a:ext>
                  </a:extLst>
                </a:hlinkClick>
              </a:rPr>
              <a:t>Little Boy In Tie. Child.children.Schoolboy Working With A Microscope.Smart Boy Photo</a:t>
            </a:r>
            <a:endParaRPr/>
          </a:p>
        </p:txBody>
      </p:sp>
      <p:pic>
        <p:nvPicPr>
          <p:cNvPr id="155" name="Google Shape;155;p5"/>
          <p:cNvPicPr preferRelativeResize="0"/>
          <p:nvPr/>
        </p:nvPicPr>
        <p:blipFill rotWithShape="1">
          <a:blip r:embed="rId6">
            <a:alphaModFix/>
          </a:blip>
          <a:srcRect b="0" l="0" r="0" t="0"/>
          <a:stretch/>
        </p:blipFill>
        <p:spPr>
          <a:xfrm>
            <a:off x="3657600" y="2806700"/>
            <a:ext cx="2362200" cy="1573212"/>
          </a:xfrm>
          <a:prstGeom prst="rect">
            <a:avLst/>
          </a:prstGeom>
          <a:noFill/>
          <a:ln>
            <a:noFill/>
          </a:ln>
        </p:spPr>
      </p:pic>
      <p:sp>
        <p:nvSpPr>
          <p:cNvPr id="156" name="Google Shape;156;p5"/>
          <p:cNvSpPr txBox="1"/>
          <p:nvPr/>
        </p:nvSpPr>
        <p:spPr>
          <a:xfrm>
            <a:off x="5848350" y="6627812"/>
            <a:ext cx="3295650" cy="21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Calibri"/>
              <a:buNone/>
            </a:pPr>
            <a:r>
              <a:rPr b="0" i="0" lang="en-US" sz="800" u="none">
                <a:solidFill>
                  <a:schemeClr val="dk1"/>
                </a:solidFill>
                <a:latin typeface="Calibri"/>
                <a:ea typeface="Calibri"/>
                <a:cs typeface="Calibri"/>
                <a:sym typeface="Calibri"/>
              </a:rPr>
              <a:t>© </a:t>
            </a:r>
            <a:r>
              <a:rPr b="0" i="0" lang="en-US" sz="800" u="sng">
                <a:solidFill>
                  <a:schemeClr val="dk1"/>
                </a:solidFill>
                <a:latin typeface="Calibri"/>
                <a:ea typeface="Calibri"/>
                <a:cs typeface="Calibri"/>
                <a:sym typeface="Calibri"/>
                <a:hlinkClick r:id="rId7">
                  <a:extLst>
                    <a:ext uri="{A12FA001-AC4F-418D-AE19-62706E023703}">
                      <ahyp:hlinkClr val="tx"/>
                    </a:ext>
                  </a:extLst>
                </a:hlinkClick>
              </a:rPr>
              <a:t>Anitabonita</a:t>
            </a:r>
            <a:r>
              <a:rPr b="0" i="0" lang="en-US" sz="800" u="none">
                <a:solidFill>
                  <a:schemeClr val="dk1"/>
                </a:solidFill>
                <a:latin typeface="Calibri"/>
                <a:ea typeface="Calibri"/>
                <a:cs typeface="Calibri"/>
                <a:sym typeface="Calibri"/>
              </a:rPr>
              <a:t>© Anitabonita | </a:t>
            </a:r>
            <a:r>
              <a:rPr b="0" i="0" lang="en-US" sz="800" u="sng">
                <a:solidFill>
                  <a:schemeClr val="dk1"/>
                </a:solidFill>
                <a:latin typeface="Calibri"/>
                <a:ea typeface="Calibri"/>
                <a:cs typeface="Calibri"/>
                <a:sym typeface="Calibri"/>
                <a:hlinkClick r:id="rId8">
                  <a:extLst>
                    <a:ext uri="{A12FA001-AC4F-418D-AE19-62706E023703}">
                      <ahyp:hlinkClr val="tx"/>
                    </a:ext>
                  </a:extLst>
                </a:hlinkClick>
              </a:rPr>
              <a:t>Dreamstime.com</a:t>
            </a:r>
            <a:r>
              <a:rPr b="0" i="0" lang="en-US" sz="800" u="none">
                <a:solidFill>
                  <a:schemeClr val="dk1"/>
                </a:solidFill>
                <a:latin typeface="Calibri"/>
                <a:ea typeface="Calibri"/>
                <a:cs typeface="Calibri"/>
                <a:sym typeface="Calibri"/>
              </a:rPr>
              <a:t>© Anitabonita | Dreamstime.com - </a:t>
            </a:r>
            <a:r>
              <a:rPr b="0" i="0" lang="en-US" sz="800" u="sng">
                <a:solidFill>
                  <a:schemeClr val="dk1"/>
                </a:solidFill>
                <a:latin typeface="Calibri"/>
                <a:ea typeface="Calibri"/>
                <a:cs typeface="Calibri"/>
                <a:sym typeface="Calibri"/>
                <a:hlinkClick r:id="rId9">
                  <a:extLst>
                    <a:ext uri="{A12FA001-AC4F-418D-AE19-62706E023703}">
                      <ahyp:hlinkClr val="tx"/>
                    </a:ext>
                  </a:extLst>
                </a:hlinkClick>
              </a:rPr>
              <a:t>Pleased Old Man Near Computer Photo</a:t>
            </a:r>
            <a:endParaRPr/>
          </a:p>
        </p:txBody>
      </p:sp>
      <p:pic>
        <p:nvPicPr>
          <p:cNvPr id="157" name="Google Shape;157;p5"/>
          <p:cNvPicPr preferRelativeResize="0"/>
          <p:nvPr/>
        </p:nvPicPr>
        <p:blipFill rotWithShape="1">
          <a:blip r:embed="rId10">
            <a:alphaModFix/>
          </a:blip>
          <a:srcRect b="0" l="0" r="0" t="0"/>
          <a:stretch/>
        </p:blipFill>
        <p:spPr>
          <a:xfrm>
            <a:off x="6464300" y="2806700"/>
            <a:ext cx="2365375" cy="15827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6"/>
          <p:cNvSpPr txBox="1"/>
          <p:nvPr/>
        </p:nvSpPr>
        <p:spPr>
          <a:xfrm>
            <a:off x="1049337" y="1282700"/>
            <a:ext cx="7086600" cy="1385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Even after you make an invention, patent rights do not exist until years later when all of the following have occurred:</a:t>
            </a:r>
            <a:endParaRPr/>
          </a:p>
        </p:txBody>
      </p:sp>
      <p:sp>
        <p:nvSpPr>
          <p:cNvPr id="163" name="Google Shape;163;p6"/>
          <p:cNvSpPr txBox="1"/>
          <p:nvPr/>
        </p:nvSpPr>
        <p:spPr>
          <a:xfrm>
            <a:off x="1066800" y="5638800"/>
            <a:ext cx="75438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Trademarks, trade secrets, copyrights are instant.</a:t>
            </a:r>
            <a:endParaRPr/>
          </a:p>
        </p:txBody>
      </p:sp>
      <p:sp>
        <p:nvSpPr>
          <p:cNvPr id="164" name="Google Shape;164;p6"/>
          <p:cNvSpPr txBox="1"/>
          <p:nvPr>
            <p:ph type="ctrTitle"/>
          </p:nvPr>
        </p:nvSpPr>
        <p:spPr>
          <a:xfrm>
            <a:off x="0" y="0"/>
            <a:ext cx="9144000" cy="1066800"/>
          </a:xfrm>
          <a:prstGeom prst="rect">
            <a:avLst/>
          </a:prstGeom>
          <a:solidFill>
            <a:srgbClr val="632523"/>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DDD9C3"/>
              </a:buClr>
              <a:buSzPts val="4000"/>
              <a:buFont typeface="Calibri"/>
              <a:buNone/>
            </a:pPr>
            <a:r>
              <a:rPr b="0" i="0" lang="en-US" sz="4000" u="none">
                <a:solidFill>
                  <a:srgbClr val="DDD9C3"/>
                </a:solidFill>
                <a:latin typeface="Calibri"/>
                <a:ea typeface="Calibri"/>
                <a:cs typeface="Calibri"/>
                <a:sym typeface="Calibri"/>
              </a:rPr>
              <a:t>Patents take </a:t>
            </a:r>
            <a:r>
              <a:rPr b="1" i="0" lang="en-US" sz="4000" u="sng">
                <a:solidFill>
                  <a:srgbClr val="DDD9C3"/>
                </a:solidFill>
                <a:latin typeface="Calibri"/>
                <a:ea typeface="Calibri"/>
                <a:cs typeface="Calibri"/>
                <a:sym typeface="Calibri"/>
              </a:rPr>
              <a:t>years</a:t>
            </a:r>
            <a:r>
              <a:rPr b="0" i="0" lang="en-US" sz="4000" u="none">
                <a:solidFill>
                  <a:srgbClr val="DDD9C3"/>
                </a:solidFill>
                <a:latin typeface="Calibri"/>
                <a:ea typeface="Calibri"/>
                <a:cs typeface="Calibri"/>
                <a:sym typeface="Calibri"/>
              </a:rPr>
              <a:t> to place.</a:t>
            </a:r>
            <a:endParaRPr/>
          </a:p>
        </p:txBody>
      </p:sp>
      <p:sp>
        <p:nvSpPr>
          <p:cNvPr id="165" name="Google Shape;165;p6"/>
          <p:cNvSpPr txBox="1"/>
          <p:nvPr/>
        </p:nvSpPr>
        <p:spPr>
          <a:xfrm>
            <a:off x="304800" y="2819400"/>
            <a:ext cx="3124200" cy="1938337"/>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Prepare application</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File application</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Prosecute application</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Issue application</a:t>
            </a:r>
            <a:endParaRPr/>
          </a:p>
        </p:txBody>
      </p:sp>
      <p:sp>
        <p:nvSpPr>
          <p:cNvPr id="166" name="Google Shape;166;p6"/>
          <p:cNvSpPr txBox="1"/>
          <p:nvPr/>
        </p:nvSpPr>
        <p:spPr>
          <a:xfrm>
            <a:off x="3905250" y="4389437"/>
            <a:ext cx="1866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Inventor</a:t>
            </a:r>
            <a:endParaRPr/>
          </a:p>
        </p:txBody>
      </p:sp>
      <p:sp>
        <p:nvSpPr>
          <p:cNvPr id="167" name="Google Shape;167;p6"/>
          <p:cNvSpPr txBox="1"/>
          <p:nvPr/>
        </p:nvSpPr>
        <p:spPr>
          <a:xfrm>
            <a:off x="6743700" y="4389437"/>
            <a:ext cx="1866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Patentee</a:t>
            </a:r>
            <a:endParaRPr/>
          </a:p>
        </p:txBody>
      </p:sp>
      <p:sp>
        <p:nvSpPr>
          <p:cNvPr id="168" name="Google Shape;168;p6"/>
          <p:cNvSpPr txBox="1"/>
          <p:nvPr/>
        </p:nvSpPr>
        <p:spPr>
          <a:xfrm>
            <a:off x="0" y="6519862"/>
            <a:ext cx="3810000" cy="3381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Calibri"/>
              <a:buNone/>
            </a:pPr>
            <a:r>
              <a:rPr b="0" i="0" lang="en-US" sz="800" u="none">
                <a:solidFill>
                  <a:schemeClr val="dk1"/>
                </a:solidFill>
                <a:latin typeface="Calibri"/>
                <a:ea typeface="Calibri"/>
                <a:cs typeface="Calibri"/>
                <a:sym typeface="Calibri"/>
              </a:rPr>
              <a:t>© </a:t>
            </a:r>
            <a:r>
              <a:rPr b="0" i="0" lang="en-US" sz="800" u="sng">
                <a:solidFill>
                  <a:schemeClr val="dk1"/>
                </a:solidFill>
                <a:latin typeface="Calibri"/>
                <a:ea typeface="Calibri"/>
                <a:cs typeface="Calibri"/>
                <a:sym typeface="Calibri"/>
                <a:hlinkClick r:id="rId3">
                  <a:extLst>
                    <a:ext uri="{A12FA001-AC4F-418D-AE19-62706E023703}">
                      <ahyp:hlinkClr val="tx"/>
                    </a:ext>
                  </a:extLst>
                </a:hlinkClick>
              </a:rPr>
              <a:t>Eugenepartyzan</a:t>
            </a:r>
            <a:r>
              <a:rPr b="0" i="0" lang="en-US" sz="800" u="none">
                <a:solidFill>
                  <a:schemeClr val="dk1"/>
                </a:solidFill>
                <a:latin typeface="Calibri"/>
                <a:ea typeface="Calibri"/>
                <a:cs typeface="Calibri"/>
                <a:sym typeface="Calibri"/>
              </a:rPr>
              <a:t>© Eugenepartyzan | </a:t>
            </a:r>
            <a:r>
              <a:rPr b="0" i="0" lang="en-US" sz="800" u="sng">
                <a:solidFill>
                  <a:schemeClr val="dk1"/>
                </a:solidFill>
                <a:latin typeface="Calibri"/>
                <a:ea typeface="Calibri"/>
                <a:cs typeface="Calibri"/>
                <a:sym typeface="Calibri"/>
                <a:hlinkClick r:id="rId4">
                  <a:extLst>
                    <a:ext uri="{A12FA001-AC4F-418D-AE19-62706E023703}">
                      <ahyp:hlinkClr val="tx"/>
                    </a:ext>
                  </a:extLst>
                </a:hlinkClick>
              </a:rPr>
              <a:t>Dreamstime.com</a:t>
            </a:r>
            <a:r>
              <a:rPr b="0" i="0" lang="en-US" sz="800" u="none">
                <a:solidFill>
                  <a:schemeClr val="dk1"/>
                </a:solidFill>
                <a:latin typeface="Calibri"/>
                <a:ea typeface="Calibri"/>
                <a:cs typeface="Calibri"/>
                <a:sym typeface="Calibri"/>
              </a:rPr>
              <a:t>© Eugenepartyzan | Dreamstime.com - </a:t>
            </a:r>
            <a:r>
              <a:rPr b="0" i="0" lang="en-US" sz="800" u="sng">
                <a:solidFill>
                  <a:schemeClr val="dk1"/>
                </a:solidFill>
                <a:latin typeface="Calibri"/>
                <a:ea typeface="Calibri"/>
                <a:cs typeface="Calibri"/>
                <a:sym typeface="Calibri"/>
                <a:hlinkClick r:id="rId5">
                  <a:extLst>
                    <a:ext uri="{A12FA001-AC4F-418D-AE19-62706E023703}">
                      <ahyp:hlinkClr val="tx"/>
                    </a:ext>
                  </a:extLst>
                </a:hlinkClick>
              </a:rPr>
              <a:t>Little Boy In Tie. Child.children.Schoolboy Working With A Microscope.Smart Boy Photo</a:t>
            </a:r>
            <a:endParaRPr/>
          </a:p>
        </p:txBody>
      </p:sp>
      <p:pic>
        <p:nvPicPr>
          <p:cNvPr id="169" name="Google Shape;169;p6"/>
          <p:cNvPicPr preferRelativeResize="0"/>
          <p:nvPr/>
        </p:nvPicPr>
        <p:blipFill rotWithShape="1">
          <a:blip r:embed="rId6">
            <a:alphaModFix/>
          </a:blip>
          <a:srcRect b="0" l="0" r="0" t="0"/>
          <a:stretch/>
        </p:blipFill>
        <p:spPr>
          <a:xfrm>
            <a:off x="3657600" y="2806700"/>
            <a:ext cx="2362200" cy="1573212"/>
          </a:xfrm>
          <a:prstGeom prst="rect">
            <a:avLst/>
          </a:prstGeom>
          <a:noFill/>
          <a:ln>
            <a:noFill/>
          </a:ln>
        </p:spPr>
      </p:pic>
      <p:sp>
        <p:nvSpPr>
          <p:cNvPr id="170" name="Google Shape;170;p6"/>
          <p:cNvSpPr txBox="1"/>
          <p:nvPr/>
        </p:nvSpPr>
        <p:spPr>
          <a:xfrm>
            <a:off x="5848350" y="6627812"/>
            <a:ext cx="3295650" cy="21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Calibri"/>
              <a:buNone/>
            </a:pPr>
            <a:r>
              <a:rPr b="0" i="0" lang="en-US" sz="800" u="none">
                <a:solidFill>
                  <a:schemeClr val="dk1"/>
                </a:solidFill>
                <a:latin typeface="Calibri"/>
                <a:ea typeface="Calibri"/>
                <a:cs typeface="Calibri"/>
                <a:sym typeface="Calibri"/>
              </a:rPr>
              <a:t>© </a:t>
            </a:r>
            <a:r>
              <a:rPr b="0" i="0" lang="en-US" sz="800" u="sng">
                <a:solidFill>
                  <a:schemeClr val="dk1"/>
                </a:solidFill>
                <a:latin typeface="Calibri"/>
                <a:ea typeface="Calibri"/>
                <a:cs typeface="Calibri"/>
                <a:sym typeface="Calibri"/>
                <a:hlinkClick r:id="rId7">
                  <a:extLst>
                    <a:ext uri="{A12FA001-AC4F-418D-AE19-62706E023703}">
                      <ahyp:hlinkClr val="tx"/>
                    </a:ext>
                  </a:extLst>
                </a:hlinkClick>
              </a:rPr>
              <a:t>Anitabonita</a:t>
            </a:r>
            <a:r>
              <a:rPr b="0" i="0" lang="en-US" sz="800" u="none">
                <a:solidFill>
                  <a:schemeClr val="dk1"/>
                </a:solidFill>
                <a:latin typeface="Calibri"/>
                <a:ea typeface="Calibri"/>
                <a:cs typeface="Calibri"/>
                <a:sym typeface="Calibri"/>
              </a:rPr>
              <a:t>© Anitabonita | </a:t>
            </a:r>
            <a:r>
              <a:rPr b="0" i="0" lang="en-US" sz="800" u="sng">
                <a:solidFill>
                  <a:schemeClr val="dk1"/>
                </a:solidFill>
                <a:latin typeface="Calibri"/>
                <a:ea typeface="Calibri"/>
                <a:cs typeface="Calibri"/>
                <a:sym typeface="Calibri"/>
                <a:hlinkClick r:id="rId8">
                  <a:extLst>
                    <a:ext uri="{A12FA001-AC4F-418D-AE19-62706E023703}">
                      <ahyp:hlinkClr val="tx"/>
                    </a:ext>
                  </a:extLst>
                </a:hlinkClick>
              </a:rPr>
              <a:t>Dreamstime.com</a:t>
            </a:r>
            <a:r>
              <a:rPr b="0" i="0" lang="en-US" sz="800" u="none">
                <a:solidFill>
                  <a:schemeClr val="dk1"/>
                </a:solidFill>
                <a:latin typeface="Calibri"/>
                <a:ea typeface="Calibri"/>
                <a:cs typeface="Calibri"/>
                <a:sym typeface="Calibri"/>
              </a:rPr>
              <a:t>© Anitabonita | Dreamstime.com - </a:t>
            </a:r>
            <a:r>
              <a:rPr b="0" i="0" lang="en-US" sz="800" u="sng">
                <a:solidFill>
                  <a:schemeClr val="dk1"/>
                </a:solidFill>
                <a:latin typeface="Calibri"/>
                <a:ea typeface="Calibri"/>
                <a:cs typeface="Calibri"/>
                <a:sym typeface="Calibri"/>
                <a:hlinkClick r:id="rId9">
                  <a:extLst>
                    <a:ext uri="{A12FA001-AC4F-418D-AE19-62706E023703}">
                      <ahyp:hlinkClr val="tx"/>
                    </a:ext>
                  </a:extLst>
                </a:hlinkClick>
              </a:rPr>
              <a:t>Pleased Old Man Near Computer Photo</a:t>
            </a:r>
            <a:endParaRPr/>
          </a:p>
        </p:txBody>
      </p:sp>
      <p:pic>
        <p:nvPicPr>
          <p:cNvPr id="171" name="Google Shape;171;p6"/>
          <p:cNvPicPr preferRelativeResize="0"/>
          <p:nvPr/>
        </p:nvPicPr>
        <p:blipFill rotWithShape="1">
          <a:blip r:embed="rId10">
            <a:alphaModFix/>
          </a:blip>
          <a:srcRect b="0" l="0" r="0" t="0"/>
          <a:stretch/>
        </p:blipFill>
        <p:spPr>
          <a:xfrm>
            <a:off x="6464300" y="2806700"/>
            <a:ext cx="2365375" cy="1582737"/>
          </a:xfrm>
          <a:prstGeom prst="rect">
            <a:avLst/>
          </a:prstGeom>
          <a:noFill/>
          <a:ln>
            <a:noFill/>
          </a:ln>
        </p:spPr>
      </p:pic>
      <p:sp>
        <p:nvSpPr>
          <p:cNvPr id="172" name="Google Shape;172;p6"/>
          <p:cNvSpPr txBox="1"/>
          <p:nvPr/>
        </p:nvSpPr>
        <p:spPr>
          <a:xfrm rot="-1020000">
            <a:off x="914400" y="3975100"/>
            <a:ext cx="3581400" cy="1385887"/>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Calibri"/>
              <a:buNone/>
            </a:pPr>
            <a:r>
              <a:rPr b="0" i="0" lang="en-US" sz="2800" u="none">
                <a:solidFill>
                  <a:schemeClr val="lt1"/>
                </a:solidFill>
                <a:latin typeface="Calibri"/>
                <a:ea typeface="Calibri"/>
                <a:cs typeface="Calibri"/>
                <a:sym typeface="Calibri"/>
              </a:rPr>
              <a:t>Presentation filled with </a:t>
            </a:r>
            <a:r>
              <a:rPr b="1" i="0" lang="en-US" sz="2800" u="none">
                <a:solidFill>
                  <a:schemeClr val="lt1"/>
                </a:solidFill>
                <a:latin typeface="Calibri"/>
                <a:ea typeface="Calibri"/>
                <a:cs typeface="Calibri"/>
                <a:sym typeface="Calibri"/>
              </a:rPr>
              <a:t>KAGANISTIC</a:t>
            </a:r>
            <a:r>
              <a:rPr b="0" baseline="30000" i="0" lang="en-US" sz="2800" u="none">
                <a:solidFill>
                  <a:schemeClr val="lt1"/>
                </a:solidFill>
                <a:latin typeface="Calibri"/>
                <a:ea typeface="Calibri"/>
                <a:cs typeface="Calibri"/>
                <a:sym typeface="Calibri"/>
              </a:rPr>
              <a:t>TM</a:t>
            </a:r>
            <a:r>
              <a:rPr b="0" i="0" lang="en-US" sz="2800" u="none">
                <a:solidFill>
                  <a:schemeClr val="lt1"/>
                </a:solidFill>
                <a:latin typeface="Calibri"/>
                <a:ea typeface="Calibri"/>
                <a:cs typeface="Calibri"/>
                <a:sym typeface="Calibri"/>
              </a:rPr>
              <a:t> wisdom.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7"/>
          <p:cNvSpPr txBox="1"/>
          <p:nvPr/>
        </p:nvSpPr>
        <p:spPr>
          <a:xfrm>
            <a:off x="304800" y="2819400"/>
            <a:ext cx="3124200" cy="1938337"/>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Prepare application</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File application</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Prosecute application</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Issue application</a:t>
            </a:r>
            <a:endParaRPr/>
          </a:p>
        </p:txBody>
      </p:sp>
      <p:sp>
        <p:nvSpPr>
          <p:cNvPr id="178" name="Google Shape;178;p7"/>
          <p:cNvSpPr txBox="1"/>
          <p:nvPr/>
        </p:nvSpPr>
        <p:spPr>
          <a:xfrm>
            <a:off x="3905250" y="4389437"/>
            <a:ext cx="1866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Inventor</a:t>
            </a:r>
            <a:endParaRPr/>
          </a:p>
        </p:txBody>
      </p:sp>
      <p:sp>
        <p:nvSpPr>
          <p:cNvPr id="179" name="Google Shape;179;p7"/>
          <p:cNvSpPr txBox="1"/>
          <p:nvPr/>
        </p:nvSpPr>
        <p:spPr>
          <a:xfrm>
            <a:off x="6743700" y="4389437"/>
            <a:ext cx="1866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Patentee</a:t>
            </a:r>
            <a:endParaRPr/>
          </a:p>
        </p:txBody>
      </p:sp>
      <p:sp>
        <p:nvSpPr>
          <p:cNvPr id="180" name="Google Shape;180;p7"/>
          <p:cNvSpPr txBox="1"/>
          <p:nvPr/>
        </p:nvSpPr>
        <p:spPr>
          <a:xfrm>
            <a:off x="0" y="6519862"/>
            <a:ext cx="3810000" cy="3381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Calibri"/>
              <a:buNone/>
            </a:pPr>
            <a:r>
              <a:rPr b="0" i="0" lang="en-US" sz="800" u="none">
                <a:solidFill>
                  <a:schemeClr val="dk1"/>
                </a:solidFill>
                <a:latin typeface="Calibri"/>
                <a:ea typeface="Calibri"/>
                <a:cs typeface="Calibri"/>
                <a:sym typeface="Calibri"/>
              </a:rPr>
              <a:t>© </a:t>
            </a:r>
            <a:r>
              <a:rPr b="0" i="0" lang="en-US" sz="800" u="sng">
                <a:solidFill>
                  <a:schemeClr val="dk1"/>
                </a:solidFill>
                <a:latin typeface="Calibri"/>
                <a:ea typeface="Calibri"/>
                <a:cs typeface="Calibri"/>
                <a:sym typeface="Calibri"/>
                <a:hlinkClick r:id="rId3">
                  <a:extLst>
                    <a:ext uri="{A12FA001-AC4F-418D-AE19-62706E023703}">
                      <ahyp:hlinkClr val="tx"/>
                    </a:ext>
                  </a:extLst>
                </a:hlinkClick>
              </a:rPr>
              <a:t>Eugenepartyzan</a:t>
            </a:r>
            <a:r>
              <a:rPr b="0" i="0" lang="en-US" sz="800" u="none">
                <a:solidFill>
                  <a:schemeClr val="dk1"/>
                </a:solidFill>
                <a:latin typeface="Calibri"/>
                <a:ea typeface="Calibri"/>
                <a:cs typeface="Calibri"/>
                <a:sym typeface="Calibri"/>
              </a:rPr>
              <a:t>© Eugenepartyzan | </a:t>
            </a:r>
            <a:r>
              <a:rPr b="0" i="0" lang="en-US" sz="800" u="sng">
                <a:solidFill>
                  <a:schemeClr val="dk1"/>
                </a:solidFill>
                <a:latin typeface="Calibri"/>
                <a:ea typeface="Calibri"/>
                <a:cs typeface="Calibri"/>
                <a:sym typeface="Calibri"/>
                <a:hlinkClick r:id="rId4">
                  <a:extLst>
                    <a:ext uri="{A12FA001-AC4F-418D-AE19-62706E023703}">
                      <ahyp:hlinkClr val="tx"/>
                    </a:ext>
                  </a:extLst>
                </a:hlinkClick>
              </a:rPr>
              <a:t>Dreamstime.com</a:t>
            </a:r>
            <a:r>
              <a:rPr b="0" i="0" lang="en-US" sz="800" u="none">
                <a:solidFill>
                  <a:schemeClr val="dk1"/>
                </a:solidFill>
                <a:latin typeface="Calibri"/>
                <a:ea typeface="Calibri"/>
                <a:cs typeface="Calibri"/>
                <a:sym typeface="Calibri"/>
              </a:rPr>
              <a:t>© Eugenepartyzan | Dreamstime.com - </a:t>
            </a:r>
            <a:r>
              <a:rPr b="0" i="0" lang="en-US" sz="800" u="sng">
                <a:solidFill>
                  <a:schemeClr val="dk1"/>
                </a:solidFill>
                <a:latin typeface="Calibri"/>
                <a:ea typeface="Calibri"/>
                <a:cs typeface="Calibri"/>
                <a:sym typeface="Calibri"/>
                <a:hlinkClick r:id="rId5">
                  <a:extLst>
                    <a:ext uri="{A12FA001-AC4F-418D-AE19-62706E023703}">
                      <ahyp:hlinkClr val="tx"/>
                    </a:ext>
                  </a:extLst>
                </a:hlinkClick>
              </a:rPr>
              <a:t>Little Boy In Tie. Child.children.Schoolboy Working With A Microscope.Smart Boy Photo</a:t>
            </a:r>
            <a:endParaRPr/>
          </a:p>
        </p:txBody>
      </p:sp>
      <p:pic>
        <p:nvPicPr>
          <p:cNvPr id="181" name="Google Shape;181;p7"/>
          <p:cNvPicPr preferRelativeResize="0"/>
          <p:nvPr/>
        </p:nvPicPr>
        <p:blipFill rotWithShape="1">
          <a:blip r:embed="rId6">
            <a:alphaModFix/>
          </a:blip>
          <a:srcRect b="0" l="0" r="0" t="0"/>
          <a:stretch/>
        </p:blipFill>
        <p:spPr>
          <a:xfrm>
            <a:off x="3657600" y="2806700"/>
            <a:ext cx="2362200" cy="1573212"/>
          </a:xfrm>
          <a:prstGeom prst="rect">
            <a:avLst/>
          </a:prstGeom>
          <a:noFill/>
          <a:ln>
            <a:noFill/>
          </a:ln>
        </p:spPr>
      </p:pic>
      <p:sp>
        <p:nvSpPr>
          <p:cNvPr id="182" name="Google Shape;182;p7"/>
          <p:cNvSpPr txBox="1"/>
          <p:nvPr/>
        </p:nvSpPr>
        <p:spPr>
          <a:xfrm>
            <a:off x="5848350" y="6627812"/>
            <a:ext cx="3295650" cy="21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Calibri"/>
              <a:buNone/>
            </a:pPr>
            <a:r>
              <a:rPr b="0" i="0" lang="en-US" sz="800" u="none">
                <a:solidFill>
                  <a:schemeClr val="dk1"/>
                </a:solidFill>
                <a:latin typeface="Calibri"/>
                <a:ea typeface="Calibri"/>
                <a:cs typeface="Calibri"/>
                <a:sym typeface="Calibri"/>
              </a:rPr>
              <a:t>© </a:t>
            </a:r>
            <a:r>
              <a:rPr b="0" i="0" lang="en-US" sz="800" u="sng">
                <a:solidFill>
                  <a:schemeClr val="dk1"/>
                </a:solidFill>
                <a:latin typeface="Calibri"/>
                <a:ea typeface="Calibri"/>
                <a:cs typeface="Calibri"/>
                <a:sym typeface="Calibri"/>
                <a:hlinkClick r:id="rId7">
                  <a:extLst>
                    <a:ext uri="{A12FA001-AC4F-418D-AE19-62706E023703}">
                      <ahyp:hlinkClr val="tx"/>
                    </a:ext>
                  </a:extLst>
                </a:hlinkClick>
              </a:rPr>
              <a:t>Anitabonita</a:t>
            </a:r>
            <a:r>
              <a:rPr b="0" i="0" lang="en-US" sz="800" u="none">
                <a:solidFill>
                  <a:schemeClr val="dk1"/>
                </a:solidFill>
                <a:latin typeface="Calibri"/>
                <a:ea typeface="Calibri"/>
                <a:cs typeface="Calibri"/>
                <a:sym typeface="Calibri"/>
              </a:rPr>
              <a:t>© Anitabonita | </a:t>
            </a:r>
            <a:r>
              <a:rPr b="0" i="0" lang="en-US" sz="800" u="sng">
                <a:solidFill>
                  <a:schemeClr val="dk1"/>
                </a:solidFill>
                <a:latin typeface="Calibri"/>
                <a:ea typeface="Calibri"/>
                <a:cs typeface="Calibri"/>
                <a:sym typeface="Calibri"/>
                <a:hlinkClick r:id="rId8">
                  <a:extLst>
                    <a:ext uri="{A12FA001-AC4F-418D-AE19-62706E023703}">
                      <ahyp:hlinkClr val="tx"/>
                    </a:ext>
                  </a:extLst>
                </a:hlinkClick>
              </a:rPr>
              <a:t>Dreamstime.com</a:t>
            </a:r>
            <a:r>
              <a:rPr b="0" i="0" lang="en-US" sz="800" u="none">
                <a:solidFill>
                  <a:schemeClr val="dk1"/>
                </a:solidFill>
                <a:latin typeface="Calibri"/>
                <a:ea typeface="Calibri"/>
                <a:cs typeface="Calibri"/>
                <a:sym typeface="Calibri"/>
              </a:rPr>
              <a:t>© Anitabonita | Dreamstime.com - </a:t>
            </a:r>
            <a:r>
              <a:rPr b="0" i="0" lang="en-US" sz="800" u="sng">
                <a:solidFill>
                  <a:schemeClr val="dk1"/>
                </a:solidFill>
                <a:latin typeface="Calibri"/>
                <a:ea typeface="Calibri"/>
                <a:cs typeface="Calibri"/>
                <a:sym typeface="Calibri"/>
                <a:hlinkClick r:id="rId9">
                  <a:extLst>
                    <a:ext uri="{A12FA001-AC4F-418D-AE19-62706E023703}">
                      <ahyp:hlinkClr val="tx"/>
                    </a:ext>
                  </a:extLst>
                </a:hlinkClick>
              </a:rPr>
              <a:t>Pleased Old Man Near Computer Photo</a:t>
            </a:r>
            <a:endParaRPr/>
          </a:p>
        </p:txBody>
      </p:sp>
      <p:pic>
        <p:nvPicPr>
          <p:cNvPr id="183" name="Google Shape;183;p7"/>
          <p:cNvPicPr preferRelativeResize="0"/>
          <p:nvPr/>
        </p:nvPicPr>
        <p:blipFill rotWithShape="1">
          <a:blip r:embed="rId10">
            <a:alphaModFix/>
          </a:blip>
          <a:srcRect b="0" l="0" r="0" t="0"/>
          <a:stretch/>
        </p:blipFill>
        <p:spPr>
          <a:xfrm>
            <a:off x="6464300" y="2806700"/>
            <a:ext cx="2365375" cy="1582737"/>
          </a:xfrm>
          <a:prstGeom prst="rect">
            <a:avLst/>
          </a:prstGeom>
          <a:noFill/>
          <a:ln>
            <a:noFill/>
          </a:ln>
        </p:spPr>
      </p:pic>
      <p:sp>
        <p:nvSpPr>
          <p:cNvPr id="184" name="Google Shape;184;p7"/>
          <p:cNvSpPr txBox="1"/>
          <p:nvPr/>
        </p:nvSpPr>
        <p:spPr>
          <a:xfrm>
            <a:off x="1049337" y="1282700"/>
            <a:ext cx="7086600" cy="1385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Even after you make an invention, patent rights do not exist until years later when all of the following have occurred:</a:t>
            </a:r>
            <a:endParaRPr/>
          </a:p>
        </p:txBody>
      </p:sp>
      <p:sp>
        <p:nvSpPr>
          <p:cNvPr id="185" name="Google Shape;185;p7"/>
          <p:cNvSpPr txBox="1"/>
          <p:nvPr/>
        </p:nvSpPr>
        <p:spPr>
          <a:xfrm>
            <a:off x="1066800" y="5638800"/>
            <a:ext cx="75438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Trademarks, trade secrets, copyrights are instant.</a:t>
            </a:r>
            <a:endParaRPr/>
          </a:p>
        </p:txBody>
      </p:sp>
      <p:sp>
        <p:nvSpPr>
          <p:cNvPr id="186" name="Google Shape;186;p7"/>
          <p:cNvSpPr txBox="1"/>
          <p:nvPr/>
        </p:nvSpPr>
        <p:spPr>
          <a:xfrm>
            <a:off x="4170362" y="4953000"/>
            <a:ext cx="18669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Inventor</a:t>
            </a:r>
            <a:endParaRPr/>
          </a:p>
        </p:txBody>
      </p:sp>
      <p:sp>
        <p:nvSpPr>
          <p:cNvPr id="187" name="Google Shape;187;p7"/>
          <p:cNvSpPr txBox="1"/>
          <p:nvPr/>
        </p:nvSpPr>
        <p:spPr>
          <a:xfrm>
            <a:off x="6269037" y="4953000"/>
            <a:ext cx="18669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Patentee</a:t>
            </a:r>
            <a:endParaRPr/>
          </a:p>
        </p:txBody>
      </p:sp>
      <p:sp>
        <p:nvSpPr>
          <p:cNvPr id="188" name="Google Shape;188;p7"/>
          <p:cNvSpPr txBox="1"/>
          <p:nvPr>
            <p:ph type="ctrTitle"/>
          </p:nvPr>
        </p:nvSpPr>
        <p:spPr>
          <a:xfrm>
            <a:off x="0" y="0"/>
            <a:ext cx="9144000" cy="1066800"/>
          </a:xfrm>
          <a:prstGeom prst="rect">
            <a:avLst/>
          </a:prstGeom>
          <a:solidFill>
            <a:srgbClr val="632523"/>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DDD9C3"/>
              </a:buClr>
              <a:buSzPts val="4000"/>
              <a:buFont typeface="Calibri"/>
              <a:buNone/>
            </a:pPr>
            <a:r>
              <a:rPr b="0" i="0" lang="en-US" sz="4000" u="none">
                <a:solidFill>
                  <a:srgbClr val="DDD9C3"/>
                </a:solidFill>
                <a:latin typeface="Calibri"/>
                <a:ea typeface="Calibri"/>
                <a:cs typeface="Calibri"/>
                <a:sym typeface="Calibri"/>
              </a:rPr>
              <a:t>Patents take </a:t>
            </a:r>
            <a:r>
              <a:rPr b="1" i="0" lang="en-US" sz="4000" u="sng">
                <a:solidFill>
                  <a:srgbClr val="DDD9C3"/>
                </a:solidFill>
                <a:latin typeface="Calibri"/>
                <a:ea typeface="Calibri"/>
                <a:cs typeface="Calibri"/>
                <a:sym typeface="Calibri"/>
              </a:rPr>
              <a:t>years</a:t>
            </a:r>
            <a:r>
              <a:rPr b="0" i="0" lang="en-US" sz="4000" u="none">
                <a:solidFill>
                  <a:srgbClr val="DDD9C3"/>
                </a:solidFill>
                <a:latin typeface="Calibri"/>
                <a:ea typeface="Calibri"/>
                <a:cs typeface="Calibri"/>
                <a:sym typeface="Calibri"/>
              </a:rPr>
              <a:t> to place.</a:t>
            </a:r>
            <a:endParaRPr/>
          </a:p>
        </p:txBody>
      </p:sp>
      <p:sp>
        <p:nvSpPr>
          <p:cNvPr id="189" name="Google Shape;189;p7"/>
          <p:cNvSpPr txBox="1"/>
          <p:nvPr/>
        </p:nvSpPr>
        <p:spPr>
          <a:xfrm>
            <a:off x="442912" y="3917950"/>
            <a:ext cx="3581400" cy="923925"/>
          </a:xfrm>
          <a:prstGeom prst="rect">
            <a:avLst/>
          </a:prstGeom>
          <a:solidFill>
            <a:srgbClr val="604A7B"/>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Roses are red, violets are purple.</a:t>
            </a:r>
            <a:endParaRPr/>
          </a:p>
          <a:p>
            <a:pPr indent="0" lvl="0" marL="0" marR="0" rtl="0" algn="ctr">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I’m using molten salt to do something thermal.</a:t>
            </a:r>
            <a:endParaRPr/>
          </a:p>
        </p:txBody>
      </p:sp>
      <p:sp>
        <p:nvSpPr>
          <p:cNvPr id="190" name="Google Shape;190;p7"/>
          <p:cNvSpPr/>
          <p:nvPr/>
        </p:nvSpPr>
        <p:spPr>
          <a:xfrm>
            <a:off x="200025" y="5300662"/>
            <a:ext cx="3333750" cy="676275"/>
          </a:xfrm>
          <a:prstGeom prst="wedgeRoundRectCallout">
            <a:avLst>
              <a:gd fmla="val 5190" name="adj1"/>
              <a:gd fmla="val -20073" name="adj2"/>
              <a:gd fmla="val 0" name="adj3"/>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 2015 Kagan Binder, PLLC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8"/>
          <p:cNvSpPr txBox="1"/>
          <p:nvPr/>
        </p:nvSpPr>
        <p:spPr>
          <a:xfrm>
            <a:off x="304800" y="2819400"/>
            <a:ext cx="3124200" cy="1938337"/>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Prepare application</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File application</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Prosecute application</a:t>
            </a:r>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Issue application</a:t>
            </a:r>
            <a:endParaRPr/>
          </a:p>
        </p:txBody>
      </p:sp>
      <p:sp>
        <p:nvSpPr>
          <p:cNvPr id="196" name="Google Shape;196;p8"/>
          <p:cNvSpPr txBox="1"/>
          <p:nvPr/>
        </p:nvSpPr>
        <p:spPr>
          <a:xfrm>
            <a:off x="3905250" y="4389437"/>
            <a:ext cx="1866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Inventor</a:t>
            </a:r>
            <a:endParaRPr/>
          </a:p>
        </p:txBody>
      </p:sp>
      <p:sp>
        <p:nvSpPr>
          <p:cNvPr id="197" name="Google Shape;197;p8"/>
          <p:cNvSpPr txBox="1"/>
          <p:nvPr/>
        </p:nvSpPr>
        <p:spPr>
          <a:xfrm>
            <a:off x="6743700" y="4389437"/>
            <a:ext cx="1866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Patentee</a:t>
            </a:r>
            <a:endParaRPr/>
          </a:p>
        </p:txBody>
      </p:sp>
      <p:sp>
        <p:nvSpPr>
          <p:cNvPr id="198" name="Google Shape;198;p8"/>
          <p:cNvSpPr txBox="1"/>
          <p:nvPr/>
        </p:nvSpPr>
        <p:spPr>
          <a:xfrm>
            <a:off x="0" y="6519862"/>
            <a:ext cx="3810000" cy="3381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Calibri"/>
              <a:buNone/>
            </a:pPr>
            <a:r>
              <a:rPr b="0" i="0" lang="en-US" sz="800" u="none">
                <a:solidFill>
                  <a:schemeClr val="dk1"/>
                </a:solidFill>
                <a:latin typeface="Calibri"/>
                <a:ea typeface="Calibri"/>
                <a:cs typeface="Calibri"/>
                <a:sym typeface="Calibri"/>
              </a:rPr>
              <a:t>© </a:t>
            </a:r>
            <a:r>
              <a:rPr b="0" i="0" lang="en-US" sz="800" u="sng">
                <a:solidFill>
                  <a:schemeClr val="dk1"/>
                </a:solidFill>
                <a:latin typeface="Calibri"/>
                <a:ea typeface="Calibri"/>
                <a:cs typeface="Calibri"/>
                <a:sym typeface="Calibri"/>
                <a:hlinkClick r:id="rId3">
                  <a:extLst>
                    <a:ext uri="{A12FA001-AC4F-418D-AE19-62706E023703}">
                      <ahyp:hlinkClr val="tx"/>
                    </a:ext>
                  </a:extLst>
                </a:hlinkClick>
              </a:rPr>
              <a:t>Eugenepartyzan</a:t>
            </a:r>
            <a:r>
              <a:rPr b="0" i="0" lang="en-US" sz="800" u="none">
                <a:solidFill>
                  <a:schemeClr val="dk1"/>
                </a:solidFill>
                <a:latin typeface="Calibri"/>
                <a:ea typeface="Calibri"/>
                <a:cs typeface="Calibri"/>
                <a:sym typeface="Calibri"/>
              </a:rPr>
              <a:t>© Eugenepartyzan | </a:t>
            </a:r>
            <a:r>
              <a:rPr b="0" i="0" lang="en-US" sz="800" u="sng">
                <a:solidFill>
                  <a:schemeClr val="dk1"/>
                </a:solidFill>
                <a:latin typeface="Calibri"/>
                <a:ea typeface="Calibri"/>
                <a:cs typeface="Calibri"/>
                <a:sym typeface="Calibri"/>
                <a:hlinkClick r:id="rId4">
                  <a:extLst>
                    <a:ext uri="{A12FA001-AC4F-418D-AE19-62706E023703}">
                      <ahyp:hlinkClr val="tx"/>
                    </a:ext>
                  </a:extLst>
                </a:hlinkClick>
              </a:rPr>
              <a:t>Dreamstime.com</a:t>
            </a:r>
            <a:r>
              <a:rPr b="0" i="0" lang="en-US" sz="800" u="none">
                <a:solidFill>
                  <a:schemeClr val="dk1"/>
                </a:solidFill>
                <a:latin typeface="Calibri"/>
                <a:ea typeface="Calibri"/>
                <a:cs typeface="Calibri"/>
                <a:sym typeface="Calibri"/>
              </a:rPr>
              <a:t>© Eugenepartyzan | Dreamstime.com - </a:t>
            </a:r>
            <a:r>
              <a:rPr b="0" i="0" lang="en-US" sz="800" u="sng">
                <a:solidFill>
                  <a:schemeClr val="dk1"/>
                </a:solidFill>
                <a:latin typeface="Calibri"/>
                <a:ea typeface="Calibri"/>
                <a:cs typeface="Calibri"/>
                <a:sym typeface="Calibri"/>
                <a:hlinkClick r:id="rId5">
                  <a:extLst>
                    <a:ext uri="{A12FA001-AC4F-418D-AE19-62706E023703}">
                      <ahyp:hlinkClr val="tx"/>
                    </a:ext>
                  </a:extLst>
                </a:hlinkClick>
              </a:rPr>
              <a:t>Little Boy In Tie. Child.children.Schoolboy Working With A Microscope.Smart Boy Photo</a:t>
            </a:r>
            <a:endParaRPr/>
          </a:p>
        </p:txBody>
      </p:sp>
      <p:pic>
        <p:nvPicPr>
          <p:cNvPr id="199" name="Google Shape;199;p8"/>
          <p:cNvPicPr preferRelativeResize="0"/>
          <p:nvPr/>
        </p:nvPicPr>
        <p:blipFill rotWithShape="1">
          <a:blip r:embed="rId6">
            <a:alphaModFix/>
          </a:blip>
          <a:srcRect b="0" l="0" r="0" t="0"/>
          <a:stretch/>
        </p:blipFill>
        <p:spPr>
          <a:xfrm>
            <a:off x="3657600" y="2806700"/>
            <a:ext cx="2362200" cy="1573212"/>
          </a:xfrm>
          <a:prstGeom prst="rect">
            <a:avLst/>
          </a:prstGeom>
          <a:noFill/>
          <a:ln>
            <a:noFill/>
          </a:ln>
        </p:spPr>
      </p:pic>
      <p:sp>
        <p:nvSpPr>
          <p:cNvPr id="200" name="Google Shape;200;p8"/>
          <p:cNvSpPr txBox="1"/>
          <p:nvPr/>
        </p:nvSpPr>
        <p:spPr>
          <a:xfrm>
            <a:off x="5848350" y="6627812"/>
            <a:ext cx="3295650" cy="21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Calibri"/>
              <a:buNone/>
            </a:pPr>
            <a:r>
              <a:rPr b="0" i="0" lang="en-US" sz="800" u="none">
                <a:solidFill>
                  <a:schemeClr val="dk1"/>
                </a:solidFill>
                <a:latin typeface="Calibri"/>
                <a:ea typeface="Calibri"/>
                <a:cs typeface="Calibri"/>
                <a:sym typeface="Calibri"/>
              </a:rPr>
              <a:t>© </a:t>
            </a:r>
            <a:r>
              <a:rPr b="0" i="0" lang="en-US" sz="800" u="sng">
                <a:solidFill>
                  <a:schemeClr val="dk1"/>
                </a:solidFill>
                <a:latin typeface="Calibri"/>
                <a:ea typeface="Calibri"/>
                <a:cs typeface="Calibri"/>
                <a:sym typeface="Calibri"/>
                <a:hlinkClick r:id="rId7">
                  <a:extLst>
                    <a:ext uri="{A12FA001-AC4F-418D-AE19-62706E023703}">
                      <ahyp:hlinkClr val="tx"/>
                    </a:ext>
                  </a:extLst>
                </a:hlinkClick>
              </a:rPr>
              <a:t>Anitabonita</a:t>
            </a:r>
            <a:r>
              <a:rPr b="0" i="0" lang="en-US" sz="800" u="none">
                <a:solidFill>
                  <a:schemeClr val="dk1"/>
                </a:solidFill>
                <a:latin typeface="Calibri"/>
                <a:ea typeface="Calibri"/>
                <a:cs typeface="Calibri"/>
                <a:sym typeface="Calibri"/>
              </a:rPr>
              <a:t>© Anitabonita | </a:t>
            </a:r>
            <a:r>
              <a:rPr b="0" i="0" lang="en-US" sz="800" u="sng">
                <a:solidFill>
                  <a:schemeClr val="dk1"/>
                </a:solidFill>
                <a:latin typeface="Calibri"/>
                <a:ea typeface="Calibri"/>
                <a:cs typeface="Calibri"/>
                <a:sym typeface="Calibri"/>
                <a:hlinkClick r:id="rId8">
                  <a:extLst>
                    <a:ext uri="{A12FA001-AC4F-418D-AE19-62706E023703}">
                      <ahyp:hlinkClr val="tx"/>
                    </a:ext>
                  </a:extLst>
                </a:hlinkClick>
              </a:rPr>
              <a:t>Dreamstime.com</a:t>
            </a:r>
            <a:r>
              <a:rPr b="0" i="0" lang="en-US" sz="800" u="none">
                <a:solidFill>
                  <a:schemeClr val="dk1"/>
                </a:solidFill>
                <a:latin typeface="Calibri"/>
                <a:ea typeface="Calibri"/>
                <a:cs typeface="Calibri"/>
                <a:sym typeface="Calibri"/>
              </a:rPr>
              <a:t>© Anitabonita | Dreamstime.com - </a:t>
            </a:r>
            <a:r>
              <a:rPr b="0" i="0" lang="en-US" sz="800" u="sng">
                <a:solidFill>
                  <a:schemeClr val="dk1"/>
                </a:solidFill>
                <a:latin typeface="Calibri"/>
                <a:ea typeface="Calibri"/>
                <a:cs typeface="Calibri"/>
                <a:sym typeface="Calibri"/>
                <a:hlinkClick r:id="rId9">
                  <a:extLst>
                    <a:ext uri="{A12FA001-AC4F-418D-AE19-62706E023703}">
                      <ahyp:hlinkClr val="tx"/>
                    </a:ext>
                  </a:extLst>
                </a:hlinkClick>
              </a:rPr>
              <a:t>Pleased Old Man Near Computer Photo</a:t>
            </a:r>
            <a:endParaRPr/>
          </a:p>
        </p:txBody>
      </p:sp>
      <p:pic>
        <p:nvPicPr>
          <p:cNvPr id="201" name="Google Shape;201;p8"/>
          <p:cNvPicPr preferRelativeResize="0"/>
          <p:nvPr/>
        </p:nvPicPr>
        <p:blipFill rotWithShape="1">
          <a:blip r:embed="rId10">
            <a:alphaModFix/>
          </a:blip>
          <a:srcRect b="0" l="0" r="0" t="0"/>
          <a:stretch/>
        </p:blipFill>
        <p:spPr>
          <a:xfrm>
            <a:off x="6464300" y="2806700"/>
            <a:ext cx="2365375" cy="1582737"/>
          </a:xfrm>
          <a:prstGeom prst="rect">
            <a:avLst/>
          </a:prstGeom>
          <a:noFill/>
          <a:ln>
            <a:noFill/>
          </a:ln>
        </p:spPr>
      </p:pic>
      <p:sp>
        <p:nvSpPr>
          <p:cNvPr id="202" name="Google Shape;202;p8"/>
          <p:cNvSpPr txBox="1"/>
          <p:nvPr/>
        </p:nvSpPr>
        <p:spPr>
          <a:xfrm>
            <a:off x="1049337" y="1282700"/>
            <a:ext cx="7086600" cy="1385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Even after you make an invention, patent rights do not exist until years later when all of the following have occurred:</a:t>
            </a:r>
            <a:endParaRPr/>
          </a:p>
        </p:txBody>
      </p:sp>
      <p:sp>
        <p:nvSpPr>
          <p:cNvPr id="203" name="Google Shape;203;p8"/>
          <p:cNvSpPr txBox="1"/>
          <p:nvPr/>
        </p:nvSpPr>
        <p:spPr>
          <a:xfrm>
            <a:off x="1066800" y="5638800"/>
            <a:ext cx="75438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Trademarks, trade secrets, copyrights are instant.</a:t>
            </a:r>
            <a:endParaRPr/>
          </a:p>
        </p:txBody>
      </p:sp>
      <p:sp>
        <p:nvSpPr>
          <p:cNvPr id="204" name="Google Shape;204;p8"/>
          <p:cNvSpPr txBox="1"/>
          <p:nvPr>
            <p:ph type="ctrTitle"/>
          </p:nvPr>
        </p:nvSpPr>
        <p:spPr>
          <a:xfrm>
            <a:off x="0" y="0"/>
            <a:ext cx="9144000" cy="1066800"/>
          </a:xfrm>
          <a:prstGeom prst="rect">
            <a:avLst/>
          </a:prstGeom>
          <a:solidFill>
            <a:srgbClr val="632523"/>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DDD9C3"/>
              </a:buClr>
              <a:buSzPts val="4000"/>
              <a:buFont typeface="Calibri"/>
              <a:buNone/>
            </a:pPr>
            <a:r>
              <a:rPr b="0" i="0" lang="en-US" sz="4000" u="none">
                <a:solidFill>
                  <a:srgbClr val="DDD9C3"/>
                </a:solidFill>
                <a:latin typeface="Calibri"/>
                <a:ea typeface="Calibri"/>
                <a:cs typeface="Calibri"/>
                <a:sym typeface="Calibri"/>
              </a:rPr>
              <a:t>Patents take </a:t>
            </a:r>
            <a:r>
              <a:rPr b="1" i="0" lang="en-US" sz="4000" u="sng">
                <a:solidFill>
                  <a:srgbClr val="DDD9C3"/>
                </a:solidFill>
                <a:latin typeface="Calibri"/>
                <a:ea typeface="Calibri"/>
                <a:cs typeface="Calibri"/>
                <a:sym typeface="Calibri"/>
              </a:rPr>
              <a:t>years</a:t>
            </a:r>
            <a:r>
              <a:rPr b="0" i="0" lang="en-US" sz="4000" u="none">
                <a:solidFill>
                  <a:srgbClr val="DDD9C3"/>
                </a:solidFill>
                <a:latin typeface="Calibri"/>
                <a:ea typeface="Calibri"/>
                <a:cs typeface="Calibri"/>
                <a:sym typeface="Calibri"/>
              </a:rPr>
              <a:t> to place.</a:t>
            </a:r>
            <a:endParaRPr/>
          </a:p>
        </p:txBody>
      </p:sp>
      <p:sp>
        <p:nvSpPr>
          <p:cNvPr id="205" name="Google Shape;205;p8"/>
          <p:cNvSpPr txBox="1"/>
          <p:nvPr/>
        </p:nvSpPr>
        <p:spPr>
          <a:xfrm rot="-660000">
            <a:off x="923925" y="2590800"/>
            <a:ext cx="7010400" cy="923925"/>
          </a:xfrm>
          <a:prstGeom prst="rect">
            <a:avLst/>
          </a:prstGeom>
          <a:solidFill>
            <a:srgbClr val="10253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400"/>
              <a:buFont typeface="Calibri"/>
              <a:buNone/>
            </a:pPr>
            <a:r>
              <a:rPr b="0" i="0" lang="en-US" sz="5400" u="none">
                <a:solidFill>
                  <a:schemeClr val="lt1"/>
                </a:solidFill>
                <a:latin typeface="Calibri"/>
                <a:ea typeface="Calibri"/>
                <a:cs typeface="Calibri"/>
                <a:sym typeface="Calibri"/>
              </a:rPr>
              <a:t>HUGE DRAWBACK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9"/>
          <p:cNvSpPr txBox="1"/>
          <p:nvPr/>
        </p:nvSpPr>
        <p:spPr>
          <a:xfrm>
            <a:off x="533400" y="457200"/>
            <a:ext cx="8077200" cy="1323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Patent rights only exist if “issued” by Government.</a:t>
            </a:r>
            <a:endParaRPr/>
          </a:p>
        </p:txBody>
      </p:sp>
      <p:sp>
        <p:nvSpPr>
          <p:cNvPr id="211" name="Google Shape;211;p9"/>
          <p:cNvSpPr txBox="1"/>
          <p:nvPr/>
        </p:nvSpPr>
        <p:spPr>
          <a:xfrm>
            <a:off x="3611562" y="2586037"/>
            <a:ext cx="4933950" cy="292258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2800"/>
              <a:buFont typeface="Arial"/>
              <a:buChar char="•"/>
            </a:pPr>
            <a:r>
              <a:rPr b="1" i="0" lang="en-US" sz="2800" u="none">
                <a:solidFill>
                  <a:schemeClr val="dk1"/>
                </a:solidFill>
                <a:latin typeface="Calibri"/>
                <a:ea typeface="Calibri"/>
                <a:cs typeface="Calibri"/>
                <a:sym typeface="Calibri"/>
              </a:rPr>
              <a:t>Patents only exist if issued/granted</a:t>
            </a:r>
            <a:endParaRPr/>
          </a:p>
          <a:p>
            <a:pPr indent="-457200" lvl="0" marL="457200" marR="0" rtl="0" algn="l">
              <a:lnSpc>
                <a:spcPct val="100000"/>
              </a:lnSpc>
              <a:spcBef>
                <a:spcPts val="0"/>
              </a:spcBef>
              <a:spcAft>
                <a:spcPts val="0"/>
              </a:spcAft>
              <a:buClr>
                <a:schemeClr val="dk1"/>
              </a:buClr>
              <a:buSzPts val="2800"/>
              <a:buFont typeface="Arial"/>
              <a:buChar char="•"/>
            </a:pPr>
            <a:r>
              <a:rPr b="1" i="0" lang="en-US" sz="2800" u="none">
                <a:solidFill>
                  <a:schemeClr val="dk1"/>
                </a:solidFill>
                <a:latin typeface="Calibri"/>
                <a:ea typeface="Calibri"/>
                <a:cs typeface="Calibri"/>
                <a:sym typeface="Calibri"/>
              </a:rPr>
              <a:t>Registration of TM and © is </a:t>
            </a:r>
            <a:r>
              <a:rPr b="1" i="0" lang="en-US" sz="3600" u="none">
                <a:solidFill>
                  <a:srgbClr val="C00000"/>
                </a:solidFill>
                <a:latin typeface="Calibri"/>
                <a:ea typeface="Calibri"/>
                <a:cs typeface="Calibri"/>
                <a:sym typeface="Calibri"/>
              </a:rPr>
              <a:t>optional</a:t>
            </a:r>
            <a:endParaRPr/>
          </a:p>
          <a:p>
            <a:pPr indent="-457200" lvl="0" marL="457200" marR="0" rtl="0" algn="l">
              <a:lnSpc>
                <a:spcPct val="100000"/>
              </a:lnSpc>
              <a:spcBef>
                <a:spcPts val="0"/>
              </a:spcBef>
              <a:spcAft>
                <a:spcPts val="0"/>
              </a:spcAft>
              <a:buClr>
                <a:schemeClr val="dk1"/>
              </a:buClr>
              <a:buSzPts val="2800"/>
              <a:buFont typeface="Arial"/>
              <a:buChar char="•"/>
            </a:pPr>
            <a:r>
              <a:rPr b="1" i="0" lang="en-US" sz="2800" u="none">
                <a:solidFill>
                  <a:schemeClr val="dk1"/>
                </a:solidFill>
                <a:latin typeface="Calibri"/>
                <a:ea typeface="Calibri"/>
                <a:cs typeface="Calibri"/>
                <a:sym typeface="Calibri"/>
              </a:rPr>
              <a:t>Registration of TM and © </a:t>
            </a:r>
            <a:r>
              <a:rPr b="1" i="0" lang="en-US" sz="3600" u="none">
                <a:solidFill>
                  <a:srgbClr val="C00000"/>
                </a:solidFill>
                <a:latin typeface="Calibri"/>
                <a:ea typeface="Calibri"/>
                <a:cs typeface="Calibri"/>
                <a:sym typeface="Calibri"/>
              </a:rPr>
              <a:t>boosts</a:t>
            </a:r>
            <a:r>
              <a:rPr b="1" i="0" lang="en-US" sz="2800" u="none">
                <a:solidFill>
                  <a:schemeClr val="dk1"/>
                </a:solidFill>
                <a:latin typeface="Calibri"/>
                <a:ea typeface="Calibri"/>
                <a:cs typeface="Calibri"/>
                <a:sym typeface="Calibri"/>
              </a:rPr>
              <a:t> rights</a:t>
            </a:r>
            <a:endParaRPr/>
          </a:p>
        </p:txBody>
      </p:sp>
      <p:pic>
        <p:nvPicPr>
          <p:cNvPr descr="http://www.fort-myers-patent.com/wp-content/uploads/2011/10/LettersPatent.38165455_std.jpg" id="212" name="Google Shape;212;p9"/>
          <p:cNvPicPr preferRelativeResize="0"/>
          <p:nvPr/>
        </p:nvPicPr>
        <p:blipFill rotWithShape="1">
          <a:blip r:embed="rId3">
            <a:alphaModFix/>
          </a:blip>
          <a:srcRect b="0" l="0" r="0" t="0"/>
          <a:stretch/>
        </p:blipFill>
        <p:spPr>
          <a:xfrm>
            <a:off x="914400" y="2133600"/>
            <a:ext cx="2439987" cy="3581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2015-01-16T18:45:09Z</dcterms:created>
  <dc:creator>David Kagan</dc:creator>
</cp:coreProperties>
</file>

<file path=docProps/custom.xml><?xml version="1.0" encoding="utf-8"?>
<Properties xmlns="http://schemas.openxmlformats.org/officeDocument/2006/custom-properties" xmlns:vt="http://schemas.openxmlformats.org/officeDocument/2006/docPropsVTypes"/>
</file>