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56" r:id="rId3"/>
    <p:sldId id="266" r:id="rId4"/>
    <p:sldId id="271" r:id="rId5"/>
    <p:sldId id="274" r:id="rId6"/>
    <p:sldId id="275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670"/>
  </p:normalViewPr>
  <p:slideViewPr>
    <p:cSldViewPr snapToGrid="0" snapToObjects="1" showGuides="1">
      <p:cViewPr varScale="1">
        <p:scale>
          <a:sx n="101" d="100"/>
          <a:sy n="101" d="100"/>
        </p:scale>
        <p:origin x="-23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ABF1D-A939-9240-AF70-DFD400BB69E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20B14-302F-4147-AF03-752938AB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6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20B14-302F-4147-AF03-752938AB2B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55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20B14-302F-4147-AF03-752938AB2B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03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8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5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5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6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7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1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088B-C561-964B-8F89-00F6D8B8EF6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1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088B-C561-964B-8F89-00F6D8B8EF6E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24F7B-E43B-864C-9EAB-60B96845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5F26CFA-F4DA-EC47-9303-19B604CEA3FE}"/>
              </a:ext>
            </a:extLst>
          </p:cNvPr>
          <p:cNvSpPr/>
          <p:nvPr/>
        </p:nvSpPr>
        <p:spPr>
          <a:xfrm>
            <a:off x="0" y="0"/>
            <a:ext cx="9144000" cy="5029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1">
            <a:extLst>
              <a:ext uri="{FF2B5EF4-FFF2-40B4-BE49-F238E27FC236}">
                <a16:creationId xmlns="" xmlns:a16="http://schemas.microsoft.com/office/drawing/2014/main" id="{42812967-2B57-E54F-AB43-0175DFD70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096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/>
              <a:t>Title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="" xmlns:a16="http://schemas.microsoft.com/office/drawing/2014/main" id="{8B8142A3-EDF9-FE41-BA7C-1171A916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FCF6642-9531-B94A-8C0C-501490EDBAE2}" type="slidenum">
              <a:rPr lang="en-US" altLang="en-US">
                <a:solidFill>
                  <a:srgbClr val="898989"/>
                </a:solidFill>
              </a:rPr>
              <a:pPr/>
              <a:t>1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94995F4-7022-C040-83CA-F07A438EE476}"/>
              </a:ext>
            </a:extLst>
          </p:cNvPr>
          <p:cNvSpPr/>
          <p:nvPr/>
        </p:nvSpPr>
        <p:spPr>
          <a:xfrm>
            <a:off x="0" y="5181600"/>
            <a:ext cx="9144000" cy="1676400"/>
          </a:xfrm>
          <a:prstGeom prst="rect">
            <a:avLst/>
          </a:prstGeom>
          <a:solidFill>
            <a:srgbClr val="6A4A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10">
            <a:extLst>
              <a:ext uri="{FF2B5EF4-FFF2-40B4-BE49-F238E27FC236}">
                <a16:creationId xmlns="" xmlns:a16="http://schemas.microsoft.com/office/drawing/2014/main" id="{A79727B6-5A6C-A94F-BADC-D30132688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589" y="333375"/>
            <a:ext cx="73883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800" b="1" dirty="0">
                <a:solidFill>
                  <a:srgbClr val="FFC000"/>
                </a:solidFill>
              </a:rPr>
              <a:t>Snapshot 5:  The Power of Know How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="" xmlns:a16="http://schemas.microsoft.com/office/drawing/2014/main" id="{5F75EDA0-6613-E048-8AC2-FD87A1EA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0" y="2687093"/>
            <a:ext cx="4343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b="1" i="1" dirty="0">
                <a:solidFill>
                  <a:schemeClr val="bg1"/>
                </a:solidFill>
                <a:latin typeface="Garamond" panose="02020404030301010803" pitchFamily="18" charset="0"/>
              </a:rPr>
              <a:t>David B. Kagan</a:t>
            </a:r>
          </a:p>
          <a:p>
            <a:pPr algn="r"/>
            <a:r>
              <a:rPr lang="en-US" altLang="en-US" b="1" i="1" dirty="0">
                <a:solidFill>
                  <a:schemeClr val="bg1"/>
                </a:solidFill>
                <a:latin typeface="Garamond" panose="02020404030301010803" pitchFamily="18" charset="0"/>
              </a:rPr>
              <a:t>Kagan Binder, PLLC</a:t>
            </a:r>
          </a:p>
          <a:p>
            <a:pPr algn="r"/>
            <a:r>
              <a:rPr lang="en-US" altLang="en-US" b="1" i="1" dirty="0">
                <a:solidFill>
                  <a:schemeClr val="bg1"/>
                </a:solidFill>
                <a:latin typeface="Garamond" panose="02020404030301010803" pitchFamily="18" charset="0"/>
              </a:rPr>
              <a:t>Stillwater, Minnesota</a:t>
            </a:r>
          </a:p>
        </p:txBody>
      </p:sp>
      <p:sp>
        <p:nvSpPr>
          <p:cNvPr id="12" name="TextBox 14">
            <a:extLst>
              <a:ext uri="{FF2B5EF4-FFF2-40B4-BE49-F238E27FC236}">
                <a16:creationId xmlns="" xmlns:a16="http://schemas.microsoft.com/office/drawing/2014/main" id="{C49F00E4-4E60-4442-AD53-1E90C3BE1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3696649"/>
            <a:ext cx="5257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000" b="1" dirty="0">
                <a:solidFill>
                  <a:srgbClr val="FFC000"/>
                </a:solidFill>
              </a:rPr>
              <a:t>Presented to MNCLE</a:t>
            </a:r>
          </a:p>
          <a:p>
            <a:pPr algn="r"/>
            <a:r>
              <a:rPr lang="en-US" altLang="en-US" sz="2000" b="1" dirty="0">
                <a:solidFill>
                  <a:srgbClr val="FFC000"/>
                </a:solidFill>
              </a:rPr>
              <a:t>January 31, 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FFCCB7D-100E-E941-8E82-B077AEA2BCEA}"/>
              </a:ext>
            </a:extLst>
          </p:cNvPr>
          <p:cNvSpPr txBox="1"/>
          <p:nvPr/>
        </p:nvSpPr>
        <p:spPr>
          <a:xfrm>
            <a:off x="2531168" y="5599123"/>
            <a:ext cx="5685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Agreement Wisdom in a Flash!</a:t>
            </a:r>
          </a:p>
        </p:txBody>
      </p:sp>
      <p:sp>
        <p:nvSpPr>
          <p:cNvPr id="23" name="TextBox 11">
            <a:extLst>
              <a:ext uri="{FF2B5EF4-FFF2-40B4-BE49-F238E27FC236}">
                <a16:creationId xmlns="" xmlns:a16="http://schemas.microsoft.com/office/drawing/2014/main" id="{5D41A83A-E756-BC44-9C4B-0B4EAAC2C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185" y="862078"/>
            <a:ext cx="70747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Know How Strategies Avoid Many Agreement Pitfalls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52D6DBC-687F-354C-9722-EC915B947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185" y="2018730"/>
            <a:ext cx="4114800" cy="26289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B4870088-3ADF-9E42-8317-9EF9A4CDC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418" y="5321732"/>
            <a:ext cx="1689100" cy="1346200"/>
          </a:xfrm>
          <a:prstGeom prst="rect">
            <a:avLst/>
          </a:prstGeom>
        </p:spPr>
      </p:pic>
      <p:sp>
        <p:nvSpPr>
          <p:cNvPr id="19" name="Explosion 2 18">
            <a:extLst>
              <a:ext uri="{FF2B5EF4-FFF2-40B4-BE49-F238E27FC236}">
                <a16:creationId xmlns="" xmlns:a16="http://schemas.microsoft.com/office/drawing/2014/main" id="{CEDB2CCA-DCCB-A843-921E-1DC843A2EC8A}"/>
              </a:ext>
            </a:extLst>
          </p:cNvPr>
          <p:cNvSpPr/>
          <p:nvPr/>
        </p:nvSpPr>
        <p:spPr>
          <a:xfrm rot="2003850">
            <a:off x="460516" y="3859620"/>
            <a:ext cx="2121103" cy="1854984"/>
          </a:xfrm>
          <a:prstGeom prst="irregularSeal2">
            <a:avLst/>
          </a:prstGeom>
          <a:solidFill>
            <a:srgbClr val="FFFF00"/>
          </a:solidFill>
          <a:ln w="38100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66DE703-2F41-A04D-8232-26AD40A4012D}"/>
              </a:ext>
            </a:extLst>
          </p:cNvPr>
          <p:cNvSpPr txBox="1"/>
          <p:nvPr/>
        </p:nvSpPr>
        <p:spPr>
          <a:xfrm rot="21144848">
            <a:off x="621882" y="4604744"/>
            <a:ext cx="1589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9300"/>
                </a:solidFill>
              </a:rPr>
              <a:t>Snapshot!</a:t>
            </a:r>
          </a:p>
        </p:txBody>
      </p:sp>
    </p:spTree>
    <p:extLst>
      <p:ext uri="{BB962C8B-B14F-4D97-AF65-F5344CB8AC3E}">
        <p14:creationId xmlns:p14="http://schemas.microsoft.com/office/powerpoint/2010/main" val="60294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247" y="294500"/>
            <a:ext cx="80518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 smtClean="0">
                <a:solidFill>
                  <a:srgbClr val="FFC000"/>
                </a:solidFill>
              </a:rPr>
              <a:t>Which Clause is better?</a:t>
            </a:r>
            <a:endParaRPr lang="en-US" altLang="en-US" sz="3600" b="1" dirty="0">
              <a:solidFill>
                <a:srgbClr val="FFC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9AC92D6C-702E-974C-B499-4C34F00B1332}"/>
              </a:ext>
            </a:extLst>
          </p:cNvPr>
          <p:cNvSpPr txBox="1"/>
          <p:nvPr/>
        </p:nvSpPr>
        <p:spPr>
          <a:xfrm>
            <a:off x="496849" y="1673997"/>
            <a:ext cx="763063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Licensor grants Licensee a nonexclusive, royalty bearing license to use </a:t>
            </a:r>
            <a:r>
              <a:rPr lang="en-US" sz="2800" b="1" u="sng" dirty="0">
                <a:solidFill>
                  <a:srgbClr val="C00000"/>
                </a:solidFill>
              </a:rPr>
              <a:t>TRADE SECRETS </a:t>
            </a:r>
            <a:r>
              <a:rPr lang="en-US" sz="2800" dirty="0"/>
              <a:t>to make, use, sell, offer to sell, import, or otherwise distribute CAFFEINATED HEADBANDS anywhere in the world.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Licensor grants Licensee a nonexclusive, royalty bearing license to use </a:t>
            </a:r>
            <a:r>
              <a:rPr lang="en-US" sz="2800" b="1" u="sng" dirty="0">
                <a:solidFill>
                  <a:srgbClr val="C00000"/>
                </a:solidFill>
              </a:rPr>
              <a:t>KNOW HOW </a:t>
            </a:r>
            <a:r>
              <a:rPr lang="en-US" sz="2800" dirty="0"/>
              <a:t>to make, use, sell, offer to sell, import, or otherwise distribute CAFFEINATED HEADBANDS anywhere in the world.</a:t>
            </a:r>
          </a:p>
        </p:txBody>
      </p:sp>
    </p:spTree>
    <p:extLst>
      <p:ext uri="{BB962C8B-B14F-4D97-AF65-F5344CB8AC3E}">
        <p14:creationId xmlns:p14="http://schemas.microsoft.com/office/powerpoint/2010/main" val="352970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800" b="1" dirty="0">
                <a:solidFill>
                  <a:srgbClr val="FFC000"/>
                </a:solidFill>
              </a:rPr>
              <a:t>Compare features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9AC92D6C-702E-974C-B499-4C34F00B1332}"/>
              </a:ext>
            </a:extLst>
          </p:cNvPr>
          <p:cNvSpPr txBox="1"/>
          <p:nvPr/>
        </p:nvSpPr>
        <p:spPr>
          <a:xfrm>
            <a:off x="527221" y="2650871"/>
            <a:ext cx="36740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Contractual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Broad definition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Secrecy/novelty not required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Hard to lose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Maintenance free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25A930B-7CD6-9040-87CF-ACBFADB0E487}"/>
              </a:ext>
            </a:extLst>
          </p:cNvPr>
          <p:cNvSpPr txBox="1"/>
          <p:nvPr/>
        </p:nvSpPr>
        <p:spPr>
          <a:xfrm>
            <a:off x="634314" y="1894703"/>
            <a:ext cx="3286897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Know How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FD7CB3E-93C4-B24B-8FA9-27A64A0397C3}"/>
              </a:ext>
            </a:extLst>
          </p:cNvPr>
          <p:cNvSpPr txBox="1"/>
          <p:nvPr/>
        </p:nvSpPr>
        <p:spPr>
          <a:xfrm>
            <a:off x="5243385" y="1894700"/>
            <a:ext cx="3286897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Trade Secrets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9F2379D-FE3C-1A40-9FA8-6C4B7626318F}"/>
              </a:ext>
            </a:extLst>
          </p:cNvPr>
          <p:cNvSpPr txBox="1"/>
          <p:nvPr/>
        </p:nvSpPr>
        <p:spPr>
          <a:xfrm>
            <a:off x="4978913" y="2467985"/>
            <a:ext cx="36740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Statutory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Narrow definition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Must be novel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Must be secret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Easy to lose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Maintenance 24/7</a:t>
            </a:r>
          </a:p>
        </p:txBody>
      </p:sp>
    </p:spTree>
    <p:extLst>
      <p:ext uri="{BB962C8B-B14F-4D97-AF65-F5344CB8AC3E}">
        <p14:creationId xmlns:p14="http://schemas.microsoft.com/office/powerpoint/2010/main" val="151710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800" b="1" dirty="0">
                <a:solidFill>
                  <a:srgbClr val="FFC000"/>
                </a:solidFill>
              </a:rPr>
              <a:t>Enforcement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9AC92D6C-702E-974C-B499-4C34F00B1332}"/>
              </a:ext>
            </a:extLst>
          </p:cNvPr>
          <p:cNvSpPr txBox="1"/>
          <p:nvPr/>
        </p:nvSpPr>
        <p:spPr>
          <a:xfrm>
            <a:off x="527221" y="2467985"/>
            <a:ext cx="36740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Contract can burden Licensee to prove not know how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Can only enforce against contracting party: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Suppliers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Customers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Employees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Advisers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Distributors, etc.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25A930B-7CD6-9040-87CF-ACBFADB0E487}"/>
              </a:ext>
            </a:extLst>
          </p:cNvPr>
          <p:cNvSpPr txBox="1"/>
          <p:nvPr/>
        </p:nvSpPr>
        <p:spPr>
          <a:xfrm>
            <a:off x="634314" y="1894703"/>
            <a:ext cx="3286897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Know How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FD7CB3E-93C4-B24B-8FA9-27A64A0397C3}"/>
              </a:ext>
            </a:extLst>
          </p:cNvPr>
          <p:cNvSpPr txBox="1"/>
          <p:nvPr/>
        </p:nvSpPr>
        <p:spPr>
          <a:xfrm>
            <a:off x="5243385" y="1894700"/>
            <a:ext cx="3286897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Trade Secrets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9F2379D-FE3C-1A40-9FA8-6C4B7626318F}"/>
              </a:ext>
            </a:extLst>
          </p:cNvPr>
          <p:cNvSpPr txBox="1"/>
          <p:nvPr/>
        </p:nvSpPr>
        <p:spPr>
          <a:xfrm>
            <a:off x="4978913" y="2467985"/>
            <a:ext cx="36740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Burden </a:t>
            </a:r>
            <a:r>
              <a:rPr lang="en-US" sz="2400" dirty="0"/>
              <a:t>on Licensor to prove Trade Secret exists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Enforceable against the world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CB5344D-CF51-D643-9C4A-88BD8E1D0A7E}"/>
              </a:ext>
            </a:extLst>
          </p:cNvPr>
          <p:cNvSpPr txBox="1"/>
          <p:nvPr/>
        </p:nvSpPr>
        <p:spPr>
          <a:xfrm rot="861107">
            <a:off x="4094921" y="5043930"/>
            <a:ext cx="395828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Both enjoy potentially indefinite life span and royalty stream</a:t>
            </a:r>
          </a:p>
        </p:txBody>
      </p:sp>
    </p:spTree>
    <p:extLst>
      <p:ext uri="{BB962C8B-B14F-4D97-AF65-F5344CB8AC3E}">
        <p14:creationId xmlns:p14="http://schemas.microsoft.com/office/powerpoint/2010/main" val="426130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800" b="1" dirty="0">
                <a:solidFill>
                  <a:srgbClr val="FFC000"/>
                </a:solidFill>
              </a:rPr>
              <a:t>Enforcement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9AC92D6C-702E-974C-B499-4C34F00B1332}"/>
              </a:ext>
            </a:extLst>
          </p:cNvPr>
          <p:cNvSpPr txBox="1"/>
          <p:nvPr/>
        </p:nvSpPr>
        <p:spPr>
          <a:xfrm>
            <a:off x="527221" y="2467985"/>
            <a:ext cx="36740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Contract burden on Licensee to prove not know how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Can only enforce against contracting party: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Suppliers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Customers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Employees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Advisers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Distributors, etc.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25A930B-7CD6-9040-87CF-ACBFADB0E487}"/>
              </a:ext>
            </a:extLst>
          </p:cNvPr>
          <p:cNvSpPr txBox="1"/>
          <p:nvPr/>
        </p:nvSpPr>
        <p:spPr>
          <a:xfrm>
            <a:off x="634314" y="1894703"/>
            <a:ext cx="3286897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Know How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FD7CB3E-93C4-B24B-8FA9-27A64A0397C3}"/>
              </a:ext>
            </a:extLst>
          </p:cNvPr>
          <p:cNvSpPr txBox="1"/>
          <p:nvPr/>
        </p:nvSpPr>
        <p:spPr>
          <a:xfrm>
            <a:off x="5243385" y="1894700"/>
            <a:ext cx="3286897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Trade Secrets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9F2379D-FE3C-1A40-9FA8-6C4B7626318F}"/>
              </a:ext>
            </a:extLst>
          </p:cNvPr>
          <p:cNvSpPr txBox="1"/>
          <p:nvPr/>
        </p:nvSpPr>
        <p:spPr>
          <a:xfrm>
            <a:off x="4978913" y="2467985"/>
            <a:ext cx="36740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/>
              <a:t>Statutory burden on Licensor to prove Trade Secret exists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</a:rPr>
              <a:t>Enforceable against the world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CB5344D-CF51-D643-9C4A-88BD8E1D0A7E}"/>
              </a:ext>
            </a:extLst>
          </p:cNvPr>
          <p:cNvSpPr txBox="1"/>
          <p:nvPr/>
        </p:nvSpPr>
        <p:spPr>
          <a:xfrm rot="861107">
            <a:off x="4079019" y="4888267"/>
            <a:ext cx="395828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Both enjoy potentially indefinite life span and royalty stream</a:t>
            </a:r>
          </a:p>
        </p:txBody>
      </p:sp>
      <p:sp>
        <p:nvSpPr>
          <p:cNvPr id="3" name="Explosion 2 2">
            <a:extLst>
              <a:ext uri="{FF2B5EF4-FFF2-40B4-BE49-F238E27FC236}">
                <a16:creationId xmlns="" xmlns:a16="http://schemas.microsoft.com/office/drawing/2014/main" id="{020654A5-C323-AB47-829C-15D98FEA5D4F}"/>
              </a:ext>
            </a:extLst>
          </p:cNvPr>
          <p:cNvSpPr/>
          <p:nvPr/>
        </p:nvSpPr>
        <p:spPr>
          <a:xfrm>
            <a:off x="1445206" y="669949"/>
            <a:ext cx="6991128" cy="605685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4D38915-D678-EE40-8B56-25588AB92A0E}"/>
              </a:ext>
            </a:extLst>
          </p:cNvPr>
          <p:cNvSpPr txBox="1"/>
          <p:nvPr/>
        </p:nvSpPr>
        <p:spPr>
          <a:xfrm rot="19600657">
            <a:off x="2693840" y="2878760"/>
            <a:ext cx="38961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If secret and novel, your contractual know how can be enforceable against the world as a trade secret!</a:t>
            </a:r>
          </a:p>
        </p:txBody>
      </p:sp>
    </p:spTree>
    <p:extLst>
      <p:ext uri="{BB962C8B-B14F-4D97-AF65-F5344CB8AC3E}">
        <p14:creationId xmlns:p14="http://schemas.microsoft.com/office/powerpoint/2010/main" val="324739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FFC000"/>
                </a:solidFill>
              </a:rPr>
              <a:t>Licensor main objectives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9AC92D6C-702E-974C-B499-4C34F00B1332}"/>
              </a:ext>
            </a:extLst>
          </p:cNvPr>
          <p:cNvSpPr txBox="1"/>
          <p:nvPr/>
        </p:nvSpPr>
        <p:spPr>
          <a:xfrm>
            <a:off x="628153" y="1997888"/>
            <a:ext cx="84459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Collect $$ on as much as possible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Easy to acquire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Easy to maintain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Easy to enforce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Hard to design around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Hard to kill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Hard to lose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Avoids plethora of pitfalls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F1E8750-EE8E-0C45-B6F4-9BE4F6F3F6F0}"/>
              </a:ext>
            </a:extLst>
          </p:cNvPr>
          <p:cNvSpPr txBox="1"/>
          <p:nvPr/>
        </p:nvSpPr>
        <p:spPr>
          <a:xfrm rot="834311">
            <a:off x="5727893" y="2348294"/>
            <a:ext cx="2862470" cy="17543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Know How wins by shut out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F3F4EB2A-D91F-2141-A851-3A64670360FA}"/>
              </a:ext>
            </a:extLst>
          </p:cNvPr>
          <p:cNvSpPr/>
          <p:nvPr/>
        </p:nvSpPr>
        <p:spPr>
          <a:xfrm>
            <a:off x="5033176" y="4619708"/>
            <a:ext cx="3800723" cy="193216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A3ECBB2-3AAB-7540-AD8B-E47C6A6A908D}"/>
              </a:ext>
            </a:extLst>
          </p:cNvPr>
          <p:cNvSpPr txBox="1"/>
          <p:nvPr/>
        </p:nvSpPr>
        <p:spPr>
          <a:xfrm>
            <a:off x="5288837" y="4834814"/>
            <a:ext cx="1598213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Know How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8818985-A378-4442-8864-F1AE2C48451C}"/>
              </a:ext>
            </a:extLst>
          </p:cNvPr>
          <p:cNvSpPr txBox="1"/>
          <p:nvPr/>
        </p:nvSpPr>
        <p:spPr>
          <a:xfrm>
            <a:off x="7052804" y="4834814"/>
            <a:ext cx="1598213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Trade Secrets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D0E4C24-34D9-9041-A1A9-A512B5E6DC53}"/>
              </a:ext>
            </a:extLst>
          </p:cNvPr>
          <p:cNvSpPr txBox="1"/>
          <p:nvPr/>
        </p:nvSpPr>
        <p:spPr>
          <a:xfrm>
            <a:off x="5559040" y="4967594"/>
            <a:ext cx="906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C000"/>
                </a:solidFill>
              </a:rPr>
              <a:t>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8A08AA9-3790-9042-B1D3-0F0C5883CECF}"/>
              </a:ext>
            </a:extLst>
          </p:cNvPr>
          <p:cNvSpPr txBox="1"/>
          <p:nvPr/>
        </p:nvSpPr>
        <p:spPr>
          <a:xfrm>
            <a:off x="7382640" y="4934115"/>
            <a:ext cx="906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C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79359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C23AFCA-2CC2-D544-8557-86E798A46EAA}"/>
              </a:ext>
            </a:extLst>
          </p:cNvPr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6A1B9193-5653-DF4C-876B-38D61CDF4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94500"/>
            <a:ext cx="75760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800" b="1" dirty="0">
                <a:solidFill>
                  <a:srgbClr val="FFC000"/>
                </a:solidFill>
              </a:rPr>
              <a:t>Know How Power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C92802B-E168-3D47-8D13-D8831DDF4771}"/>
              </a:ext>
            </a:extLst>
          </p:cNvPr>
          <p:cNvSpPr txBox="1"/>
          <p:nvPr/>
        </p:nvSpPr>
        <p:spPr>
          <a:xfrm>
            <a:off x="762000" y="4602661"/>
            <a:ext cx="312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Patent Licensor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D5A5E40-D25C-F043-B7F6-E4A38F1CF449}"/>
              </a:ext>
            </a:extLst>
          </p:cNvPr>
          <p:cNvSpPr txBox="1"/>
          <p:nvPr/>
        </p:nvSpPr>
        <p:spPr>
          <a:xfrm>
            <a:off x="5295403" y="4427160"/>
            <a:ext cx="3126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Patent and Know how Licensor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73C0033-6EB6-F148-9B7A-D3DD72028260}"/>
              </a:ext>
            </a:extLst>
          </p:cNvPr>
          <p:cNvSpPr txBox="1"/>
          <p:nvPr/>
        </p:nvSpPr>
        <p:spPr>
          <a:xfrm>
            <a:off x="588397" y="5605670"/>
            <a:ext cx="8102379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 will now see how know how strategies could have saved Licensor from falling off the cliff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13E1F80-8B6F-ED47-BD09-AABCBAA22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47900"/>
            <a:ext cx="4000500" cy="22479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6484B99-82E3-EF4C-A09C-DEF60BC16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991" y="2247900"/>
            <a:ext cx="3538054" cy="224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47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346</Words>
  <Application>Microsoft Office PowerPoint</Application>
  <PresentationFormat>On-screen Show (4:3)</PresentationFormat>
  <Paragraphs>91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DavidKagan</dc:creator>
  <cp:lastModifiedBy>David Kagan</cp:lastModifiedBy>
  <cp:revision>34</cp:revision>
  <dcterms:created xsi:type="dcterms:W3CDTF">2020-01-20T00:38:56Z</dcterms:created>
  <dcterms:modified xsi:type="dcterms:W3CDTF">2020-01-29T18:48:11Z</dcterms:modified>
</cp:coreProperties>
</file>