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96">
          <p15:clr>
            <a:srgbClr val="000000"/>
          </p15:clr>
        </p15:guide>
        <p15:guide id="2" pos="2832">
          <p15:clr>
            <a:srgbClr val="000000"/>
          </p15:clr>
        </p15:guide>
      </p15:sldGuideLst>
    </p:ext>
    <p:ext uri="GoogleSlidesCustomDataVersion2">
      <go:slidesCustomData xmlns:go="http://customooxmlschemas.google.com/" r:id="rId57" roundtripDataSignature="AMtx7miUiE8wCNzbvhthgbQsZcWHqkJP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96" orient="horz"/>
        <p:guide pos="2832"/>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customschemas.google.com/relationships/presentationmetadata" Target="metadata"/><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1025" y="4415775"/>
            <a:ext cx="5608300" cy="41833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0: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0: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1: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2: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2: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3: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3: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4: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4: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5: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5: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6: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6: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7: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7: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8: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8: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9: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9: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0: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0: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1: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1: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2: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2: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3: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3: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4: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4: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5: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5: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6: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6: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7: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7: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8: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8: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9: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9: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0: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0: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1: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1: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32: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2: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3: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3: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34: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4: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35: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5: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36: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6: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37: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7: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38: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8: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39: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9: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4: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40: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0: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41: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1: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42: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2: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43: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3: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44: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4: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45: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5: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46: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46: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47: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7: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48: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48: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49: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49: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5: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50: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50: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51: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51: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6: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7: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8: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8: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9: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hart" type="txAndChart">
  <p:cSld name="TEXT_AND_CHART">
    <p:spTree>
      <p:nvGrpSpPr>
        <p:cNvPr id="11" name="Shape 11"/>
        <p:cNvGrpSpPr/>
        <p:nvPr/>
      </p:nvGrpSpPr>
      <p:grpSpPr>
        <a:xfrm>
          <a:off x="0" y="0"/>
          <a:ext cx="0" cy="0"/>
          <a:chOff x="0" y="0"/>
          <a:chExt cx="0" cy="0"/>
        </a:xfrm>
      </p:grpSpPr>
      <p:sp>
        <p:nvSpPr>
          <p:cNvPr id="12" name="Google Shape;12;p53"/>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 name="Google Shape;13;p53"/>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 name="Google Shape;14;p53"/>
          <p:cNvSpPr/>
          <p:nvPr>
            <p:ph idx="2" type="chart"/>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lvl="1"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lvl="2"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lvl="3"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lvl="4"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lvl="5"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lvl="6"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lvl="7"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lvl="8"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5" name="Google Shape;15;p5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5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5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6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0" name="Google Shape;70;p62"/>
          <p:cNvSpPr/>
          <p:nvPr>
            <p:ph idx="2" type="pic"/>
          </p:nvPr>
        </p:nvSpPr>
        <p:spPr>
          <a:xfrm>
            <a:off x="1792288" y="612775"/>
            <a:ext cx="5486400" cy="4114800"/>
          </a:xfrm>
          <a:prstGeom prst="rect">
            <a:avLst/>
          </a:prstGeom>
          <a:noFill/>
          <a:ln>
            <a:noFill/>
          </a:ln>
        </p:spPr>
      </p:sp>
      <p:sp>
        <p:nvSpPr>
          <p:cNvPr id="71" name="Google Shape;71;p6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72" name="Google Shape;72;p6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6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6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63"/>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7" name="Google Shape;77;p63"/>
          <p:cNvSpPr txBox="1"/>
          <p:nvPr>
            <p:ph idx="1" type="body"/>
          </p:nvPr>
        </p:nvSpPr>
        <p:spPr>
          <a:xfrm rot="5400000">
            <a:off x="2514600" y="152400"/>
            <a:ext cx="4114800" cy="7772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8" name="Google Shape;78;p6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6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6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64"/>
          <p:cNvSpPr txBox="1"/>
          <p:nvPr>
            <p:ph type="title"/>
          </p:nvPr>
        </p:nvSpPr>
        <p:spPr>
          <a:xfrm rot="5400000">
            <a:off x="4743450" y="2381250"/>
            <a:ext cx="5486400" cy="1943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3" name="Google Shape;83;p64"/>
          <p:cNvSpPr txBox="1"/>
          <p:nvPr>
            <p:ph idx="1" type="body"/>
          </p:nvPr>
        </p:nvSpPr>
        <p:spPr>
          <a:xfrm rot="5400000">
            <a:off x="781050" y="514350"/>
            <a:ext cx="5486400" cy="56769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4" name="Google Shape;84;p6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6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6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 name="Shape 18"/>
        <p:cNvGrpSpPr/>
        <p:nvPr/>
      </p:nvGrpSpPr>
      <p:grpSpPr>
        <a:xfrm>
          <a:off x="0" y="0"/>
          <a:ext cx="0" cy="0"/>
          <a:chOff x="0" y="0"/>
          <a:chExt cx="0" cy="0"/>
        </a:xfrm>
      </p:grpSpPr>
      <p:sp>
        <p:nvSpPr>
          <p:cNvPr id="19" name="Google Shape;19;p54"/>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 name="Google Shape;20;p54"/>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21" name="Google Shape;21;p54"/>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22" name="Google Shape;22;p5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5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5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55"/>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55"/>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5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5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 name="Shape 31"/>
        <p:cNvGrpSpPr/>
        <p:nvPr/>
      </p:nvGrpSpPr>
      <p:grpSpPr>
        <a:xfrm>
          <a:off x="0" y="0"/>
          <a:ext cx="0" cy="0"/>
          <a:chOff x="0" y="0"/>
          <a:chExt cx="0" cy="0"/>
        </a:xfrm>
      </p:grpSpPr>
      <p:sp>
        <p:nvSpPr>
          <p:cNvPr id="32" name="Google Shape;32;p5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5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Times New Roman"/>
              <a:buNone/>
              <a:defRPr/>
            </a:lvl1pPr>
            <a:lvl2pPr lvl="1" algn="ctr">
              <a:spcBef>
                <a:spcPts val="560"/>
              </a:spcBef>
              <a:spcAft>
                <a:spcPts val="0"/>
              </a:spcAft>
              <a:buClr>
                <a:schemeClr val="dk1"/>
              </a:buClr>
              <a:buSzPts val="2800"/>
              <a:buFont typeface="Times New Roman"/>
              <a:buNone/>
              <a:defRPr/>
            </a:lvl2pPr>
            <a:lvl3pPr lvl="2" algn="ctr">
              <a:spcBef>
                <a:spcPts val="480"/>
              </a:spcBef>
              <a:spcAft>
                <a:spcPts val="0"/>
              </a:spcAft>
              <a:buClr>
                <a:schemeClr val="dk1"/>
              </a:buClr>
              <a:buSzPts val="2400"/>
              <a:buFont typeface="Times New Roman"/>
              <a:buNone/>
              <a:defRPr/>
            </a:lvl3pPr>
            <a:lvl4pPr lvl="3" algn="ctr">
              <a:spcBef>
                <a:spcPts val="400"/>
              </a:spcBef>
              <a:spcAft>
                <a:spcPts val="0"/>
              </a:spcAft>
              <a:buClr>
                <a:schemeClr val="dk1"/>
              </a:buClr>
              <a:buSzPts val="2000"/>
              <a:buFont typeface="Times New Roman"/>
              <a:buNone/>
              <a:defRPr/>
            </a:lvl4pPr>
            <a:lvl5pPr lvl="4" algn="ctr">
              <a:spcBef>
                <a:spcPts val="400"/>
              </a:spcBef>
              <a:spcAft>
                <a:spcPts val="0"/>
              </a:spcAft>
              <a:buClr>
                <a:schemeClr val="dk1"/>
              </a:buClr>
              <a:buSzPts val="2000"/>
              <a:buFont typeface="Times New Roman"/>
              <a:buNone/>
              <a:defRPr/>
            </a:lvl5pPr>
            <a:lvl6pPr lvl="5" algn="ctr">
              <a:spcBef>
                <a:spcPts val="400"/>
              </a:spcBef>
              <a:spcAft>
                <a:spcPts val="0"/>
              </a:spcAft>
              <a:buClr>
                <a:schemeClr val="dk1"/>
              </a:buClr>
              <a:buSzPts val="2000"/>
              <a:buFont typeface="Times New Roman"/>
              <a:buNone/>
              <a:defRPr/>
            </a:lvl6pPr>
            <a:lvl7pPr lvl="6" algn="ctr">
              <a:spcBef>
                <a:spcPts val="400"/>
              </a:spcBef>
              <a:spcAft>
                <a:spcPts val="0"/>
              </a:spcAft>
              <a:buClr>
                <a:schemeClr val="dk1"/>
              </a:buClr>
              <a:buSzPts val="2000"/>
              <a:buFont typeface="Times New Roman"/>
              <a:buNone/>
              <a:defRPr/>
            </a:lvl7pPr>
            <a:lvl8pPr lvl="7" algn="ctr">
              <a:spcBef>
                <a:spcPts val="400"/>
              </a:spcBef>
              <a:spcAft>
                <a:spcPts val="0"/>
              </a:spcAft>
              <a:buClr>
                <a:schemeClr val="dk1"/>
              </a:buClr>
              <a:buSzPts val="2000"/>
              <a:buFont typeface="Times New Roman"/>
              <a:buNone/>
              <a:defRPr/>
            </a:lvl8pPr>
            <a:lvl9pPr lvl="8" algn="ctr">
              <a:spcBef>
                <a:spcPts val="400"/>
              </a:spcBef>
              <a:spcAft>
                <a:spcPts val="0"/>
              </a:spcAft>
              <a:buClr>
                <a:schemeClr val="dk1"/>
              </a:buClr>
              <a:buSzPts val="2000"/>
              <a:buFont typeface="Times New Roman"/>
              <a:buNone/>
              <a:defRPr/>
            </a:lvl9pPr>
          </a:lstStyle>
          <a:p/>
        </p:txBody>
      </p:sp>
      <p:sp>
        <p:nvSpPr>
          <p:cNvPr id="34" name="Google Shape;34;p5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5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 name="Google Shape;39;p5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Times New Roman"/>
              <a:buNone/>
              <a:defRPr sz="2000"/>
            </a:lvl1pPr>
            <a:lvl2pPr indent="-228600" lvl="1" marL="914400" algn="l">
              <a:spcBef>
                <a:spcPts val="360"/>
              </a:spcBef>
              <a:spcAft>
                <a:spcPts val="0"/>
              </a:spcAft>
              <a:buClr>
                <a:schemeClr val="dk1"/>
              </a:buClr>
              <a:buSzPts val="1800"/>
              <a:buFont typeface="Times New Roman"/>
              <a:buNone/>
              <a:defRPr sz="1800"/>
            </a:lvl2pPr>
            <a:lvl3pPr indent="-228600" lvl="2" marL="1371600" algn="l">
              <a:spcBef>
                <a:spcPts val="320"/>
              </a:spcBef>
              <a:spcAft>
                <a:spcPts val="0"/>
              </a:spcAft>
              <a:buClr>
                <a:schemeClr val="dk1"/>
              </a:buClr>
              <a:buSzPts val="1600"/>
              <a:buFont typeface="Times New Roman"/>
              <a:buNone/>
              <a:defRPr sz="1600"/>
            </a:lvl3pPr>
            <a:lvl4pPr indent="-228600" lvl="3" marL="1828800" algn="l">
              <a:spcBef>
                <a:spcPts val="280"/>
              </a:spcBef>
              <a:spcAft>
                <a:spcPts val="0"/>
              </a:spcAft>
              <a:buClr>
                <a:schemeClr val="dk1"/>
              </a:buClr>
              <a:buSzPts val="1400"/>
              <a:buFont typeface="Times New Roman"/>
              <a:buNone/>
              <a:defRPr sz="1400"/>
            </a:lvl4pPr>
            <a:lvl5pPr indent="-228600" lvl="4" marL="2286000" algn="l">
              <a:spcBef>
                <a:spcPts val="280"/>
              </a:spcBef>
              <a:spcAft>
                <a:spcPts val="0"/>
              </a:spcAft>
              <a:buClr>
                <a:schemeClr val="dk1"/>
              </a:buClr>
              <a:buSzPts val="1400"/>
              <a:buFont typeface="Times New Roman"/>
              <a:buNone/>
              <a:defRPr sz="1400"/>
            </a:lvl5pPr>
            <a:lvl6pPr indent="-228600" lvl="5" marL="2743200" algn="l">
              <a:spcBef>
                <a:spcPts val="280"/>
              </a:spcBef>
              <a:spcAft>
                <a:spcPts val="0"/>
              </a:spcAft>
              <a:buClr>
                <a:schemeClr val="dk1"/>
              </a:buClr>
              <a:buSzPts val="1400"/>
              <a:buFont typeface="Times New Roman"/>
              <a:buNone/>
              <a:defRPr sz="1400"/>
            </a:lvl6pPr>
            <a:lvl7pPr indent="-228600" lvl="6" marL="3200400" algn="l">
              <a:spcBef>
                <a:spcPts val="280"/>
              </a:spcBef>
              <a:spcAft>
                <a:spcPts val="0"/>
              </a:spcAft>
              <a:buClr>
                <a:schemeClr val="dk1"/>
              </a:buClr>
              <a:buSzPts val="1400"/>
              <a:buFont typeface="Times New Roman"/>
              <a:buNone/>
              <a:defRPr sz="1400"/>
            </a:lvl7pPr>
            <a:lvl8pPr indent="-228600" lvl="7" marL="3657600" algn="l">
              <a:spcBef>
                <a:spcPts val="280"/>
              </a:spcBef>
              <a:spcAft>
                <a:spcPts val="0"/>
              </a:spcAft>
              <a:buClr>
                <a:schemeClr val="dk1"/>
              </a:buClr>
              <a:buSzPts val="1400"/>
              <a:buFont typeface="Times New Roman"/>
              <a:buNone/>
              <a:defRPr sz="1400"/>
            </a:lvl8pPr>
            <a:lvl9pPr indent="-228600" lvl="8" marL="4114800" algn="l">
              <a:spcBef>
                <a:spcPts val="280"/>
              </a:spcBef>
              <a:spcAft>
                <a:spcPts val="0"/>
              </a:spcAft>
              <a:buClr>
                <a:schemeClr val="dk1"/>
              </a:buClr>
              <a:buSzPts val="1400"/>
              <a:buFont typeface="Times New Roman"/>
              <a:buNone/>
              <a:defRPr sz="1400"/>
            </a:lvl9pPr>
          </a:lstStyle>
          <a:p/>
        </p:txBody>
      </p:sp>
      <p:sp>
        <p:nvSpPr>
          <p:cNvPr id="40" name="Google Shape;40;p5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 name="Shape 43"/>
        <p:cNvGrpSpPr/>
        <p:nvPr/>
      </p:nvGrpSpPr>
      <p:grpSpPr>
        <a:xfrm>
          <a:off x="0" y="0"/>
          <a:ext cx="0" cy="0"/>
          <a:chOff x="0" y="0"/>
          <a:chExt cx="0" cy="0"/>
        </a:xfrm>
      </p:grpSpPr>
      <p:sp>
        <p:nvSpPr>
          <p:cNvPr id="44" name="Google Shape;44;p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5" name="Google Shape;45;p5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46" name="Google Shape;46;p5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47" name="Google Shape;47;p5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48" name="Google Shape;48;p5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49" name="Google Shape;49;p5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5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59"/>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4" name="Google Shape;54;p5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5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6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6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6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6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3" name="Google Shape;63;p6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Times New Roman"/>
              <a:buChar char="•"/>
              <a:defRPr sz="3200"/>
            </a:lvl1pPr>
            <a:lvl2pPr indent="-406400" lvl="1" marL="914400" algn="l">
              <a:spcBef>
                <a:spcPts val="560"/>
              </a:spcBef>
              <a:spcAft>
                <a:spcPts val="0"/>
              </a:spcAft>
              <a:buClr>
                <a:schemeClr val="dk1"/>
              </a:buClr>
              <a:buSzPts val="2800"/>
              <a:buFont typeface="Times New Roman"/>
              <a:buChar char="–"/>
              <a:defRPr sz="2800"/>
            </a:lvl2pPr>
            <a:lvl3pPr indent="-381000" lvl="2" marL="1371600" algn="l">
              <a:spcBef>
                <a:spcPts val="480"/>
              </a:spcBef>
              <a:spcAft>
                <a:spcPts val="0"/>
              </a:spcAft>
              <a:buClr>
                <a:schemeClr val="dk1"/>
              </a:buClr>
              <a:buSzPts val="2400"/>
              <a:buFont typeface="Times New Roman"/>
              <a:buChar char="•"/>
              <a:defRPr sz="2400"/>
            </a:lvl3pPr>
            <a:lvl4pPr indent="-355600" lvl="3" marL="1828800" algn="l">
              <a:spcBef>
                <a:spcPts val="400"/>
              </a:spcBef>
              <a:spcAft>
                <a:spcPts val="0"/>
              </a:spcAft>
              <a:buClr>
                <a:schemeClr val="dk1"/>
              </a:buClr>
              <a:buSzPts val="2000"/>
              <a:buFont typeface="Times New Roman"/>
              <a:buChar char="–"/>
              <a:defRPr sz="2000"/>
            </a:lvl4pPr>
            <a:lvl5pPr indent="-355600" lvl="4" marL="2286000" algn="l">
              <a:spcBef>
                <a:spcPts val="400"/>
              </a:spcBef>
              <a:spcAft>
                <a:spcPts val="0"/>
              </a:spcAft>
              <a:buClr>
                <a:schemeClr val="dk1"/>
              </a:buClr>
              <a:buSzPts val="2000"/>
              <a:buFont typeface="Times New Roman"/>
              <a:buChar char="»"/>
              <a:defRPr sz="2000"/>
            </a:lvl5pPr>
            <a:lvl6pPr indent="-355600" lvl="5" marL="2743200" algn="l">
              <a:spcBef>
                <a:spcPts val="400"/>
              </a:spcBef>
              <a:spcAft>
                <a:spcPts val="0"/>
              </a:spcAft>
              <a:buClr>
                <a:schemeClr val="dk1"/>
              </a:buClr>
              <a:buSzPts val="2000"/>
              <a:buFont typeface="Times New Roman"/>
              <a:buChar char="»"/>
              <a:defRPr sz="2000"/>
            </a:lvl6pPr>
            <a:lvl7pPr indent="-355600" lvl="6" marL="3200400" algn="l">
              <a:spcBef>
                <a:spcPts val="400"/>
              </a:spcBef>
              <a:spcAft>
                <a:spcPts val="0"/>
              </a:spcAft>
              <a:buClr>
                <a:schemeClr val="dk1"/>
              </a:buClr>
              <a:buSzPts val="2000"/>
              <a:buFont typeface="Times New Roman"/>
              <a:buChar char="»"/>
              <a:defRPr sz="2000"/>
            </a:lvl7pPr>
            <a:lvl8pPr indent="-355600" lvl="7" marL="3657600" algn="l">
              <a:spcBef>
                <a:spcPts val="400"/>
              </a:spcBef>
              <a:spcAft>
                <a:spcPts val="0"/>
              </a:spcAft>
              <a:buClr>
                <a:schemeClr val="dk1"/>
              </a:buClr>
              <a:buSzPts val="2000"/>
              <a:buFont typeface="Times New Roman"/>
              <a:buChar char="»"/>
              <a:defRPr sz="2000"/>
            </a:lvl8pPr>
            <a:lvl9pPr indent="-355600" lvl="8" marL="4114800" algn="l">
              <a:spcBef>
                <a:spcPts val="400"/>
              </a:spcBef>
              <a:spcAft>
                <a:spcPts val="0"/>
              </a:spcAft>
              <a:buClr>
                <a:schemeClr val="dk1"/>
              </a:buClr>
              <a:buSzPts val="2000"/>
              <a:buFont typeface="Times New Roman"/>
              <a:buChar char="»"/>
              <a:defRPr sz="2000"/>
            </a:lvl9pPr>
          </a:lstStyle>
          <a:p/>
        </p:txBody>
      </p:sp>
      <p:sp>
        <p:nvSpPr>
          <p:cNvPr id="64" name="Google Shape;64;p6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65" name="Google Shape;65;p6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6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6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52"/>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7" name="Google Shape;7;p52"/>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8" name="Google Shape;8;p5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9pPr>
          </a:lstStyle>
          <a:p/>
        </p:txBody>
      </p:sp>
      <p:sp>
        <p:nvSpPr>
          <p:cNvPr id="9" name="Google Shape;9;p5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3200" u="none" cap="none" strike="noStrike">
                <a:solidFill>
                  <a:schemeClr val="dk1"/>
                </a:solidFill>
                <a:latin typeface="Times New Roman"/>
                <a:ea typeface="Times New Roman"/>
                <a:cs typeface="Times New Roman"/>
                <a:sym typeface="Times New Roman"/>
              </a:defRPr>
            </a:lvl9pPr>
          </a:lstStyle>
          <a:p/>
        </p:txBody>
      </p:sp>
      <p:sp>
        <p:nvSpPr>
          <p:cNvPr id="10" name="Google Shape;10;p5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3.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3.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8.jp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8.jpg"/><Relationship Id="rId4" Type="http://schemas.openxmlformats.org/officeDocument/2006/relationships/image" Target="../media/image1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99"/>
        </a:solidFill>
      </p:bgPr>
    </p:bg>
    <p:spTree>
      <p:nvGrpSpPr>
        <p:cNvPr id="90" name="Shape 90"/>
        <p:cNvGrpSpPr/>
        <p:nvPr/>
      </p:nvGrpSpPr>
      <p:grpSpPr>
        <a:xfrm>
          <a:off x="0" y="0"/>
          <a:ext cx="0" cy="0"/>
          <a:chOff x="0" y="0"/>
          <a:chExt cx="0" cy="0"/>
        </a:xfrm>
      </p:grpSpPr>
      <p:sp>
        <p:nvSpPr>
          <p:cNvPr id="91" name="Google Shape;91;p1"/>
          <p:cNvSpPr txBox="1"/>
          <p:nvPr>
            <p:ph type="title"/>
          </p:nvPr>
        </p:nvSpPr>
        <p:spPr>
          <a:xfrm>
            <a:off x="685800" y="609600"/>
            <a:ext cx="7772400" cy="1524000"/>
          </a:xfrm>
          <a:prstGeom prst="rect">
            <a:avLst/>
          </a:prstGeom>
          <a:solidFill>
            <a:srgbClr val="FFFF00"/>
          </a:solidFill>
          <a:ln cap="flat" cmpd="thickThin" w="1016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chemeClr val="dk1"/>
                </a:solidFill>
              </a:rPr>
              <a:t>Patent Therapies:</a:t>
            </a:r>
            <a:br>
              <a:rPr lang="en-US">
                <a:solidFill>
                  <a:schemeClr val="dk1"/>
                </a:solidFill>
              </a:rPr>
            </a:br>
            <a:r>
              <a:rPr lang="en-US" sz="4000">
                <a:solidFill>
                  <a:schemeClr val="dk1"/>
                </a:solidFill>
              </a:rPr>
              <a:t>Prescriptions for Healthy Patents</a:t>
            </a:r>
            <a:endParaRPr/>
          </a:p>
        </p:txBody>
      </p:sp>
      <p:sp>
        <p:nvSpPr>
          <p:cNvPr id="92" name="Google Shape;92;p1"/>
          <p:cNvSpPr txBox="1"/>
          <p:nvPr>
            <p:ph idx="1" type="body"/>
          </p:nvPr>
        </p:nvSpPr>
        <p:spPr>
          <a:xfrm>
            <a:off x="3657600" y="5029200"/>
            <a:ext cx="4876800" cy="1676400"/>
          </a:xfrm>
          <a:prstGeom prst="rect">
            <a:avLst/>
          </a:prstGeom>
          <a:noFill/>
          <a:ln>
            <a:noFill/>
          </a:ln>
        </p:spPr>
        <p:txBody>
          <a:bodyPr anchorCtr="0" anchor="t" bIns="45700" lIns="91425" spcFirstLastPara="1" rIns="91425" wrap="square" tIns="45700">
            <a:noAutofit/>
          </a:bodyPr>
          <a:lstStyle/>
          <a:p>
            <a:pPr indent="-342900" lvl="0" marL="342900" rtl="0" algn="r">
              <a:spcBef>
                <a:spcPts val="0"/>
              </a:spcBef>
              <a:spcAft>
                <a:spcPts val="0"/>
              </a:spcAft>
              <a:buClr>
                <a:srgbClr val="FFFF00"/>
              </a:buClr>
              <a:buSzPts val="1600"/>
              <a:buFont typeface="Times New Roman"/>
              <a:buNone/>
            </a:pPr>
            <a:r>
              <a:rPr lang="en-US" sz="1600">
                <a:solidFill>
                  <a:srgbClr val="FFFF00"/>
                </a:solidFill>
              </a:rPr>
              <a:t>Paul W. Busse</a:t>
            </a:r>
            <a:endParaRPr sz="1600">
              <a:solidFill>
                <a:srgbClr val="FFFF00"/>
              </a:solidFill>
            </a:endParaRPr>
          </a:p>
          <a:p>
            <a:pPr indent="-342900" lvl="0" marL="342900" rtl="0" algn="r">
              <a:spcBef>
                <a:spcPts val="80"/>
              </a:spcBef>
              <a:spcAft>
                <a:spcPts val="0"/>
              </a:spcAft>
              <a:buClr>
                <a:srgbClr val="FFFF00"/>
              </a:buClr>
              <a:buSzPts val="1600"/>
              <a:buFont typeface="Times New Roman"/>
              <a:buNone/>
            </a:pPr>
            <a:r>
              <a:rPr lang="en-US" sz="1600">
                <a:solidFill>
                  <a:srgbClr val="FFFF00"/>
                </a:solidFill>
              </a:rPr>
              <a:t>David B. Kagan</a:t>
            </a:r>
            <a:endParaRPr/>
          </a:p>
          <a:p>
            <a:pPr indent="-342900" lvl="0" marL="342900" rtl="0" algn="r">
              <a:spcBef>
                <a:spcPts val="80"/>
              </a:spcBef>
              <a:spcAft>
                <a:spcPts val="0"/>
              </a:spcAft>
              <a:buClr>
                <a:srgbClr val="FFFF00"/>
              </a:buClr>
              <a:buSzPts val="1600"/>
              <a:buFont typeface="Times New Roman"/>
              <a:buNone/>
            </a:pPr>
            <a:r>
              <a:rPr b="1" lang="en-US" sz="1600">
                <a:solidFill>
                  <a:srgbClr val="FFFF00"/>
                </a:solidFill>
              </a:rPr>
              <a:t>Kagan Binder, PLLC</a:t>
            </a:r>
            <a:endParaRPr/>
          </a:p>
          <a:p>
            <a:pPr indent="-342900" lvl="0" marL="342900" rtl="0" algn="r">
              <a:spcBef>
                <a:spcPts val="80"/>
              </a:spcBef>
              <a:spcAft>
                <a:spcPts val="0"/>
              </a:spcAft>
              <a:buClr>
                <a:srgbClr val="FFFF00"/>
              </a:buClr>
              <a:buSzPts val="1600"/>
              <a:buFont typeface="Times New Roman"/>
              <a:buNone/>
            </a:pPr>
            <a:r>
              <a:rPr lang="en-US" sz="1600">
                <a:solidFill>
                  <a:srgbClr val="FFFF00"/>
                </a:solidFill>
              </a:rPr>
              <a:t>Suite 200, 221 North Main Street</a:t>
            </a:r>
            <a:endParaRPr/>
          </a:p>
          <a:p>
            <a:pPr indent="-342900" lvl="0" marL="342900" rtl="0" algn="r">
              <a:spcBef>
                <a:spcPts val="80"/>
              </a:spcBef>
              <a:spcAft>
                <a:spcPts val="0"/>
              </a:spcAft>
              <a:buClr>
                <a:srgbClr val="FFFF00"/>
              </a:buClr>
              <a:buSzPts val="1600"/>
              <a:buFont typeface="Times New Roman"/>
              <a:buNone/>
            </a:pPr>
            <a:r>
              <a:rPr lang="en-US" sz="1600">
                <a:solidFill>
                  <a:srgbClr val="FFFF00"/>
                </a:solidFill>
              </a:rPr>
              <a:t>Stillwater, Minnesota 55082</a:t>
            </a:r>
            <a:endParaRPr sz="1600">
              <a:solidFill>
                <a:srgbClr val="FFFF00"/>
              </a:solidFill>
            </a:endParaRPr>
          </a:p>
        </p:txBody>
      </p:sp>
      <p:sp>
        <p:nvSpPr>
          <p:cNvPr id="93" name="Google Shape;93;p1"/>
          <p:cNvSpPr txBox="1"/>
          <p:nvPr/>
        </p:nvSpPr>
        <p:spPr>
          <a:xfrm>
            <a:off x="304800" y="6096000"/>
            <a:ext cx="4267200" cy="338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none" cap="none" strike="noStrike">
                <a:solidFill>
                  <a:srgbClr val="FFFF00"/>
                </a:solidFill>
                <a:latin typeface="Times New Roman"/>
                <a:ea typeface="Times New Roman"/>
                <a:cs typeface="Times New Roman"/>
                <a:sym typeface="Times New Roman"/>
              </a:rPr>
              <a:t>© 2003-2017 Kagan Binder, PLLC </a:t>
            </a:r>
            <a:endParaRPr/>
          </a:p>
        </p:txBody>
      </p:sp>
      <p:pic>
        <p:nvPicPr>
          <p:cNvPr id="94" name="Google Shape;94;p1"/>
          <p:cNvPicPr preferRelativeResize="0"/>
          <p:nvPr/>
        </p:nvPicPr>
        <p:blipFill rotWithShape="1">
          <a:blip r:embed="rId3">
            <a:alphaModFix/>
          </a:blip>
          <a:srcRect b="0" l="0" r="0" t="0"/>
          <a:stretch/>
        </p:blipFill>
        <p:spPr>
          <a:xfrm>
            <a:off x="914400" y="2743200"/>
            <a:ext cx="1943100" cy="2514600"/>
          </a:xfrm>
          <a:prstGeom prst="rect">
            <a:avLst/>
          </a:prstGeom>
          <a:noFill/>
          <a:ln>
            <a:noFill/>
          </a:ln>
        </p:spPr>
      </p:pic>
      <p:sp>
        <p:nvSpPr>
          <p:cNvPr id="95" name="Google Shape;95;p1"/>
          <p:cNvSpPr txBox="1"/>
          <p:nvPr/>
        </p:nvSpPr>
        <p:spPr>
          <a:xfrm>
            <a:off x="3581400" y="2667000"/>
            <a:ext cx="5105400" cy="2246769"/>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Times New Roman"/>
                <a:ea typeface="Times New Roman"/>
                <a:cs typeface="Times New Roman"/>
                <a:sym typeface="Times New Roman"/>
              </a:rPr>
              <a:t>Key prosecution mistakes you must avoid</a:t>
            </a:r>
            <a:endParaRPr/>
          </a:p>
          <a:p>
            <a:pPr indent="-279400" lvl="0" marL="457200" marR="0" rtl="0" algn="l">
              <a:spcBef>
                <a:spcPts val="0"/>
              </a:spcBef>
              <a:spcAft>
                <a:spcPts val="0"/>
              </a:spcAft>
              <a:buClr>
                <a:schemeClr val="dk1"/>
              </a:buClr>
              <a:buSzPts val="2800"/>
              <a:buFont typeface="Arial"/>
              <a:buNone/>
            </a:pPr>
            <a:r>
              <a:t/>
            </a:r>
            <a:endParaRPr b="0" i="0" sz="2800" u="none" cap="none" strike="noStrike">
              <a:solidFill>
                <a:schemeClr val="lt1"/>
              </a:solidFill>
              <a:latin typeface="Times New Roman"/>
              <a:ea typeface="Times New Roman"/>
              <a:cs typeface="Times New Roman"/>
              <a:sym typeface="Times New Roman"/>
            </a:endParaRPr>
          </a:p>
          <a:p>
            <a:pPr indent="-457200" lvl="0" marL="45720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Times New Roman"/>
                <a:ea typeface="Times New Roman"/>
                <a:cs typeface="Times New Roman"/>
                <a:sym typeface="Times New Roman"/>
              </a:rPr>
              <a:t>Success strategies show winning prosecution principles</a:t>
            </a:r>
            <a:endParaRPr b="0" i="0" sz="28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39966"/>
        </a:solidFill>
      </p:bgPr>
    </p:bg>
    <p:spTree>
      <p:nvGrpSpPr>
        <p:cNvPr id="196" name="Shape 196"/>
        <p:cNvGrpSpPr/>
        <p:nvPr/>
      </p:nvGrpSpPr>
      <p:grpSpPr>
        <a:xfrm>
          <a:off x="0" y="0"/>
          <a:ext cx="0" cy="0"/>
          <a:chOff x="0" y="0"/>
          <a:chExt cx="0" cy="0"/>
        </a:xfrm>
      </p:grpSpPr>
      <p:sp>
        <p:nvSpPr>
          <p:cNvPr id="197" name="Google Shape;197;p10"/>
          <p:cNvSpPr txBox="1"/>
          <p:nvPr>
            <p:ph type="title"/>
          </p:nvPr>
        </p:nvSpPr>
        <p:spPr>
          <a:xfrm>
            <a:off x="685800" y="304800"/>
            <a:ext cx="7772400" cy="1295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br>
              <a:rPr i="1" lang="en-US">
                <a:solidFill>
                  <a:srgbClr val="FFFF00"/>
                </a:solidFill>
              </a:rPr>
            </a:br>
            <a:r>
              <a:rPr i="1" lang="en-US">
                <a:solidFill>
                  <a:srgbClr val="FFFF00"/>
                </a:solidFill>
              </a:rPr>
              <a:t> Scimed Life Systems v. Advanced Cardiovascular Systems</a:t>
            </a:r>
            <a:endParaRPr/>
          </a:p>
        </p:txBody>
      </p:sp>
      <p:pic>
        <p:nvPicPr>
          <p:cNvPr id="198" name="Google Shape;198;p10"/>
          <p:cNvPicPr preferRelativeResize="0"/>
          <p:nvPr/>
        </p:nvPicPr>
        <p:blipFill rotWithShape="1">
          <a:blip r:embed="rId3">
            <a:alphaModFix/>
          </a:blip>
          <a:srcRect b="0" l="0" r="0" t="0"/>
          <a:stretch/>
        </p:blipFill>
        <p:spPr>
          <a:xfrm>
            <a:off x="2133600" y="2895600"/>
            <a:ext cx="3257550" cy="3429000"/>
          </a:xfrm>
          <a:prstGeom prst="rect">
            <a:avLst/>
          </a:prstGeom>
          <a:noFill/>
          <a:ln>
            <a:noFill/>
          </a:ln>
        </p:spPr>
      </p:pic>
      <p:sp>
        <p:nvSpPr>
          <p:cNvPr id="199" name="Google Shape;199;p10"/>
          <p:cNvSpPr/>
          <p:nvPr/>
        </p:nvSpPr>
        <p:spPr>
          <a:xfrm flipH="1">
            <a:off x="762000" y="2590800"/>
            <a:ext cx="2971800" cy="1143000"/>
          </a:xfrm>
          <a:prstGeom prst="wedgeRectCallout">
            <a:avLst>
              <a:gd fmla="val -23505" name="adj1"/>
              <a:gd fmla="val 111245"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
        <p:nvSpPr>
          <p:cNvPr id="200" name="Google Shape;200;p10"/>
          <p:cNvSpPr txBox="1"/>
          <p:nvPr/>
        </p:nvSpPr>
        <p:spPr>
          <a:xfrm>
            <a:off x="762000" y="2895600"/>
            <a:ext cx="3124200" cy="51911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Dual lumen?</a:t>
            </a:r>
            <a:endParaRPr/>
          </a:p>
        </p:txBody>
      </p:sp>
      <p:sp>
        <p:nvSpPr>
          <p:cNvPr id="201" name="Google Shape;201;p10"/>
          <p:cNvSpPr/>
          <p:nvPr/>
        </p:nvSpPr>
        <p:spPr>
          <a:xfrm flipH="1" rot="10800000">
            <a:off x="5943600" y="2667000"/>
            <a:ext cx="2438400" cy="1447800"/>
          </a:xfrm>
          <a:prstGeom prst="wedgeRectCallout">
            <a:avLst>
              <a:gd fmla="val -71880" name="adj1"/>
              <a:gd fmla="val 9648" name="adj2"/>
            </a:avLst>
          </a:prstGeom>
          <a:solidFill>
            <a:schemeClr val="lt1"/>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0"/>
          <p:cNvSpPr txBox="1"/>
          <p:nvPr/>
        </p:nvSpPr>
        <p:spPr>
          <a:xfrm flipH="1">
            <a:off x="5943600" y="2667000"/>
            <a:ext cx="2438400" cy="1447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
        <p:nvSpPr>
          <p:cNvPr id="203" name="Google Shape;203;p10"/>
          <p:cNvSpPr txBox="1"/>
          <p:nvPr/>
        </p:nvSpPr>
        <p:spPr>
          <a:xfrm>
            <a:off x="6019800" y="2895600"/>
            <a:ext cx="2438400" cy="9461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I’m afraid not, only co-axial.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39966"/>
        </a:solidFill>
      </p:bgPr>
    </p:bg>
    <p:spTree>
      <p:nvGrpSpPr>
        <p:cNvPr id="207" name="Shape 207"/>
        <p:cNvGrpSpPr/>
        <p:nvPr/>
      </p:nvGrpSpPr>
      <p:grpSpPr>
        <a:xfrm>
          <a:off x="0" y="0"/>
          <a:ext cx="0" cy="0"/>
          <a:chOff x="0" y="0"/>
          <a:chExt cx="0" cy="0"/>
        </a:xfrm>
      </p:grpSpPr>
      <p:sp>
        <p:nvSpPr>
          <p:cNvPr id="208" name="Google Shape;208;p11"/>
          <p:cNvSpPr txBox="1"/>
          <p:nvPr>
            <p:ph type="title"/>
          </p:nvPr>
        </p:nvSpPr>
        <p:spPr>
          <a:xfrm>
            <a:off x="685800" y="304800"/>
            <a:ext cx="7772400" cy="1295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br>
              <a:rPr i="1" lang="en-US">
                <a:solidFill>
                  <a:srgbClr val="FFFF00"/>
                </a:solidFill>
              </a:rPr>
            </a:br>
            <a:r>
              <a:rPr i="1" lang="en-US">
                <a:solidFill>
                  <a:srgbClr val="FFFF00"/>
                </a:solidFill>
              </a:rPr>
              <a:t>Biovail Corp. Intl. v. Andrx Pharma. Inc.</a:t>
            </a:r>
            <a:r>
              <a:rPr lang="en-US">
                <a:solidFill>
                  <a:srgbClr val="FFFF00"/>
                </a:solidFill>
              </a:rPr>
              <a:t> </a:t>
            </a:r>
            <a:br>
              <a:rPr lang="en-US">
                <a:solidFill>
                  <a:srgbClr val="FFFF00"/>
                </a:solidFill>
              </a:rPr>
            </a:br>
            <a:endParaRPr>
              <a:solidFill>
                <a:srgbClr val="FFFF00"/>
              </a:solidFill>
            </a:endParaRPr>
          </a:p>
        </p:txBody>
      </p:sp>
      <p:pic>
        <p:nvPicPr>
          <p:cNvPr id="209" name="Google Shape;209;p11"/>
          <p:cNvPicPr preferRelativeResize="0"/>
          <p:nvPr/>
        </p:nvPicPr>
        <p:blipFill rotWithShape="1">
          <a:blip r:embed="rId3">
            <a:alphaModFix/>
          </a:blip>
          <a:srcRect b="0" l="0" r="0" t="0"/>
          <a:stretch/>
        </p:blipFill>
        <p:spPr>
          <a:xfrm>
            <a:off x="2133600" y="2895600"/>
            <a:ext cx="3257550" cy="3429000"/>
          </a:xfrm>
          <a:prstGeom prst="rect">
            <a:avLst/>
          </a:prstGeom>
          <a:noFill/>
          <a:ln>
            <a:noFill/>
          </a:ln>
        </p:spPr>
      </p:pic>
      <p:sp>
        <p:nvSpPr>
          <p:cNvPr id="210" name="Google Shape;210;p11"/>
          <p:cNvSpPr/>
          <p:nvPr/>
        </p:nvSpPr>
        <p:spPr>
          <a:xfrm flipH="1">
            <a:off x="838200" y="1905000"/>
            <a:ext cx="3276600" cy="1600200"/>
          </a:xfrm>
          <a:prstGeom prst="wedgeRectCallout">
            <a:avLst>
              <a:gd fmla="val -16667" name="adj1"/>
              <a:gd fmla="val 93847"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
        <p:nvSpPr>
          <p:cNvPr id="211" name="Google Shape;211;p11"/>
          <p:cNvSpPr/>
          <p:nvPr/>
        </p:nvSpPr>
        <p:spPr>
          <a:xfrm>
            <a:off x="5181600" y="1676400"/>
            <a:ext cx="3352800" cy="685800"/>
          </a:xfrm>
          <a:prstGeom prst="wedgeRectCallout">
            <a:avLst>
              <a:gd fmla="val -49574" name="adj1"/>
              <a:gd fmla="val 188657"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
        <p:nvSpPr>
          <p:cNvPr id="212" name="Google Shape;212;p11"/>
          <p:cNvSpPr txBox="1"/>
          <p:nvPr/>
        </p:nvSpPr>
        <p:spPr>
          <a:xfrm>
            <a:off x="990600" y="1981200"/>
            <a:ext cx="3124200" cy="1403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Have I got a Placebo Claim again, doc</a:t>
            </a:r>
            <a:r>
              <a:rPr b="0" i="0" lang="en-US" sz="3000" u="none" cap="none" strike="noStrike">
                <a:solidFill>
                  <a:schemeClr val="dk1"/>
                </a:solidFill>
                <a:latin typeface="Times New Roman"/>
                <a:ea typeface="Times New Roman"/>
                <a:cs typeface="Times New Roman"/>
                <a:sym typeface="Times New Roman"/>
              </a:rPr>
              <a:t>?</a:t>
            </a:r>
            <a:endParaRPr/>
          </a:p>
        </p:txBody>
      </p:sp>
      <p:sp>
        <p:nvSpPr>
          <p:cNvPr id="213" name="Google Shape;213;p11"/>
          <p:cNvSpPr txBox="1"/>
          <p:nvPr/>
        </p:nvSpPr>
        <p:spPr>
          <a:xfrm>
            <a:off x="5257800" y="1752600"/>
            <a:ext cx="3048000" cy="457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Same old, same old.  </a:t>
            </a:r>
            <a:endParaRPr/>
          </a:p>
        </p:txBody>
      </p:sp>
      <p:sp>
        <p:nvSpPr>
          <p:cNvPr id="214" name="Google Shape;214;p11"/>
          <p:cNvSpPr/>
          <p:nvPr/>
        </p:nvSpPr>
        <p:spPr>
          <a:xfrm flipH="1" rot="10800000">
            <a:off x="6019800" y="3505200"/>
            <a:ext cx="2438400" cy="2057400"/>
          </a:xfrm>
          <a:prstGeom prst="wedgeRectCallout">
            <a:avLst>
              <a:gd fmla="val -71810" name="adj1"/>
              <a:gd fmla="val 21602" name="adj2"/>
            </a:avLst>
          </a:prstGeom>
          <a:solidFill>
            <a:schemeClr val="lt1"/>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1"/>
          <p:cNvSpPr txBox="1"/>
          <p:nvPr/>
        </p:nvSpPr>
        <p:spPr>
          <a:xfrm flipH="1">
            <a:off x="6019800" y="3505200"/>
            <a:ext cx="2438400" cy="2057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
        <p:nvSpPr>
          <p:cNvPr id="216" name="Google Shape;216;p11"/>
          <p:cNvSpPr txBox="1"/>
          <p:nvPr/>
        </p:nvSpPr>
        <p:spPr>
          <a:xfrm>
            <a:off x="6019800" y="3505200"/>
            <a:ext cx="2438400" cy="1917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This time, you caught it from a related prosecution history.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39966"/>
        </a:solidFill>
      </p:bgPr>
    </p:bg>
    <p:spTree>
      <p:nvGrpSpPr>
        <p:cNvPr id="220" name="Shape 220"/>
        <p:cNvGrpSpPr/>
        <p:nvPr/>
      </p:nvGrpSpPr>
      <p:grpSpPr>
        <a:xfrm>
          <a:off x="0" y="0"/>
          <a:ext cx="0" cy="0"/>
          <a:chOff x="0" y="0"/>
          <a:chExt cx="0" cy="0"/>
        </a:xfrm>
      </p:grpSpPr>
      <p:sp>
        <p:nvSpPr>
          <p:cNvPr id="221" name="Google Shape;221;p12"/>
          <p:cNvSpPr txBox="1"/>
          <p:nvPr>
            <p:ph type="title"/>
          </p:nvPr>
        </p:nvSpPr>
        <p:spPr>
          <a:xfrm>
            <a:off x="685800" y="304800"/>
            <a:ext cx="7772400" cy="1295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br>
              <a:rPr i="1" lang="en-US">
                <a:solidFill>
                  <a:srgbClr val="FFFF00"/>
                </a:solidFill>
              </a:rPr>
            </a:br>
            <a:r>
              <a:rPr i="1" lang="en-US">
                <a:solidFill>
                  <a:srgbClr val="FFFF00"/>
                </a:solidFill>
              </a:rPr>
              <a:t> Lex Corp. v. Blue Pumpkin Software, Inc. </a:t>
            </a:r>
            <a:r>
              <a:rPr i="1" lang="en-US">
                <a:solidFill>
                  <a:schemeClr val="lt1"/>
                </a:solidFill>
              </a:rPr>
              <a:t>and</a:t>
            </a:r>
            <a:r>
              <a:rPr i="1" lang="en-US">
                <a:solidFill>
                  <a:srgbClr val="FFFF00"/>
                </a:solidFill>
              </a:rPr>
              <a:t> Omega Eng. V. Raytek Corp.</a:t>
            </a:r>
            <a:endParaRPr/>
          </a:p>
        </p:txBody>
      </p:sp>
      <p:pic>
        <p:nvPicPr>
          <p:cNvPr id="222" name="Google Shape;222;p12"/>
          <p:cNvPicPr preferRelativeResize="0"/>
          <p:nvPr/>
        </p:nvPicPr>
        <p:blipFill rotWithShape="1">
          <a:blip r:embed="rId3">
            <a:alphaModFix/>
          </a:blip>
          <a:srcRect b="0" l="0" r="0" t="0"/>
          <a:stretch/>
        </p:blipFill>
        <p:spPr>
          <a:xfrm>
            <a:off x="2133600" y="2895600"/>
            <a:ext cx="3257550" cy="3429000"/>
          </a:xfrm>
          <a:prstGeom prst="rect">
            <a:avLst/>
          </a:prstGeom>
          <a:noFill/>
          <a:ln>
            <a:noFill/>
          </a:ln>
        </p:spPr>
      </p:pic>
      <p:sp>
        <p:nvSpPr>
          <p:cNvPr id="223" name="Google Shape;223;p12"/>
          <p:cNvSpPr/>
          <p:nvPr/>
        </p:nvSpPr>
        <p:spPr>
          <a:xfrm flipH="1">
            <a:off x="1066800" y="2971800"/>
            <a:ext cx="2743200" cy="762000"/>
          </a:xfrm>
          <a:prstGeom prst="wedgeRectCallout">
            <a:avLst>
              <a:gd fmla="val -21296" name="adj1"/>
              <a:gd fmla="val 93648"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
        <p:nvSpPr>
          <p:cNvPr id="224" name="Google Shape;224;p12"/>
          <p:cNvSpPr txBox="1"/>
          <p:nvPr/>
        </p:nvSpPr>
        <p:spPr>
          <a:xfrm>
            <a:off x="1066800" y="3124200"/>
            <a:ext cx="2819400" cy="523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“Disclaimer”</a:t>
            </a:r>
            <a:endParaRPr/>
          </a:p>
        </p:txBody>
      </p:sp>
      <p:sp>
        <p:nvSpPr>
          <p:cNvPr id="225" name="Google Shape;225;p12"/>
          <p:cNvSpPr/>
          <p:nvPr/>
        </p:nvSpPr>
        <p:spPr>
          <a:xfrm flipH="1" rot="10800000">
            <a:off x="5867400" y="3505200"/>
            <a:ext cx="2971800" cy="838200"/>
          </a:xfrm>
          <a:prstGeom prst="wedgeRectCallout">
            <a:avLst>
              <a:gd fmla="val -73185" name="adj1"/>
              <a:gd fmla="val 51231" name="adj2"/>
            </a:avLst>
          </a:prstGeom>
          <a:solidFill>
            <a:schemeClr val="lt1"/>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2"/>
          <p:cNvSpPr txBox="1"/>
          <p:nvPr/>
        </p:nvSpPr>
        <p:spPr>
          <a:xfrm flipH="1">
            <a:off x="5867400" y="3505200"/>
            <a:ext cx="2971800" cy="838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
        <p:nvSpPr>
          <p:cNvPr id="227" name="Google Shape;227;p12"/>
          <p:cNvSpPr txBox="1"/>
          <p:nvPr/>
        </p:nvSpPr>
        <p:spPr>
          <a:xfrm>
            <a:off x="5867400" y="3657600"/>
            <a:ext cx="3048000" cy="523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a:t>
            </a:r>
            <a:r>
              <a:rPr lang="en-US" sz="2800">
                <a:solidFill>
                  <a:schemeClr val="dk1"/>
                </a:solidFill>
                <a:latin typeface="Times New Roman"/>
                <a:ea typeface="Times New Roman"/>
                <a:cs typeface="Times New Roman"/>
                <a:sym typeface="Times New Roman"/>
              </a:rPr>
              <a:t>Disavowal</a:t>
            </a:r>
            <a:r>
              <a:rPr b="0" i="0" lang="en-US" sz="2800" u="none" cap="none" strike="noStrike">
                <a:solidFill>
                  <a:schemeClr val="dk1"/>
                </a:solidFill>
                <a:latin typeface="Times New Roman"/>
                <a:ea typeface="Times New Roman"/>
                <a:cs typeface="Times New Roman"/>
                <a:sym typeface="Times New Roman"/>
              </a:rPr>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39966"/>
        </a:solidFill>
      </p:bgPr>
    </p:bg>
    <p:spTree>
      <p:nvGrpSpPr>
        <p:cNvPr id="231" name="Shape 231"/>
        <p:cNvGrpSpPr/>
        <p:nvPr/>
      </p:nvGrpSpPr>
      <p:grpSpPr>
        <a:xfrm>
          <a:off x="0" y="0"/>
          <a:ext cx="0" cy="0"/>
          <a:chOff x="0" y="0"/>
          <a:chExt cx="0" cy="0"/>
        </a:xfrm>
      </p:grpSpPr>
      <p:sp>
        <p:nvSpPr>
          <p:cNvPr id="232" name="Google Shape;232;p13"/>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rgbClr val="FFFF00"/>
                </a:solidFill>
              </a:rPr>
              <a:t>Cause of Placebo Claim easy to see:</a:t>
            </a:r>
            <a:endParaRPr/>
          </a:p>
        </p:txBody>
      </p:sp>
      <p:sp>
        <p:nvSpPr>
          <p:cNvPr id="233" name="Google Shape;233;p13"/>
          <p:cNvSpPr txBox="1"/>
          <p:nvPr>
            <p:ph idx="1" type="body"/>
          </p:nvPr>
        </p:nvSpPr>
        <p:spPr>
          <a:xfrm>
            <a:off x="3124200" y="2305050"/>
            <a:ext cx="5638800" cy="24003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FFFF00"/>
              </a:buClr>
              <a:buSzPts val="2400"/>
              <a:buFont typeface="Times New Roman"/>
              <a:buChar char="•"/>
            </a:pPr>
            <a:r>
              <a:rPr lang="en-US" sz="2400">
                <a:solidFill>
                  <a:srgbClr val="FFFF00"/>
                </a:solidFill>
              </a:rPr>
              <a:t>Arguments are mismatched to claim scope or written description</a:t>
            </a:r>
            <a:endParaRPr sz="2400">
              <a:solidFill>
                <a:srgbClr val="FFFF00"/>
              </a:solidFill>
            </a:endParaRPr>
          </a:p>
          <a:p>
            <a:pPr indent="-190500" lvl="0" marL="342900" rtl="0" algn="l">
              <a:lnSpc>
                <a:spcPct val="90000"/>
              </a:lnSpc>
              <a:spcBef>
                <a:spcPts val="480"/>
              </a:spcBef>
              <a:spcAft>
                <a:spcPts val="0"/>
              </a:spcAft>
              <a:buClr>
                <a:schemeClr val="dk1"/>
              </a:buClr>
              <a:buSzPts val="2400"/>
              <a:buFont typeface="Times New Roman"/>
              <a:buNone/>
            </a:pPr>
            <a:r>
              <a:t/>
            </a:r>
            <a:endParaRPr sz="2400">
              <a:solidFill>
                <a:srgbClr val="FFFF00"/>
              </a:solidFill>
            </a:endParaRPr>
          </a:p>
          <a:p>
            <a:pPr indent="-342900" lvl="0" marL="342900" rtl="0" algn="l">
              <a:lnSpc>
                <a:spcPct val="90000"/>
              </a:lnSpc>
              <a:spcBef>
                <a:spcPts val="480"/>
              </a:spcBef>
              <a:spcAft>
                <a:spcPts val="0"/>
              </a:spcAft>
              <a:buClr>
                <a:srgbClr val="FFFF00"/>
              </a:buClr>
              <a:buSzPts val="2400"/>
              <a:buFont typeface="Times New Roman"/>
              <a:buChar char="•"/>
            </a:pPr>
            <a:r>
              <a:rPr lang="en-US" sz="2400">
                <a:solidFill>
                  <a:srgbClr val="FFFF00"/>
                </a:solidFill>
              </a:rPr>
              <a:t>Specification </a:t>
            </a:r>
            <a:r>
              <a:rPr lang="en-US" sz="2400">
                <a:solidFill>
                  <a:srgbClr val="FFFF00"/>
                </a:solidFill>
              </a:rPr>
              <a:t>disavowal</a:t>
            </a:r>
            <a:endParaRPr sz="2400">
              <a:solidFill>
                <a:srgbClr val="FFFF00"/>
              </a:solidFill>
            </a:endParaRPr>
          </a:p>
          <a:p>
            <a:pPr indent="-190500" lvl="0" marL="342900" rtl="0" algn="l">
              <a:lnSpc>
                <a:spcPct val="90000"/>
              </a:lnSpc>
              <a:spcBef>
                <a:spcPts val="480"/>
              </a:spcBef>
              <a:spcAft>
                <a:spcPts val="0"/>
              </a:spcAft>
              <a:buClr>
                <a:schemeClr val="dk1"/>
              </a:buClr>
              <a:buSzPts val="2400"/>
              <a:buFont typeface="Times New Roman"/>
              <a:buNone/>
            </a:pPr>
            <a:r>
              <a:t/>
            </a:r>
            <a:endParaRPr sz="2400">
              <a:solidFill>
                <a:srgbClr val="FFFF00"/>
              </a:solidFill>
            </a:endParaRPr>
          </a:p>
          <a:p>
            <a:pPr indent="-342900" lvl="0" marL="342900" rtl="0" algn="l">
              <a:lnSpc>
                <a:spcPct val="90000"/>
              </a:lnSpc>
              <a:spcBef>
                <a:spcPts val="480"/>
              </a:spcBef>
              <a:spcAft>
                <a:spcPts val="0"/>
              </a:spcAft>
              <a:buClr>
                <a:srgbClr val="FFFF00"/>
              </a:buClr>
              <a:buSzPts val="2400"/>
              <a:buFont typeface="Times New Roman"/>
              <a:buChar char="•"/>
            </a:pPr>
            <a:r>
              <a:rPr lang="en-US" sz="2400">
                <a:solidFill>
                  <a:srgbClr val="FFFF00"/>
                </a:solidFill>
              </a:rPr>
              <a:t>Unsuccessful attempt to add claims that Examiner rejects, so you withdraw.</a:t>
            </a:r>
            <a:endParaRPr/>
          </a:p>
          <a:p>
            <a:pPr indent="-190500" lvl="0" marL="342900" rtl="0" algn="l">
              <a:lnSpc>
                <a:spcPct val="90000"/>
              </a:lnSpc>
              <a:spcBef>
                <a:spcPts val="480"/>
              </a:spcBef>
              <a:spcAft>
                <a:spcPts val="0"/>
              </a:spcAft>
              <a:buClr>
                <a:schemeClr val="dk1"/>
              </a:buClr>
              <a:buSzPts val="2400"/>
              <a:buFont typeface="Times New Roman"/>
              <a:buNone/>
            </a:pPr>
            <a:r>
              <a:t/>
            </a:r>
            <a:endParaRPr sz="2400">
              <a:solidFill>
                <a:srgbClr val="FFFF00"/>
              </a:solidFill>
            </a:endParaRPr>
          </a:p>
          <a:p>
            <a:pPr indent="-342900" lvl="0" marL="342900" rtl="0" algn="l">
              <a:lnSpc>
                <a:spcPct val="90000"/>
              </a:lnSpc>
              <a:spcBef>
                <a:spcPts val="480"/>
              </a:spcBef>
              <a:spcAft>
                <a:spcPts val="0"/>
              </a:spcAft>
              <a:buClr>
                <a:srgbClr val="FFFF00"/>
              </a:buClr>
              <a:buSzPts val="2400"/>
              <a:buFont typeface="Times New Roman"/>
              <a:buChar char="•"/>
            </a:pPr>
            <a:r>
              <a:rPr lang="en-US" sz="2400">
                <a:solidFill>
                  <a:srgbClr val="FFFF00"/>
                </a:solidFill>
              </a:rPr>
              <a:t>Questionable to mainstream (1997-2017)</a:t>
            </a:r>
            <a:endParaRPr sz="2400">
              <a:solidFill>
                <a:srgbClr val="FFFF00"/>
              </a:solidFill>
            </a:endParaRPr>
          </a:p>
          <a:p>
            <a:pPr indent="-190500" lvl="0" marL="342900" rtl="0" algn="l">
              <a:lnSpc>
                <a:spcPct val="90000"/>
              </a:lnSpc>
              <a:spcBef>
                <a:spcPts val="480"/>
              </a:spcBef>
              <a:spcAft>
                <a:spcPts val="0"/>
              </a:spcAft>
              <a:buClr>
                <a:schemeClr val="dk1"/>
              </a:buClr>
              <a:buSzPts val="2400"/>
              <a:buFont typeface="Times New Roman"/>
              <a:buNone/>
            </a:pPr>
            <a:r>
              <a:t/>
            </a:r>
            <a:endParaRPr sz="2400">
              <a:solidFill>
                <a:srgbClr val="FFFF00"/>
              </a:solidFill>
            </a:endParaRPr>
          </a:p>
          <a:p>
            <a:pPr indent="-190500" lvl="0" marL="342900" rtl="0" algn="l">
              <a:lnSpc>
                <a:spcPct val="90000"/>
              </a:lnSpc>
              <a:spcBef>
                <a:spcPts val="480"/>
              </a:spcBef>
              <a:spcAft>
                <a:spcPts val="0"/>
              </a:spcAft>
              <a:buClr>
                <a:schemeClr val="dk1"/>
              </a:buClr>
              <a:buSzPts val="2400"/>
              <a:buFont typeface="Times New Roman"/>
              <a:buNone/>
            </a:pPr>
            <a:r>
              <a:t/>
            </a:r>
            <a:endParaRPr sz="2400">
              <a:solidFill>
                <a:srgbClr val="FFFF00"/>
              </a:solidFill>
            </a:endParaRPr>
          </a:p>
          <a:p>
            <a:pPr indent="-342900" lvl="0" marL="342900" rtl="0" algn="l">
              <a:lnSpc>
                <a:spcPct val="90000"/>
              </a:lnSpc>
              <a:spcBef>
                <a:spcPts val="480"/>
              </a:spcBef>
              <a:spcAft>
                <a:spcPts val="0"/>
              </a:spcAft>
              <a:buClr>
                <a:schemeClr val="dk1"/>
              </a:buClr>
              <a:buSzPts val="2400"/>
              <a:buFont typeface="Times New Roman"/>
              <a:buNone/>
            </a:pPr>
            <a:r>
              <a:rPr lang="en-US" sz="2400"/>
              <a:t>		</a:t>
            </a:r>
            <a:endParaRPr/>
          </a:p>
          <a:p>
            <a:pPr indent="-342900" lvl="0" marL="342900" rtl="0" algn="l">
              <a:lnSpc>
                <a:spcPct val="90000"/>
              </a:lnSpc>
              <a:spcBef>
                <a:spcPts val="480"/>
              </a:spcBef>
              <a:spcAft>
                <a:spcPts val="0"/>
              </a:spcAft>
              <a:buClr>
                <a:schemeClr val="dk1"/>
              </a:buClr>
              <a:buSzPts val="2400"/>
              <a:buFont typeface="Times New Roman"/>
              <a:buNone/>
            </a:pPr>
            <a:r>
              <a:t/>
            </a:r>
            <a:endParaRPr sz="2400"/>
          </a:p>
          <a:p>
            <a:pPr indent="-342900" lvl="0" marL="342900" rtl="0" algn="l">
              <a:lnSpc>
                <a:spcPct val="90000"/>
              </a:lnSpc>
              <a:spcBef>
                <a:spcPts val="480"/>
              </a:spcBef>
              <a:spcAft>
                <a:spcPts val="0"/>
              </a:spcAft>
              <a:buClr>
                <a:schemeClr val="dk1"/>
              </a:buClr>
              <a:buSzPts val="2400"/>
              <a:buFont typeface="Times New Roman"/>
              <a:buNone/>
            </a:pPr>
            <a:r>
              <a:t/>
            </a:r>
            <a:endParaRPr sz="2400"/>
          </a:p>
        </p:txBody>
      </p:sp>
      <p:pic>
        <p:nvPicPr>
          <p:cNvPr id="234" name="Google Shape;234;p13"/>
          <p:cNvPicPr preferRelativeResize="0"/>
          <p:nvPr/>
        </p:nvPicPr>
        <p:blipFill rotWithShape="1">
          <a:blip r:embed="rId3">
            <a:alphaModFix/>
          </a:blip>
          <a:srcRect b="0" l="0" r="0" t="0"/>
          <a:stretch/>
        </p:blipFill>
        <p:spPr>
          <a:xfrm>
            <a:off x="304800" y="1981200"/>
            <a:ext cx="2428875" cy="3944938"/>
          </a:xfrm>
          <a:prstGeom prst="rect">
            <a:avLst/>
          </a:prstGeom>
          <a:noFill/>
          <a:ln>
            <a:noFill/>
          </a:ln>
        </p:spPr>
      </p:pic>
      <p:cxnSp>
        <p:nvCxnSpPr>
          <p:cNvPr id="235" name="Google Shape;235;p13"/>
          <p:cNvCxnSpPr/>
          <p:nvPr/>
        </p:nvCxnSpPr>
        <p:spPr>
          <a:xfrm flipH="1">
            <a:off x="1981200" y="2590800"/>
            <a:ext cx="1219200" cy="762000"/>
          </a:xfrm>
          <a:prstGeom prst="straightConnector1">
            <a:avLst/>
          </a:prstGeom>
          <a:noFill/>
          <a:ln cap="flat" cmpd="sng" w="76200">
            <a:solidFill>
              <a:srgbClr val="FF0000"/>
            </a:solidFill>
            <a:prstDash val="solid"/>
            <a:round/>
            <a:headEnd len="med" w="med" type="none"/>
            <a:tailEnd len="med" w="med" type="triangle"/>
          </a:ln>
        </p:spPr>
      </p:cxnSp>
      <p:cxnSp>
        <p:nvCxnSpPr>
          <p:cNvPr id="236" name="Google Shape;236;p13"/>
          <p:cNvCxnSpPr/>
          <p:nvPr/>
        </p:nvCxnSpPr>
        <p:spPr>
          <a:xfrm flipH="1">
            <a:off x="1676400" y="3657600"/>
            <a:ext cx="1524000" cy="304800"/>
          </a:xfrm>
          <a:prstGeom prst="straightConnector1">
            <a:avLst/>
          </a:prstGeom>
          <a:noFill/>
          <a:ln cap="flat" cmpd="sng" w="76200">
            <a:solidFill>
              <a:srgbClr val="FF0000"/>
            </a:solidFill>
            <a:prstDash val="solid"/>
            <a:round/>
            <a:headEnd len="med" w="med" type="none"/>
            <a:tailEnd len="med" w="med" type="triangle"/>
          </a:ln>
        </p:spPr>
      </p:cxnSp>
      <p:cxnSp>
        <p:nvCxnSpPr>
          <p:cNvPr id="237" name="Google Shape;237;p13"/>
          <p:cNvCxnSpPr/>
          <p:nvPr/>
        </p:nvCxnSpPr>
        <p:spPr>
          <a:xfrm rot="10800000">
            <a:off x="1828800" y="4495800"/>
            <a:ext cx="1219200" cy="228600"/>
          </a:xfrm>
          <a:prstGeom prst="straightConnector1">
            <a:avLst/>
          </a:prstGeom>
          <a:noFill/>
          <a:ln cap="flat" cmpd="sng" w="76200">
            <a:solidFill>
              <a:srgbClr val="FF0000"/>
            </a:solidFill>
            <a:prstDash val="solid"/>
            <a:round/>
            <a:headEnd len="med" w="med" type="none"/>
            <a:tailEnd len="med" w="med" type="triangle"/>
          </a:ln>
        </p:spPr>
      </p:cxnSp>
      <p:cxnSp>
        <p:nvCxnSpPr>
          <p:cNvPr id="238" name="Google Shape;238;p13"/>
          <p:cNvCxnSpPr/>
          <p:nvPr/>
        </p:nvCxnSpPr>
        <p:spPr>
          <a:xfrm rot="10800000">
            <a:off x="1371600" y="4343400"/>
            <a:ext cx="1828800" cy="1219200"/>
          </a:xfrm>
          <a:prstGeom prst="straightConnector1">
            <a:avLst/>
          </a:prstGeom>
          <a:noFill/>
          <a:ln cap="flat" cmpd="sng" w="76200">
            <a:solidFill>
              <a:srgbClr val="FF0000"/>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39966"/>
        </a:solidFill>
      </p:bgPr>
    </p:bg>
    <p:spTree>
      <p:nvGrpSpPr>
        <p:cNvPr id="242" name="Shape 242"/>
        <p:cNvGrpSpPr/>
        <p:nvPr/>
      </p:nvGrpSpPr>
      <p:grpSpPr>
        <a:xfrm>
          <a:off x="0" y="0"/>
          <a:ext cx="0" cy="0"/>
          <a:chOff x="0" y="0"/>
          <a:chExt cx="0" cy="0"/>
        </a:xfrm>
      </p:grpSpPr>
      <p:sp>
        <p:nvSpPr>
          <p:cNvPr id="243" name="Google Shape;243;p14"/>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rgbClr val="FFFF00"/>
                </a:solidFill>
              </a:rPr>
              <a:t>SUCCESS STORY:</a:t>
            </a:r>
            <a:br>
              <a:rPr lang="en-US" sz="4000">
                <a:solidFill>
                  <a:srgbClr val="FFFF00"/>
                </a:solidFill>
              </a:rPr>
            </a:br>
            <a:r>
              <a:rPr lang="en-US" sz="4000">
                <a:solidFill>
                  <a:srgbClr val="FFFF00"/>
                </a:solidFill>
              </a:rPr>
              <a:t>Hostile Examiner Part 1</a:t>
            </a:r>
            <a:br>
              <a:rPr lang="en-US" sz="4000">
                <a:solidFill>
                  <a:srgbClr val="FFFF00"/>
                </a:solidFill>
              </a:rPr>
            </a:br>
            <a:r>
              <a:rPr lang="en-US" sz="3200">
                <a:solidFill>
                  <a:schemeClr val="lt1"/>
                </a:solidFill>
              </a:rPr>
              <a:t>How do you cure Examiner hostility that poisons your claims?  </a:t>
            </a:r>
            <a:endParaRPr sz="3200">
              <a:solidFill>
                <a:schemeClr val="lt1"/>
              </a:solidFill>
            </a:endParaRPr>
          </a:p>
        </p:txBody>
      </p:sp>
      <p:sp>
        <p:nvSpPr>
          <p:cNvPr id="244" name="Google Shape;244;p14"/>
          <p:cNvSpPr txBox="1"/>
          <p:nvPr>
            <p:ph idx="1" type="body"/>
          </p:nvPr>
        </p:nvSpPr>
        <p:spPr>
          <a:xfrm>
            <a:off x="685800" y="2209800"/>
            <a:ext cx="7772400"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Times New Roman"/>
              <a:buChar char="•"/>
            </a:pPr>
            <a:r>
              <a:rPr lang="en-US"/>
              <a:t>Claims protect additive and innovative asphalt binder that foams</a:t>
            </a:r>
            <a:endParaRPr/>
          </a:p>
          <a:p>
            <a:pPr indent="-342900" lvl="0" marL="342900" rtl="0" algn="l">
              <a:spcBef>
                <a:spcPts val="640"/>
              </a:spcBef>
              <a:spcAft>
                <a:spcPts val="0"/>
              </a:spcAft>
              <a:buClr>
                <a:schemeClr val="dk1"/>
              </a:buClr>
              <a:buSzPts val="3200"/>
              <a:buFont typeface="Times New Roman"/>
              <a:buChar char="•"/>
            </a:pPr>
            <a:r>
              <a:rPr lang="en-US"/>
              <a:t>Huge processing advantages</a:t>
            </a:r>
            <a:endParaRPr/>
          </a:p>
          <a:p>
            <a:pPr indent="0" lvl="0" marL="0" rtl="0" algn="l">
              <a:spcBef>
                <a:spcPts val="640"/>
              </a:spcBef>
              <a:spcAft>
                <a:spcPts val="0"/>
              </a:spcAft>
              <a:buClr>
                <a:schemeClr val="dk1"/>
              </a:buClr>
              <a:buSzPts val="3200"/>
              <a:buFont typeface="Times New Roman"/>
              <a:buNone/>
            </a:pPr>
            <a:r>
              <a:t/>
            </a:r>
            <a:endParaRPr/>
          </a:p>
        </p:txBody>
      </p:sp>
      <p:pic>
        <p:nvPicPr>
          <p:cNvPr descr="Image result for angry doctor" id="245" name="Google Shape;245;p14"/>
          <p:cNvPicPr preferRelativeResize="0"/>
          <p:nvPr/>
        </p:nvPicPr>
        <p:blipFill rotWithShape="1">
          <a:blip r:embed="rId3">
            <a:alphaModFix/>
          </a:blip>
          <a:srcRect b="0" l="0" r="0" t="0"/>
          <a:stretch/>
        </p:blipFill>
        <p:spPr>
          <a:xfrm>
            <a:off x="919163" y="4191000"/>
            <a:ext cx="2590800" cy="2181225"/>
          </a:xfrm>
          <a:prstGeom prst="rect">
            <a:avLst/>
          </a:prstGeom>
          <a:noFill/>
          <a:ln>
            <a:noFill/>
          </a:ln>
        </p:spPr>
      </p:pic>
      <p:sp>
        <p:nvSpPr>
          <p:cNvPr id="246" name="Google Shape;246;p14"/>
          <p:cNvSpPr/>
          <p:nvPr/>
        </p:nvSpPr>
        <p:spPr>
          <a:xfrm>
            <a:off x="4267200" y="3946525"/>
            <a:ext cx="3276600" cy="1006475"/>
          </a:xfrm>
          <a:prstGeom prst="wedgeRectCallout">
            <a:avLst>
              <a:gd fmla="val -87583" name="adj1"/>
              <a:gd fmla="val 25666" name="adj2"/>
            </a:avLst>
          </a:prstGeom>
          <a:solidFill>
            <a:schemeClr val="lt1"/>
          </a:solidFill>
          <a:ln cap="flat" cmpd="sng" w="25400">
            <a:solidFill>
              <a:srgbClr val="0094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Unpatentable balderdash! I hate these claims and your tie.</a:t>
            </a:r>
            <a:endParaRPr/>
          </a:p>
        </p:txBody>
      </p:sp>
      <p:sp>
        <p:nvSpPr>
          <p:cNvPr id="247" name="Google Shape;247;p14"/>
          <p:cNvSpPr/>
          <p:nvPr/>
        </p:nvSpPr>
        <p:spPr>
          <a:xfrm>
            <a:off x="4572000" y="5357813"/>
            <a:ext cx="3276600" cy="1195387"/>
          </a:xfrm>
          <a:prstGeom prst="wedgeRectCallout">
            <a:avLst>
              <a:gd fmla="val -110965" name="adj1"/>
              <a:gd fmla="val -38040" name="adj2"/>
            </a:avLst>
          </a:prstGeom>
          <a:solidFill>
            <a:schemeClr val="lt1"/>
          </a:solidFill>
          <a:ln cap="flat" cmpd="sng" w="25400">
            <a:solidFill>
              <a:srgbClr val="00946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I will never, ever, ever, ever allow these claims or like your tie.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39966"/>
        </a:solidFill>
      </p:bgPr>
    </p:bg>
    <p:spTree>
      <p:nvGrpSpPr>
        <p:cNvPr id="251" name="Shape 251"/>
        <p:cNvGrpSpPr/>
        <p:nvPr/>
      </p:nvGrpSpPr>
      <p:grpSpPr>
        <a:xfrm>
          <a:off x="0" y="0"/>
          <a:ext cx="0" cy="0"/>
          <a:chOff x="0" y="0"/>
          <a:chExt cx="0" cy="0"/>
        </a:xfrm>
      </p:grpSpPr>
      <p:sp>
        <p:nvSpPr>
          <p:cNvPr id="252" name="Google Shape;252;p15"/>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rgbClr val="FFFF00"/>
                </a:solidFill>
              </a:rPr>
              <a:t>SUCCESS STRATEGY:</a:t>
            </a:r>
            <a:br>
              <a:rPr lang="en-US" sz="4000">
                <a:solidFill>
                  <a:srgbClr val="FFFF00"/>
                </a:solidFill>
              </a:rPr>
            </a:br>
            <a:r>
              <a:rPr lang="en-US" sz="3200">
                <a:solidFill>
                  <a:schemeClr val="lt1"/>
                </a:solidFill>
              </a:rPr>
              <a:t>How do you cure Examiner whose hostility is poisoning your claims?  </a:t>
            </a:r>
            <a:endParaRPr sz="3200">
              <a:solidFill>
                <a:schemeClr val="lt1"/>
              </a:solidFill>
            </a:endParaRPr>
          </a:p>
        </p:txBody>
      </p:sp>
      <p:sp>
        <p:nvSpPr>
          <p:cNvPr id="253" name="Google Shape;253;p15"/>
          <p:cNvSpPr txBox="1"/>
          <p:nvPr>
            <p:ph idx="1" type="body"/>
          </p:nvPr>
        </p:nvSpPr>
        <p:spPr>
          <a:xfrm>
            <a:off x="685800" y="2209800"/>
            <a:ext cx="7772400"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Times New Roman"/>
              <a:buChar char="•"/>
            </a:pPr>
            <a:r>
              <a:rPr lang="en-US"/>
              <a:t>Claims protect additive and innovative asphalt binder that foams</a:t>
            </a:r>
            <a:endParaRPr/>
          </a:p>
          <a:p>
            <a:pPr indent="-342900" lvl="0" marL="342900" rtl="0" algn="l">
              <a:spcBef>
                <a:spcPts val="640"/>
              </a:spcBef>
              <a:spcAft>
                <a:spcPts val="0"/>
              </a:spcAft>
              <a:buClr>
                <a:schemeClr val="dk1"/>
              </a:buClr>
              <a:buSzPts val="3200"/>
              <a:buFont typeface="Times New Roman"/>
              <a:buChar char="•"/>
            </a:pPr>
            <a:r>
              <a:rPr lang="en-US"/>
              <a:t>Huge processing advantages</a:t>
            </a:r>
            <a:endParaRPr/>
          </a:p>
          <a:p>
            <a:pPr indent="0" lvl="0" marL="0" rtl="0" algn="l">
              <a:spcBef>
                <a:spcPts val="640"/>
              </a:spcBef>
              <a:spcAft>
                <a:spcPts val="0"/>
              </a:spcAft>
              <a:buClr>
                <a:schemeClr val="dk1"/>
              </a:buClr>
              <a:buSzPts val="3200"/>
              <a:buFont typeface="Times New Roman"/>
              <a:buNone/>
            </a:pPr>
            <a:r>
              <a:t/>
            </a:r>
            <a:endParaRPr/>
          </a:p>
        </p:txBody>
      </p:sp>
      <p:sp>
        <p:nvSpPr>
          <p:cNvPr id="254" name="Google Shape;254;p15"/>
          <p:cNvSpPr txBox="1"/>
          <p:nvPr/>
        </p:nvSpPr>
        <p:spPr>
          <a:xfrm>
            <a:off x="1143000" y="3998913"/>
            <a:ext cx="6934200" cy="2554287"/>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chemeClr val="lt1"/>
                </a:solidFill>
                <a:latin typeface="Times New Roman"/>
                <a:ea typeface="Times New Roman"/>
                <a:cs typeface="Times New Roman"/>
                <a:sym typeface="Times New Roman"/>
              </a:rPr>
              <a:t>Appeals can cure the hostile Examiner.</a:t>
            </a:r>
            <a:endParaRPr/>
          </a:p>
          <a:p>
            <a:pPr indent="-457200" lvl="0" marL="457200" marR="0" rtl="0" algn="l">
              <a:spcBef>
                <a:spcPts val="0"/>
              </a:spcBef>
              <a:spcAft>
                <a:spcPts val="0"/>
              </a:spcAft>
              <a:buClr>
                <a:schemeClr val="lt1"/>
              </a:buClr>
              <a:buSzPts val="3200"/>
              <a:buFont typeface="Arial"/>
              <a:buChar char="•"/>
            </a:pPr>
            <a:r>
              <a:rPr b="0" i="0" lang="en-US" sz="3200" u="none" cap="none" strike="noStrike">
                <a:solidFill>
                  <a:schemeClr val="lt1"/>
                </a:solidFill>
                <a:latin typeface="Times New Roman"/>
                <a:ea typeface="Times New Roman"/>
                <a:cs typeface="Times New Roman"/>
                <a:sym typeface="Times New Roman"/>
              </a:rPr>
              <a:t>Have confidence</a:t>
            </a:r>
            <a:endParaRPr/>
          </a:p>
          <a:p>
            <a:pPr indent="-457200" lvl="0" marL="457200" marR="0" rtl="0" algn="l">
              <a:spcBef>
                <a:spcPts val="0"/>
              </a:spcBef>
              <a:spcAft>
                <a:spcPts val="0"/>
              </a:spcAft>
              <a:buClr>
                <a:schemeClr val="lt1"/>
              </a:buClr>
              <a:buSzPts val="3200"/>
              <a:buFont typeface="Arial"/>
              <a:buChar char="•"/>
            </a:pPr>
            <a:r>
              <a:rPr b="0" i="0" lang="en-US" sz="3200" u="none" cap="none" strike="noStrike">
                <a:solidFill>
                  <a:schemeClr val="lt1"/>
                </a:solidFill>
                <a:latin typeface="Times New Roman"/>
                <a:ea typeface="Times New Roman"/>
                <a:cs typeface="Times New Roman"/>
                <a:sym typeface="Times New Roman"/>
              </a:rPr>
              <a:t>Avoid placebo arguments</a:t>
            </a:r>
            <a:endParaRPr/>
          </a:p>
          <a:p>
            <a:pPr indent="-457200" lvl="0" marL="457200" marR="0" rtl="0" algn="l">
              <a:spcBef>
                <a:spcPts val="0"/>
              </a:spcBef>
              <a:spcAft>
                <a:spcPts val="0"/>
              </a:spcAft>
              <a:buClr>
                <a:schemeClr val="lt1"/>
              </a:buClr>
              <a:buSzPts val="3200"/>
              <a:buFont typeface="Arial"/>
              <a:buChar char="•"/>
            </a:pPr>
            <a:r>
              <a:rPr b="0" i="0" lang="en-US" sz="3200" u="none" cap="none" strike="noStrike">
                <a:solidFill>
                  <a:schemeClr val="lt1"/>
                </a:solidFill>
                <a:latin typeface="Times New Roman"/>
                <a:ea typeface="Times New Roman"/>
                <a:cs typeface="Times New Roman"/>
                <a:sym typeface="Times New Roman"/>
              </a:rPr>
              <a:t>Appeal consolidated 3 related cases</a:t>
            </a:r>
            <a:endParaRPr/>
          </a:p>
          <a:p>
            <a:pPr indent="-457200" lvl="0" marL="457200" marR="0" rtl="0" algn="l">
              <a:spcBef>
                <a:spcPts val="0"/>
              </a:spcBef>
              <a:spcAft>
                <a:spcPts val="0"/>
              </a:spcAft>
              <a:buClr>
                <a:schemeClr val="lt1"/>
              </a:buClr>
              <a:buSzPts val="3200"/>
              <a:buFont typeface="Arial"/>
              <a:buChar char="•"/>
            </a:pPr>
            <a:r>
              <a:rPr b="0" i="0" lang="en-US" sz="3200" u="none" cap="none" strike="noStrike">
                <a:solidFill>
                  <a:schemeClr val="lt1"/>
                </a:solidFill>
                <a:latin typeface="Times New Roman"/>
                <a:ea typeface="Times New Roman"/>
                <a:cs typeface="Times New Roman"/>
                <a:sym typeface="Times New Roman"/>
              </a:rPr>
              <a:t>Claims allowed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39966"/>
        </a:solidFill>
      </p:bgPr>
    </p:bg>
    <p:spTree>
      <p:nvGrpSpPr>
        <p:cNvPr id="258" name="Shape 258"/>
        <p:cNvGrpSpPr/>
        <p:nvPr/>
      </p:nvGrpSpPr>
      <p:grpSpPr>
        <a:xfrm>
          <a:off x="0" y="0"/>
          <a:ext cx="0" cy="0"/>
          <a:chOff x="0" y="0"/>
          <a:chExt cx="0" cy="0"/>
        </a:xfrm>
      </p:grpSpPr>
      <p:sp>
        <p:nvSpPr>
          <p:cNvPr id="259" name="Google Shape;259;p16"/>
          <p:cNvSpPr txBox="1"/>
          <p:nvPr>
            <p:ph type="title"/>
          </p:nvPr>
        </p:nvSpPr>
        <p:spPr>
          <a:xfrm>
            <a:off x="685800" y="381000"/>
            <a:ext cx="7772400" cy="1600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rgbClr val="FFFF00"/>
                </a:solidFill>
              </a:rPr>
              <a:t>SUCCESS STRATEGY:</a:t>
            </a:r>
            <a:br>
              <a:rPr lang="en-US" sz="4000">
                <a:solidFill>
                  <a:srgbClr val="FFFF00"/>
                </a:solidFill>
              </a:rPr>
            </a:br>
            <a:r>
              <a:rPr lang="en-US" sz="3200">
                <a:solidFill>
                  <a:schemeClr val="lt1"/>
                </a:solidFill>
              </a:rPr>
              <a:t>How do you cure Examiner whose hostility is poisoning your claims?  </a:t>
            </a:r>
            <a:endParaRPr sz="3200">
              <a:solidFill>
                <a:schemeClr val="lt1"/>
              </a:solidFill>
            </a:endParaRPr>
          </a:p>
        </p:txBody>
      </p:sp>
      <p:sp>
        <p:nvSpPr>
          <p:cNvPr id="260" name="Google Shape;260;p16"/>
          <p:cNvSpPr txBox="1"/>
          <p:nvPr>
            <p:ph idx="1" type="body"/>
          </p:nvPr>
        </p:nvSpPr>
        <p:spPr>
          <a:xfrm>
            <a:off x="685800" y="2362200"/>
            <a:ext cx="7772400"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Font typeface="Times New Roman"/>
              <a:buChar char="•"/>
            </a:pPr>
            <a:r>
              <a:rPr lang="en-US" sz="2800"/>
              <a:t>Your arsenal includes </a:t>
            </a:r>
            <a:r>
              <a:rPr lang="en-US" sz="2800">
                <a:solidFill>
                  <a:schemeClr val="lt1"/>
                </a:solidFill>
              </a:rPr>
              <a:t>ethos</a:t>
            </a:r>
            <a:r>
              <a:rPr lang="en-US" sz="2800"/>
              <a:t>, </a:t>
            </a:r>
            <a:r>
              <a:rPr lang="en-US" sz="2800">
                <a:solidFill>
                  <a:schemeClr val="lt1"/>
                </a:solidFill>
              </a:rPr>
              <a:t>pathos</a:t>
            </a:r>
            <a:r>
              <a:rPr lang="en-US" sz="2800"/>
              <a:t>, and not merely </a:t>
            </a:r>
            <a:r>
              <a:rPr lang="en-US" sz="2800">
                <a:solidFill>
                  <a:schemeClr val="lt1"/>
                </a:solidFill>
              </a:rPr>
              <a:t>logos</a:t>
            </a:r>
            <a:endParaRPr/>
          </a:p>
          <a:p>
            <a:pPr indent="-342900" lvl="0" marL="342900" rtl="0" algn="l">
              <a:spcBef>
                <a:spcPts val="560"/>
              </a:spcBef>
              <a:spcAft>
                <a:spcPts val="0"/>
              </a:spcAft>
              <a:buClr>
                <a:schemeClr val="dk1"/>
              </a:buClr>
              <a:buSzPts val="2800"/>
              <a:buFont typeface="Times New Roman"/>
              <a:buChar char="•"/>
            </a:pPr>
            <a:r>
              <a:rPr lang="en-US" sz="2800"/>
              <a:t>Tell the story to put </a:t>
            </a:r>
            <a:r>
              <a:rPr lang="en-US" sz="2800">
                <a:solidFill>
                  <a:schemeClr val="lt1"/>
                </a:solidFill>
              </a:rPr>
              <a:t>ethos</a:t>
            </a:r>
            <a:r>
              <a:rPr lang="en-US" sz="2800"/>
              <a:t> and </a:t>
            </a:r>
            <a:r>
              <a:rPr lang="en-US" sz="2800">
                <a:solidFill>
                  <a:schemeClr val="lt1"/>
                </a:solidFill>
              </a:rPr>
              <a:t>pathos</a:t>
            </a:r>
            <a:r>
              <a:rPr lang="en-US" sz="2800"/>
              <a:t> to work</a:t>
            </a:r>
            <a:endParaRPr/>
          </a:p>
          <a:p>
            <a:pPr indent="-342900" lvl="0" marL="342900" rtl="0" algn="l">
              <a:spcBef>
                <a:spcPts val="560"/>
              </a:spcBef>
              <a:spcAft>
                <a:spcPts val="0"/>
              </a:spcAft>
              <a:buClr>
                <a:srgbClr val="FFFF00"/>
              </a:buClr>
              <a:buSzPts val="2800"/>
              <a:buFont typeface="Times New Roman"/>
              <a:buChar char="•"/>
            </a:pPr>
            <a:r>
              <a:rPr lang="en-US" sz="2800">
                <a:solidFill>
                  <a:srgbClr val="FFFF00"/>
                </a:solidFill>
              </a:rPr>
              <a:t>Interference</a:t>
            </a:r>
            <a:r>
              <a:rPr lang="en-US" sz="2800"/>
              <a:t>:  high school dropouts made amazing invention;  opponent theme of “too stupid” offended judges</a:t>
            </a:r>
            <a:endParaRPr/>
          </a:p>
          <a:p>
            <a:pPr indent="-342900" lvl="0" marL="342900" rtl="0" algn="l">
              <a:spcBef>
                <a:spcPts val="560"/>
              </a:spcBef>
              <a:spcAft>
                <a:spcPts val="0"/>
              </a:spcAft>
              <a:buClr>
                <a:srgbClr val="FFFF00"/>
              </a:buClr>
              <a:buSzPts val="2800"/>
              <a:buFont typeface="Times New Roman"/>
              <a:buChar char="•"/>
            </a:pPr>
            <a:r>
              <a:rPr lang="en-US" sz="2800">
                <a:solidFill>
                  <a:srgbClr val="FFFF00"/>
                </a:solidFill>
              </a:rPr>
              <a:t>Prosecution</a:t>
            </a:r>
            <a:r>
              <a:rPr lang="en-US" sz="2800"/>
              <a:t>:  Pro bono story carried the day</a:t>
            </a:r>
            <a:endParaRPr/>
          </a:p>
          <a:p>
            <a:pPr indent="-342900" lvl="0" marL="342900" rtl="0" algn="l">
              <a:spcBef>
                <a:spcPts val="560"/>
              </a:spcBef>
              <a:spcAft>
                <a:spcPts val="0"/>
              </a:spcAft>
              <a:buClr>
                <a:srgbClr val="FFFF00"/>
              </a:buClr>
              <a:buSzPts val="2800"/>
              <a:buFont typeface="Times New Roman"/>
              <a:buChar char="•"/>
            </a:pPr>
            <a:r>
              <a:rPr lang="en-US" sz="2800">
                <a:solidFill>
                  <a:srgbClr val="FFFF00"/>
                </a:solidFill>
              </a:rPr>
              <a:t>Prosecution</a:t>
            </a:r>
            <a:r>
              <a:rPr lang="en-US" sz="2800"/>
              <a:t>:  Inventor won technical Oscar!</a:t>
            </a:r>
            <a:endParaRPr/>
          </a:p>
          <a:p>
            <a:pPr indent="0" lvl="0" marL="0" rtl="0" algn="l">
              <a:spcBef>
                <a:spcPts val="640"/>
              </a:spcBef>
              <a:spcAft>
                <a:spcPts val="0"/>
              </a:spcAft>
              <a:buClr>
                <a:schemeClr val="dk1"/>
              </a:buClr>
              <a:buSzPts val="3200"/>
              <a:buFont typeface="Times New Roman"/>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999"/>
        </a:solidFill>
      </p:bgPr>
    </p:bg>
    <p:spTree>
      <p:nvGrpSpPr>
        <p:cNvPr id="264" name="Shape 264"/>
        <p:cNvGrpSpPr/>
        <p:nvPr/>
      </p:nvGrpSpPr>
      <p:grpSpPr>
        <a:xfrm>
          <a:off x="0" y="0"/>
          <a:ext cx="0" cy="0"/>
          <a:chOff x="0" y="0"/>
          <a:chExt cx="0" cy="0"/>
        </a:xfrm>
      </p:grpSpPr>
      <p:sp>
        <p:nvSpPr>
          <p:cNvPr id="265" name="Google Shape;265;p17"/>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rgbClr val="FFFFFF"/>
                </a:solidFill>
              </a:rPr>
              <a:t>ALLERGENIC CLAIM</a:t>
            </a:r>
            <a:br>
              <a:rPr lang="en-US" sz="4000">
                <a:solidFill>
                  <a:srgbClr val="FFFFFF"/>
                </a:solidFill>
              </a:rPr>
            </a:br>
            <a:r>
              <a:rPr lang="en-US" sz="4000">
                <a:solidFill>
                  <a:srgbClr val="FFFFFF"/>
                </a:solidFill>
              </a:rPr>
              <a:t>(Prosecution Laches)</a:t>
            </a:r>
            <a:endParaRPr/>
          </a:p>
        </p:txBody>
      </p:sp>
      <p:sp>
        <p:nvSpPr>
          <p:cNvPr id="266" name="Google Shape;266;p17"/>
          <p:cNvSpPr txBox="1"/>
          <p:nvPr>
            <p:ph idx="1" type="body"/>
          </p:nvPr>
        </p:nvSpPr>
        <p:spPr>
          <a:xfrm>
            <a:off x="685800" y="1828800"/>
            <a:ext cx="7772400" cy="4114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FFFF00"/>
              </a:buClr>
              <a:buSzPts val="2800"/>
              <a:buFont typeface="Times New Roman"/>
              <a:buNone/>
            </a:pPr>
            <a:r>
              <a:rPr b="1" lang="en-US" sz="2800">
                <a:solidFill>
                  <a:srgbClr val="FFFF00"/>
                </a:solidFill>
              </a:rPr>
              <a:t>Condition</a:t>
            </a:r>
            <a:r>
              <a:rPr lang="en-US" sz="2800">
                <a:solidFill>
                  <a:srgbClr val="FFFF00"/>
                </a:solidFill>
              </a:rPr>
              <a:t>:  Claim that first appears </a:t>
            </a:r>
            <a:r>
              <a:rPr lang="en-US" sz="2800">
                <a:solidFill>
                  <a:srgbClr val="FFFFFF"/>
                </a:solidFill>
              </a:rPr>
              <a:t>irritatingly</a:t>
            </a:r>
            <a:r>
              <a:rPr lang="en-US" sz="2800">
                <a:solidFill>
                  <a:srgbClr val="FFFF00"/>
                </a:solidFill>
              </a:rPr>
              <a:t> late in prosecution.</a:t>
            </a:r>
            <a:endParaRPr sz="2800">
              <a:solidFill>
                <a:srgbClr val="FFFF00"/>
              </a:solidFill>
            </a:endParaRPr>
          </a:p>
          <a:p>
            <a:pPr indent="0" lvl="0" marL="0" rtl="0" algn="ctr">
              <a:spcBef>
                <a:spcPts val="560"/>
              </a:spcBef>
              <a:spcAft>
                <a:spcPts val="0"/>
              </a:spcAft>
              <a:buClr>
                <a:srgbClr val="FFFF00"/>
              </a:buClr>
              <a:buSzPts val="2800"/>
              <a:buFont typeface="Times New Roman"/>
              <a:buNone/>
            </a:pPr>
            <a:r>
              <a:rPr lang="en-US" sz="2800">
                <a:solidFill>
                  <a:srgbClr val="FFFF00"/>
                </a:solidFill>
              </a:rPr>
              <a:t>Unexpectedly established by CAFC in </a:t>
            </a:r>
            <a:r>
              <a:rPr i="1" lang="en-US" sz="2800">
                <a:solidFill>
                  <a:srgbClr val="FFFF00"/>
                </a:solidFill>
              </a:rPr>
              <a:t>Symbol Technologies, Inc. v. </a:t>
            </a:r>
            <a:r>
              <a:rPr i="1" lang="en-US" sz="2800">
                <a:solidFill>
                  <a:srgbClr val="FFFFFF"/>
                </a:solidFill>
              </a:rPr>
              <a:t>Lemelson </a:t>
            </a:r>
            <a:r>
              <a:rPr i="1" lang="en-US" sz="2800">
                <a:solidFill>
                  <a:srgbClr val="FFFF00"/>
                </a:solidFill>
              </a:rPr>
              <a:t>Med. Ed. &amp; Res. Foundation</a:t>
            </a:r>
            <a:r>
              <a:rPr lang="en-US" sz="2800">
                <a:solidFill>
                  <a:srgbClr val="FFFF00"/>
                </a:solidFill>
              </a:rPr>
              <a:t>(Fed. Cir. 2002).</a:t>
            </a:r>
            <a:endParaRPr/>
          </a:p>
          <a:p>
            <a:pPr indent="0" lvl="0" marL="0" rtl="0" algn="l">
              <a:spcBef>
                <a:spcPts val="560"/>
              </a:spcBef>
              <a:spcAft>
                <a:spcPts val="0"/>
              </a:spcAft>
              <a:buClr>
                <a:schemeClr val="dk1"/>
              </a:buClr>
              <a:buSzPts val="2800"/>
              <a:buFont typeface="Times New Roman"/>
              <a:buNone/>
            </a:pPr>
            <a:r>
              <a:t/>
            </a:r>
            <a:endParaRPr sz="2800">
              <a:solidFill>
                <a:srgbClr val="FFFF00"/>
              </a:solidFill>
            </a:endParaRPr>
          </a:p>
          <a:p>
            <a:pPr indent="0" lvl="0" marL="0" rtl="0" algn="l">
              <a:spcBef>
                <a:spcPts val="520"/>
              </a:spcBef>
              <a:spcAft>
                <a:spcPts val="0"/>
              </a:spcAft>
              <a:buClr>
                <a:schemeClr val="dk1"/>
              </a:buClr>
              <a:buSzPts val="2600"/>
              <a:buFont typeface="Times New Roman"/>
              <a:buNone/>
            </a:pPr>
            <a:r>
              <a:t/>
            </a:r>
            <a:endParaRPr sz="2600">
              <a:solidFill>
                <a:srgbClr val="FFFF00"/>
              </a:solidFill>
            </a:endParaRPr>
          </a:p>
        </p:txBody>
      </p:sp>
      <p:pic>
        <p:nvPicPr>
          <p:cNvPr id="267" name="Google Shape;267;p17"/>
          <p:cNvPicPr preferRelativeResize="0"/>
          <p:nvPr/>
        </p:nvPicPr>
        <p:blipFill rotWithShape="1">
          <a:blip r:embed="rId3">
            <a:alphaModFix/>
          </a:blip>
          <a:srcRect b="0" l="0" r="0" t="0"/>
          <a:stretch/>
        </p:blipFill>
        <p:spPr>
          <a:xfrm>
            <a:off x="609600" y="4419600"/>
            <a:ext cx="1530350" cy="1981200"/>
          </a:xfrm>
          <a:prstGeom prst="rect">
            <a:avLst/>
          </a:prstGeom>
          <a:noFill/>
          <a:ln>
            <a:noFill/>
          </a:ln>
        </p:spPr>
      </p:pic>
      <p:sp>
        <p:nvSpPr>
          <p:cNvPr id="268" name="Google Shape;268;p17"/>
          <p:cNvSpPr/>
          <p:nvPr/>
        </p:nvSpPr>
        <p:spPr>
          <a:xfrm>
            <a:off x="2895600" y="4419600"/>
            <a:ext cx="5943600" cy="1828800"/>
          </a:xfrm>
          <a:prstGeom prst="wedgeRectCallout">
            <a:avLst>
              <a:gd fmla="val -66157" name="adj1"/>
              <a:gd fmla="val -10935"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600" u="none" cap="none" strike="noStrike">
                <a:solidFill>
                  <a:schemeClr val="dk1"/>
                </a:solidFill>
                <a:latin typeface="Times New Roman"/>
                <a:ea typeface="Times New Roman"/>
                <a:cs typeface="Times New Roman"/>
                <a:sym typeface="Times New Roman"/>
              </a:rPr>
              <a:t>Unreasonable and unexplained delay in presenting a claim.  In the presence of intervening rights, claims are unenforceable.</a:t>
            </a:r>
            <a:endParaRPr/>
          </a:p>
          <a:p>
            <a:pPr indent="0" lvl="0" marL="0" marR="0" rtl="0" algn="ctr">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999"/>
        </a:solidFill>
      </p:bgPr>
    </p:bg>
    <p:spTree>
      <p:nvGrpSpPr>
        <p:cNvPr id="272" name="Shape 272"/>
        <p:cNvGrpSpPr/>
        <p:nvPr/>
      </p:nvGrpSpPr>
      <p:grpSpPr>
        <a:xfrm>
          <a:off x="0" y="0"/>
          <a:ext cx="0" cy="0"/>
          <a:chOff x="0" y="0"/>
          <a:chExt cx="0" cy="0"/>
        </a:xfrm>
      </p:grpSpPr>
      <p:sp>
        <p:nvSpPr>
          <p:cNvPr id="273" name="Google Shape;273;p18"/>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rgbClr val="FFFFFF"/>
                </a:solidFill>
              </a:rPr>
              <a:t>ALLERGENIC CLAIM</a:t>
            </a:r>
            <a:br>
              <a:rPr lang="en-US" sz="4000">
                <a:solidFill>
                  <a:srgbClr val="FFFFFF"/>
                </a:solidFill>
              </a:rPr>
            </a:br>
            <a:r>
              <a:rPr lang="en-US" sz="4000">
                <a:solidFill>
                  <a:srgbClr val="FFFFFF"/>
                </a:solidFill>
              </a:rPr>
              <a:t>(Prosecution Laches)</a:t>
            </a:r>
            <a:endParaRPr/>
          </a:p>
        </p:txBody>
      </p:sp>
      <p:sp>
        <p:nvSpPr>
          <p:cNvPr id="274" name="Google Shape;274;p18"/>
          <p:cNvSpPr txBox="1"/>
          <p:nvPr>
            <p:ph idx="1" type="body"/>
          </p:nvPr>
        </p:nvSpPr>
        <p:spPr>
          <a:xfrm>
            <a:off x="685800" y="1828800"/>
            <a:ext cx="7772400" cy="41148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FFFF00"/>
              </a:buClr>
              <a:buSzPts val="2800"/>
              <a:buFont typeface="Times New Roman"/>
              <a:buNone/>
            </a:pPr>
            <a:r>
              <a:rPr b="1" lang="en-US" sz="2800">
                <a:solidFill>
                  <a:srgbClr val="FFFF00"/>
                </a:solidFill>
              </a:rPr>
              <a:t>Condition</a:t>
            </a:r>
            <a:r>
              <a:rPr lang="en-US" sz="2800">
                <a:solidFill>
                  <a:srgbClr val="FFFF00"/>
                </a:solidFill>
              </a:rPr>
              <a:t>:  Claim that first appears </a:t>
            </a:r>
            <a:r>
              <a:rPr lang="en-US" sz="2800">
                <a:solidFill>
                  <a:srgbClr val="FFFFFF"/>
                </a:solidFill>
              </a:rPr>
              <a:t>irritatingly</a:t>
            </a:r>
            <a:r>
              <a:rPr lang="en-US" sz="2800">
                <a:solidFill>
                  <a:srgbClr val="FFFF00"/>
                </a:solidFill>
              </a:rPr>
              <a:t> late in prosecution.</a:t>
            </a:r>
            <a:endParaRPr sz="2800">
              <a:solidFill>
                <a:srgbClr val="FFFF00"/>
              </a:solidFill>
            </a:endParaRPr>
          </a:p>
          <a:p>
            <a:pPr indent="0" lvl="0" marL="0" rtl="0" algn="ctr">
              <a:spcBef>
                <a:spcPts val="560"/>
              </a:spcBef>
              <a:spcAft>
                <a:spcPts val="0"/>
              </a:spcAft>
              <a:buClr>
                <a:srgbClr val="FFFF00"/>
              </a:buClr>
              <a:buSzPts val="2800"/>
              <a:buFont typeface="Times New Roman"/>
              <a:buNone/>
            </a:pPr>
            <a:r>
              <a:rPr lang="en-US" sz="2800">
                <a:solidFill>
                  <a:srgbClr val="FFFF00"/>
                </a:solidFill>
              </a:rPr>
              <a:t>Unexpectedly established by CAFC in </a:t>
            </a:r>
            <a:r>
              <a:rPr i="1" lang="en-US" sz="2800">
                <a:solidFill>
                  <a:srgbClr val="FFFF00"/>
                </a:solidFill>
              </a:rPr>
              <a:t>Symbol Technologies, Inc. v. </a:t>
            </a:r>
            <a:r>
              <a:rPr i="1" lang="en-US" sz="2800">
                <a:solidFill>
                  <a:srgbClr val="FFFFFF"/>
                </a:solidFill>
              </a:rPr>
              <a:t>Lemelson </a:t>
            </a:r>
            <a:r>
              <a:rPr i="1" lang="en-US" sz="2800">
                <a:solidFill>
                  <a:srgbClr val="FFFF00"/>
                </a:solidFill>
              </a:rPr>
              <a:t>Med. Ed. &amp; Res. Foundation</a:t>
            </a:r>
            <a:r>
              <a:rPr lang="en-US" sz="2800">
                <a:solidFill>
                  <a:srgbClr val="FFFF00"/>
                </a:solidFill>
              </a:rPr>
              <a:t>(Fed. Cir. 2002).</a:t>
            </a:r>
            <a:endParaRPr/>
          </a:p>
          <a:p>
            <a:pPr indent="0" lvl="0" marL="0" rtl="0" algn="l">
              <a:spcBef>
                <a:spcPts val="560"/>
              </a:spcBef>
              <a:spcAft>
                <a:spcPts val="0"/>
              </a:spcAft>
              <a:buClr>
                <a:schemeClr val="dk1"/>
              </a:buClr>
              <a:buSzPts val="2800"/>
              <a:buFont typeface="Times New Roman"/>
              <a:buNone/>
            </a:pPr>
            <a:r>
              <a:t/>
            </a:r>
            <a:endParaRPr sz="2800">
              <a:solidFill>
                <a:srgbClr val="FFFF00"/>
              </a:solidFill>
            </a:endParaRPr>
          </a:p>
          <a:p>
            <a:pPr indent="0" lvl="0" marL="0" rtl="0" algn="l">
              <a:spcBef>
                <a:spcPts val="520"/>
              </a:spcBef>
              <a:spcAft>
                <a:spcPts val="0"/>
              </a:spcAft>
              <a:buClr>
                <a:schemeClr val="dk1"/>
              </a:buClr>
              <a:buSzPts val="2600"/>
              <a:buFont typeface="Times New Roman"/>
              <a:buNone/>
            </a:pPr>
            <a:r>
              <a:t/>
            </a:r>
            <a:endParaRPr sz="2600">
              <a:solidFill>
                <a:srgbClr val="FFFF00"/>
              </a:solidFill>
            </a:endParaRPr>
          </a:p>
        </p:txBody>
      </p:sp>
      <p:pic>
        <p:nvPicPr>
          <p:cNvPr id="275" name="Google Shape;275;p18"/>
          <p:cNvPicPr preferRelativeResize="0"/>
          <p:nvPr/>
        </p:nvPicPr>
        <p:blipFill rotWithShape="1">
          <a:blip r:embed="rId3">
            <a:alphaModFix/>
          </a:blip>
          <a:srcRect b="0" l="0" r="0" t="0"/>
          <a:stretch/>
        </p:blipFill>
        <p:spPr>
          <a:xfrm>
            <a:off x="6858000" y="4419600"/>
            <a:ext cx="1530350" cy="1981200"/>
          </a:xfrm>
          <a:prstGeom prst="rect">
            <a:avLst/>
          </a:prstGeom>
          <a:noFill/>
          <a:ln>
            <a:noFill/>
          </a:ln>
        </p:spPr>
      </p:pic>
      <p:sp>
        <p:nvSpPr>
          <p:cNvPr id="276" name="Google Shape;276;p18"/>
          <p:cNvSpPr/>
          <p:nvPr/>
        </p:nvSpPr>
        <p:spPr>
          <a:xfrm>
            <a:off x="381000" y="4343400"/>
            <a:ext cx="5943600" cy="1143000"/>
          </a:xfrm>
          <a:prstGeom prst="wedgeRectCallout">
            <a:avLst>
              <a:gd fmla="val 62819" name="adj1"/>
              <a:gd fmla="val 14023"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600" u="none" cap="none" strike="noStrike">
                <a:solidFill>
                  <a:schemeClr val="dk1"/>
                </a:solidFill>
                <a:latin typeface="Times New Roman"/>
                <a:ea typeface="Times New Roman"/>
                <a:cs typeface="Times New Roman"/>
                <a:sym typeface="Times New Roman"/>
              </a:rPr>
              <a:t>Accord: Whitserve LLC v. GoDaddy.com (2005)</a:t>
            </a:r>
            <a:endParaRPr/>
          </a:p>
          <a:p>
            <a:pPr indent="0" lvl="0" marL="0" marR="0" rtl="0" algn="ctr">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999"/>
        </a:solidFill>
      </p:bgPr>
    </p:bg>
    <p:spTree>
      <p:nvGrpSpPr>
        <p:cNvPr id="280" name="Shape 280"/>
        <p:cNvGrpSpPr/>
        <p:nvPr/>
      </p:nvGrpSpPr>
      <p:grpSpPr>
        <a:xfrm>
          <a:off x="0" y="0"/>
          <a:ext cx="0" cy="0"/>
          <a:chOff x="0" y="0"/>
          <a:chExt cx="0" cy="0"/>
        </a:xfrm>
      </p:grpSpPr>
      <p:sp>
        <p:nvSpPr>
          <p:cNvPr id="281" name="Google Shape;281;p19"/>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rgbClr val="FFFFFF"/>
                </a:solidFill>
              </a:rPr>
              <a:t>DOES PROSECUTION LACHES APPLY TO ME?</a:t>
            </a:r>
            <a:endParaRPr/>
          </a:p>
        </p:txBody>
      </p:sp>
      <p:sp>
        <p:nvSpPr>
          <p:cNvPr id="282" name="Google Shape;282;p19"/>
          <p:cNvSpPr txBox="1"/>
          <p:nvPr/>
        </p:nvSpPr>
        <p:spPr>
          <a:xfrm>
            <a:off x="876300" y="1816100"/>
            <a:ext cx="7391400" cy="19383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rgbClr val="FFFF00"/>
                </a:solidFill>
                <a:latin typeface="Times New Roman"/>
                <a:ea typeface="Times New Roman"/>
                <a:cs typeface="Times New Roman"/>
                <a:sym typeface="Times New Roman"/>
              </a:rPr>
              <a:t>“</a:t>
            </a:r>
            <a:r>
              <a:rPr b="0" i="1" lang="en-US" sz="2400" u="none" cap="none" strike="noStrike">
                <a:solidFill>
                  <a:srgbClr val="FFFF00"/>
                </a:solidFill>
                <a:latin typeface="Times New Roman"/>
                <a:ea typeface="Times New Roman"/>
                <a:cs typeface="Times New Roman"/>
                <a:sym typeface="Times New Roman"/>
              </a:rPr>
              <a:t>The Court applied the doctrine in </a:t>
            </a:r>
            <a:r>
              <a:rPr b="0" i="1" lang="en-US" sz="2400" u="sng" cap="none" strike="noStrike">
                <a:solidFill>
                  <a:srgbClr val="FFFF00"/>
                </a:solidFill>
                <a:latin typeface="Times New Roman"/>
                <a:ea typeface="Times New Roman"/>
                <a:cs typeface="Times New Roman"/>
                <a:sym typeface="Times New Roman"/>
              </a:rPr>
              <a:t>Webster</a:t>
            </a:r>
            <a:r>
              <a:rPr b="0" i="1" lang="en-US" sz="2400" u="none" cap="none" strike="noStrike">
                <a:solidFill>
                  <a:srgbClr val="FFFF00"/>
                </a:solidFill>
                <a:latin typeface="Times New Roman"/>
                <a:ea typeface="Times New Roman"/>
                <a:cs typeface="Times New Roman"/>
                <a:sym typeface="Times New Roman"/>
              </a:rPr>
              <a:t> a year later and held that an unreasonable eight-year delay rendered the claims at issue unenforceable. . . .  The Court went on to say that a </a:t>
            </a:r>
            <a:r>
              <a:rPr b="0" i="1" lang="en-US" sz="2400" u="none" cap="none" strike="noStrike">
                <a:solidFill>
                  <a:srgbClr val="FFFFFF"/>
                </a:solidFill>
                <a:latin typeface="Times New Roman"/>
                <a:ea typeface="Times New Roman"/>
                <a:cs typeface="Times New Roman"/>
                <a:sym typeface="Times New Roman"/>
              </a:rPr>
              <a:t>two-year delay </a:t>
            </a:r>
            <a:r>
              <a:rPr b="0" i="1" lang="en-US" sz="2400" u="none" cap="none" strike="noStrike">
                <a:solidFill>
                  <a:srgbClr val="FFFF00"/>
                </a:solidFill>
                <a:latin typeface="Times New Roman"/>
                <a:ea typeface="Times New Roman"/>
                <a:cs typeface="Times New Roman"/>
                <a:sym typeface="Times New Roman"/>
              </a:rPr>
              <a:t>was prima facie evidence of unreasonableness.  </a:t>
            </a:r>
            <a:r>
              <a:rPr b="0" i="1" lang="en-US" sz="2400" u="sng" cap="none" strike="noStrike">
                <a:solidFill>
                  <a:srgbClr val="FFFF00"/>
                </a:solidFill>
                <a:latin typeface="Times New Roman"/>
                <a:ea typeface="Times New Roman"/>
                <a:cs typeface="Times New Roman"/>
                <a:sym typeface="Times New Roman"/>
              </a:rPr>
              <a:t>Id.</a:t>
            </a:r>
            <a:r>
              <a:rPr b="0" i="1" lang="en-US" sz="2400" u="none" cap="none" strike="noStrike">
                <a:solidFill>
                  <a:srgbClr val="FFFF00"/>
                </a:solidFill>
                <a:latin typeface="Times New Roman"/>
                <a:ea typeface="Times New Roman"/>
                <a:cs typeface="Times New Roman"/>
                <a:sym typeface="Times New Roman"/>
              </a:rPr>
              <a:t> at 471</a:t>
            </a:r>
            <a:r>
              <a:rPr b="0" i="0" lang="en-US" sz="2400" u="none" cap="none" strike="noStrike">
                <a:solidFill>
                  <a:srgbClr val="FFFF00"/>
                </a:solidFill>
                <a:latin typeface="Times New Roman"/>
                <a:ea typeface="Times New Roman"/>
                <a:cs typeface="Times New Roman"/>
                <a:sym typeface="Times New Roman"/>
              </a:rPr>
              <a:t>.”</a:t>
            </a:r>
            <a:endParaRPr b="0" i="0" sz="3200" u="none" cap="none" strike="noStrike">
              <a:solidFill>
                <a:srgbClr val="FFFF00"/>
              </a:solidFill>
              <a:latin typeface="Times New Roman"/>
              <a:ea typeface="Times New Roman"/>
              <a:cs typeface="Times New Roman"/>
              <a:sym typeface="Times New Roman"/>
            </a:endParaRPr>
          </a:p>
        </p:txBody>
      </p:sp>
      <p:pic>
        <p:nvPicPr>
          <p:cNvPr id="283" name="Google Shape;283;p19"/>
          <p:cNvPicPr preferRelativeResize="0"/>
          <p:nvPr/>
        </p:nvPicPr>
        <p:blipFill rotWithShape="1">
          <a:blip r:embed="rId3">
            <a:alphaModFix/>
          </a:blip>
          <a:srcRect b="0" l="0" r="0" t="0"/>
          <a:stretch/>
        </p:blipFill>
        <p:spPr>
          <a:xfrm>
            <a:off x="3509963" y="4191000"/>
            <a:ext cx="2124075" cy="2286000"/>
          </a:xfrm>
          <a:prstGeom prst="rect">
            <a:avLst/>
          </a:prstGeom>
          <a:noFill/>
          <a:ln>
            <a:noFill/>
          </a:ln>
        </p:spPr>
      </p:pic>
      <p:sp>
        <p:nvSpPr>
          <p:cNvPr id="284" name="Google Shape;284;p19"/>
          <p:cNvSpPr/>
          <p:nvPr/>
        </p:nvSpPr>
        <p:spPr>
          <a:xfrm>
            <a:off x="609600" y="4191000"/>
            <a:ext cx="2362200" cy="1600200"/>
          </a:xfrm>
          <a:prstGeom prst="wedgeRectCallout">
            <a:avLst>
              <a:gd fmla="val 70093" name="adj1"/>
              <a:gd fmla="val -16963"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3200" u="none" cap="none" strike="noStrike">
                <a:solidFill>
                  <a:schemeClr val="dk1"/>
                </a:solidFill>
                <a:latin typeface="Times New Roman"/>
                <a:ea typeface="Times New Roman"/>
                <a:cs typeface="Times New Roman"/>
                <a:sym typeface="Times New Roman"/>
              </a:rPr>
              <a:t>Weren’t the Lemelson facts unique?</a:t>
            </a:r>
            <a:endParaRPr/>
          </a:p>
        </p:txBody>
      </p:sp>
      <p:sp>
        <p:nvSpPr>
          <p:cNvPr id="285" name="Google Shape;285;p19"/>
          <p:cNvSpPr/>
          <p:nvPr/>
        </p:nvSpPr>
        <p:spPr>
          <a:xfrm>
            <a:off x="5791200" y="3962400"/>
            <a:ext cx="2971800" cy="2133600"/>
          </a:xfrm>
          <a:prstGeom prst="wedgeRectCallout">
            <a:avLst>
              <a:gd fmla="val -70833" name="adj1"/>
              <a:gd fmla="val -32069"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3200" u="none" cap="none" strike="noStrike">
                <a:solidFill>
                  <a:schemeClr val="dk1"/>
                </a:solidFill>
                <a:latin typeface="Times New Roman"/>
                <a:ea typeface="Times New Roman"/>
                <a:cs typeface="Times New Roman"/>
                <a:sym typeface="Times New Roman"/>
              </a:rPr>
              <a:t>Yes, but there are practical implications for everyone.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99"/>
        </a:solidFill>
      </p:bgPr>
    </p:bg>
    <p:spTree>
      <p:nvGrpSpPr>
        <p:cNvPr id="99" name="Shape 99"/>
        <p:cNvGrpSpPr/>
        <p:nvPr/>
      </p:nvGrpSpPr>
      <p:grpSpPr>
        <a:xfrm>
          <a:off x="0" y="0"/>
          <a:ext cx="0" cy="0"/>
          <a:chOff x="0" y="0"/>
          <a:chExt cx="0" cy="0"/>
        </a:xfrm>
      </p:grpSpPr>
      <p:sp>
        <p:nvSpPr>
          <p:cNvPr id="100" name="Google Shape;100;p2"/>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FFFFFF"/>
                </a:solidFill>
              </a:rPr>
              <a:t>Patent Therapy helps prevent these sickly claims:</a:t>
            </a:r>
            <a:endParaRPr/>
          </a:p>
        </p:txBody>
      </p:sp>
      <p:sp>
        <p:nvSpPr>
          <p:cNvPr id="101" name="Google Shape;101;p2"/>
          <p:cNvSpPr txBox="1"/>
          <p:nvPr>
            <p:ph idx="1" type="body"/>
          </p:nvPr>
        </p:nvSpPr>
        <p:spPr>
          <a:xfrm>
            <a:off x="685800" y="1981200"/>
            <a:ext cx="3810000" cy="17526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FFFF00"/>
              </a:buClr>
              <a:buSzPts val="2800"/>
              <a:buFont typeface="Times New Roman"/>
              <a:buChar char="•"/>
            </a:pPr>
            <a:r>
              <a:rPr lang="en-US">
                <a:solidFill>
                  <a:srgbClr val="FFFF00"/>
                </a:solidFill>
              </a:rPr>
              <a:t>Placebo Claim</a:t>
            </a:r>
            <a:endParaRPr/>
          </a:p>
          <a:p>
            <a:pPr indent="-342900" lvl="0" marL="342900" rtl="0" algn="l">
              <a:spcBef>
                <a:spcPts val="560"/>
              </a:spcBef>
              <a:spcAft>
                <a:spcPts val="0"/>
              </a:spcAft>
              <a:buClr>
                <a:srgbClr val="FFFF00"/>
              </a:buClr>
              <a:buSzPts val="2800"/>
              <a:buFont typeface="Times New Roman"/>
              <a:buChar char="•"/>
            </a:pPr>
            <a:r>
              <a:rPr lang="en-US">
                <a:solidFill>
                  <a:srgbClr val="FFFF00"/>
                </a:solidFill>
              </a:rPr>
              <a:t>Vestigial Claim</a:t>
            </a:r>
            <a:endParaRPr/>
          </a:p>
          <a:p>
            <a:pPr indent="-342900" lvl="0" marL="342900" rtl="0" algn="l">
              <a:spcBef>
                <a:spcPts val="560"/>
              </a:spcBef>
              <a:spcAft>
                <a:spcPts val="0"/>
              </a:spcAft>
              <a:buClr>
                <a:srgbClr val="FFFF00"/>
              </a:buClr>
              <a:buSzPts val="2800"/>
              <a:buFont typeface="Times New Roman"/>
              <a:buChar char="•"/>
            </a:pPr>
            <a:r>
              <a:rPr lang="en-US">
                <a:solidFill>
                  <a:srgbClr val="FFFF00"/>
                </a:solidFill>
              </a:rPr>
              <a:t>Allergenic Claim</a:t>
            </a:r>
            <a:endParaRPr/>
          </a:p>
        </p:txBody>
      </p:sp>
      <p:sp>
        <p:nvSpPr>
          <p:cNvPr id="102" name="Google Shape;102;p2"/>
          <p:cNvSpPr txBox="1"/>
          <p:nvPr>
            <p:ph idx="2" type="body"/>
          </p:nvPr>
        </p:nvSpPr>
        <p:spPr>
          <a:xfrm>
            <a:off x="4648200" y="1981200"/>
            <a:ext cx="3810000" cy="17526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FFFF00"/>
              </a:buClr>
              <a:buSzPts val="2800"/>
              <a:buFont typeface="Times New Roman"/>
              <a:buChar char="•"/>
            </a:pPr>
            <a:r>
              <a:rPr lang="en-US">
                <a:solidFill>
                  <a:srgbClr val="FFFF00"/>
                </a:solidFill>
              </a:rPr>
              <a:t>Fractured Flu</a:t>
            </a:r>
            <a:endParaRPr>
              <a:solidFill>
                <a:srgbClr val="FFFF00"/>
              </a:solidFill>
            </a:endParaRPr>
          </a:p>
          <a:p>
            <a:pPr indent="-342900" lvl="0" marL="342900" rtl="0" algn="l">
              <a:spcBef>
                <a:spcPts val="560"/>
              </a:spcBef>
              <a:spcAft>
                <a:spcPts val="0"/>
              </a:spcAft>
              <a:buClr>
                <a:srgbClr val="FFFF00"/>
              </a:buClr>
              <a:buSzPts val="2800"/>
              <a:buFont typeface="Times New Roman"/>
              <a:buChar char="•"/>
            </a:pPr>
            <a:r>
              <a:rPr lang="en-US">
                <a:solidFill>
                  <a:srgbClr val="FFFF00"/>
                </a:solidFill>
              </a:rPr>
              <a:t>Common Cold Claim</a:t>
            </a:r>
            <a:endParaRPr/>
          </a:p>
          <a:p>
            <a:pPr indent="-342900" lvl="0" marL="342900" rtl="0" algn="l">
              <a:spcBef>
                <a:spcPts val="560"/>
              </a:spcBef>
              <a:spcAft>
                <a:spcPts val="0"/>
              </a:spcAft>
              <a:buClr>
                <a:srgbClr val="FFFF00"/>
              </a:buClr>
              <a:buSzPts val="2800"/>
              <a:buFont typeface="Times New Roman"/>
              <a:buChar char="•"/>
            </a:pPr>
            <a:r>
              <a:rPr lang="en-US">
                <a:solidFill>
                  <a:srgbClr val="FFFF00"/>
                </a:solidFill>
              </a:rPr>
              <a:t>Bloated Claim</a:t>
            </a:r>
            <a:endParaRPr/>
          </a:p>
        </p:txBody>
      </p:sp>
      <p:pic>
        <p:nvPicPr>
          <p:cNvPr id="103" name="Google Shape;103;p2"/>
          <p:cNvPicPr preferRelativeResize="0"/>
          <p:nvPr/>
        </p:nvPicPr>
        <p:blipFill rotWithShape="1">
          <a:blip r:embed="rId3">
            <a:alphaModFix/>
          </a:blip>
          <a:srcRect b="0" l="0" r="0" t="0"/>
          <a:stretch/>
        </p:blipFill>
        <p:spPr>
          <a:xfrm>
            <a:off x="381000" y="4419600"/>
            <a:ext cx="3438525" cy="2114550"/>
          </a:xfrm>
          <a:prstGeom prst="rect">
            <a:avLst/>
          </a:prstGeom>
          <a:noFill/>
          <a:ln>
            <a:noFill/>
          </a:ln>
        </p:spPr>
      </p:pic>
      <p:sp>
        <p:nvSpPr>
          <p:cNvPr id="104" name="Google Shape;104;p2"/>
          <p:cNvSpPr/>
          <p:nvPr/>
        </p:nvSpPr>
        <p:spPr>
          <a:xfrm>
            <a:off x="5334000" y="3810000"/>
            <a:ext cx="3200400" cy="838200"/>
          </a:xfrm>
          <a:prstGeom prst="wedgeRectCallout">
            <a:avLst>
              <a:gd fmla="val -91308" name="adj1"/>
              <a:gd fmla="val 51139"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Controversial 2001 outbreak</a:t>
            </a:r>
            <a:endParaRPr/>
          </a:p>
        </p:txBody>
      </p:sp>
      <p:sp>
        <p:nvSpPr>
          <p:cNvPr id="105" name="Google Shape;105;p2"/>
          <p:cNvSpPr/>
          <p:nvPr/>
        </p:nvSpPr>
        <p:spPr>
          <a:xfrm>
            <a:off x="5486400" y="4876800"/>
            <a:ext cx="3200400" cy="685800"/>
          </a:xfrm>
          <a:prstGeom prst="wedgeRectCallout">
            <a:avLst>
              <a:gd fmla="val -99072" name="adj1"/>
              <a:gd fmla="val -27907"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2017 infestation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999"/>
        </a:solidFill>
      </p:bgPr>
    </p:bg>
    <p:spTree>
      <p:nvGrpSpPr>
        <p:cNvPr id="289" name="Shape 289"/>
        <p:cNvGrpSpPr/>
        <p:nvPr/>
      </p:nvGrpSpPr>
      <p:grpSpPr>
        <a:xfrm>
          <a:off x="0" y="0"/>
          <a:ext cx="0" cy="0"/>
          <a:chOff x="0" y="0"/>
          <a:chExt cx="0" cy="0"/>
        </a:xfrm>
      </p:grpSpPr>
      <p:sp>
        <p:nvSpPr>
          <p:cNvPr id="290" name="Google Shape;290;p20"/>
          <p:cNvSpPr txBox="1"/>
          <p:nvPr>
            <p:ph type="title"/>
          </p:nvPr>
        </p:nvSpPr>
        <p:spPr>
          <a:xfrm>
            <a:off x="685800" y="457200"/>
            <a:ext cx="7772400" cy="2057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rgbClr val="FFFF00"/>
                </a:solidFill>
              </a:rPr>
              <a:t>SUCCESS STRATEGY:</a:t>
            </a:r>
            <a:br>
              <a:rPr lang="en-US" sz="4000">
                <a:solidFill>
                  <a:srgbClr val="FFFF00"/>
                </a:solidFill>
              </a:rPr>
            </a:br>
            <a:r>
              <a:rPr lang="en-US" sz="4000">
                <a:solidFill>
                  <a:srgbClr val="FFFF00"/>
                </a:solidFill>
              </a:rPr>
              <a:t>Hostile Examiner Part 2</a:t>
            </a:r>
            <a:br>
              <a:rPr lang="en-US" sz="4000">
                <a:solidFill>
                  <a:srgbClr val="FFFF00"/>
                </a:solidFill>
              </a:rPr>
            </a:br>
            <a:r>
              <a:rPr lang="en-US" sz="3200">
                <a:solidFill>
                  <a:srgbClr val="FFFF00"/>
                </a:solidFill>
              </a:rPr>
              <a:t>How do you cure Examiner hostility that </a:t>
            </a:r>
            <a:r>
              <a:rPr lang="en-US" sz="3200" u="sng">
                <a:solidFill>
                  <a:srgbClr val="FFFF00"/>
                </a:solidFill>
              </a:rPr>
              <a:t>hates</a:t>
            </a:r>
            <a:r>
              <a:rPr lang="en-US" sz="3200">
                <a:solidFill>
                  <a:srgbClr val="FFFF00"/>
                </a:solidFill>
              </a:rPr>
              <a:t> your whole company?  </a:t>
            </a:r>
            <a:endParaRPr sz="3200">
              <a:solidFill>
                <a:srgbClr val="FFFF00"/>
              </a:solidFill>
            </a:endParaRPr>
          </a:p>
        </p:txBody>
      </p:sp>
      <p:sp>
        <p:nvSpPr>
          <p:cNvPr id="291" name="Google Shape;291;p20"/>
          <p:cNvSpPr txBox="1"/>
          <p:nvPr/>
        </p:nvSpPr>
        <p:spPr>
          <a:xfrm>
            <a:off x="990600" y="2514600"/>
            <a:ext cx="3276600" cy="10779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200" u="none" cap="none" strike="noStrike">
                <a:solidFill>
                  <a:schemeClr val="dk1"/>
                </a:solidFill>
                <a:latin typeface="Times New Roman"/>
                <a:ea typeface="Times New Roman"/>
                <a:cs typeface="Times New Roman"/>
                <a:sym typeface="Times New Roman"/>
              </a:rPr>
              <a:t>New assignment in your company</a:t>
            </a:r>
            <a:endParaRPr/>
          </a:p>
        </p:txBody>
      </p:sp>
      <p:pic>
        <p:nvPicPr>
          <p:cNvPr descr="Image result for angry boss" id="292" name="Google Shape;292;p20"/>
          <p:cNvPicPr preferRelativeResize="0"/>
          <p:nvPr/>
        </p:nvPicPr>
        <p:blipFill rotWithShape="1">
          <a:blip r:embed="rId3">
            <a:alphaModFix/>
          </a:blip>
          <a:srcRect b="0" l="0" r="0" t="0"/>
          <a:stretch/>
        </p:blipFill>
        <p:spPr>
          <a:xfrm>
            <a:off x="1524000" y="3657600"/>
            <a:ext cx="1981200" cy="1981200"/>
          </a:xfrm>
          <a:prstGeom prst="rect">
            <a:avLst/>
          </a:prstGeom>
          <a:noFill/>
          <a:ln>
            <a:noFill/>
          </a:ln>
        </p:spPr>
      </p:pic>
      <p:pic>
        <p:nvPicPr>
          <p:cNvPr descr="Image result for angry boss" id="293" name="Google Shape;293;p20"/>
          <p:cNvPicPr preferRelativeResize="0"/>
          <p:nvPr/>
        </p:nvPicPr>
        <p:blipFill rotWithShape="1">
          <a:blip r:embed="rId4">
            <a:alphaModFix/>
          </a:blip>
          <a:srcRect b="0" l="0" r="0" t="0"/>
          <a:stretch/>
        </p:blipFill>
        <p:spPr>
          <a:xfrm>
            <a:off x="5410200" y="3733800"/>
            <a:ext cx="2249488" cy="1684338"/>
          </a:xfrm>
          <a:prstGeom prst="rect">
            <a:avLst/>
          </a:prstGeom>
          <a:noFill/>
          <a:ln>
            <a:noFill/>
          </a:ln>
        </p:spPr>
      </p:pic>
      <p:sp>
        <p:nvSpPr>
          <p:cNvPr id="294" name="Google Shape;294;p20"/>
          <p:cNvSpPr txBox="1"/>
          <p:nvPr/>
        </p:nvSpPr>
        <p:spPr>
          <a:xfrm>
            <a:off x="1371600" y="5791200"/>
            <a:ext cx="2438400" cy="584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200" u="none" cap="none" strike="noStrike">
                <a:solidFill>
                  <a:schemeClr val="dk1"/>
                </a:solidFill>
                <a:latin typeface="Times New Roman"/>
                <a:ea typeface="Times New Roman"/>
                <a:cs typeface="Times New Roman"/>
                <a:sym typeface="Times New Roman"/>
              </a:rPr>
              <a:t>Examiner A</a:t>
            </a:r>
            <a:endParaRPr/>
          </a:p>
        </p:txBody>
      </p:sp>
      <p:sp>
        <p:nvSpPr>
          <p:cNvPr id="295" name="Google Shape;295;p20"/>
          <p:cNvSpPr txBox="1"/>
          <p:nvPr/>
        </p:nvSpPr>
        <p:spPr>
          <a:xfrm>
            <a:off x="5316538" y="5638800"/>
            <a:ext cx="2438400" cy="584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200" u="none" cap="none" strike="noStrike">
                <a:solidFill>
                  <a:schemeClr val="dk1"/>
                </a:solidFill>
                <a:latin typeface="Times New Roman"/>
                <a:ea typeface="Times New Roman"/>
                <a:cs typeface="Times New Roman"/>
                <a:sym typeface="Times New Roman"/>
              </a:rPr>
              <a:t>Examiner B</a:t>
            </a:r>
            <a:endParaRPr/>
          </a:p>
        </p:txBody>
      </p:sp>
      <p:sp>
        <p:nvSpPr>
          <p:cNvPr id="296" name="Google Shape;296;p20"/>
          <p:cNvSpPr txBox="1"/>
          <p:nvPr/>
        </p:nvSpPr>
        <p:spPr>
          <a:xfrm>
            <a:off x="5297488" y="2922588"/>
            <a:ext cx="2362200" cy="584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200" u="none" cap="none" strike="noStrike">
                <a:solidFill>
                  <a:schemeClr val="dk1"/>
                </a:solidFill>
                <a:latin typeface="Times New Roman"/>
                <a:ea typeface="Times New Roman"/>
                <a:cs typeface="Times New Roman"/>
                <a:sym typeface="Times New Roman"/>
              </a:rPr>
              <a:t>Acquisition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999"/>
        </a:solidFill>
      </p:bgPr>
    </p:bg>
    <p:spTree>
      <p:nvGrpSpPr>
        <p:cNvPr id="300" name="Shape 300"/>
        <p:cNvGrpSpPr/>
        <p:nvPr/>
      </p:nvGrpSpPr>
      <p:grpSpPr>
        <a:xfrm>
          <a:off x="0" y="0"/>
          <a:ext cx="0" cy="0"/>
          <a:chOff x="0" y="0"/>
          <a:chExt cx="0" cy="0"/>
        </a:xfrm>
      </p:grpSpPr>
      <p:sp>
        <p:nvSpPr>
          <p:cNvPr id="301" name="Google Shape;301;p21"/>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rgbClr val="FFFF00"/>
                </a:solidFill>
              </a:rPr>
              <a:t>SUCCESS STORY:</a:t>
            </a:r>
            <a:br>
              <a:rPr lang="en-US" sz="4000">
                <a:solidFill>
                  <a:srgbClr val="FFFF00"/>
                </a:solidFill>
              </a:rPr>
            </a:br>
            <a:r>
              <a:rPr lang="en-US" sz="4000">
                <a:solidFill>
                  <a:srgbClr val="FFFF00"/>
                </a:solidFill>
              </a:rPr>
              <a:t>Hostile Examiner Part 2</a:t>
            </a:r>
            <a:br>
              <a:rPr lang="en-US" sz="4000">
                <a:solidFill>
                  <a:srgbClr val="FFFF00"/>
                </a:solidFill>
              </a:rPr>
            </a:br>
            <a:r>
              <a:rPr lang="en-US" sz="3200">
                <a:solidFill>
                  <a:srgbClr val="FFFF00"/>
                </a:solidFill>
              </a:rPr>
              <a:t>How do you cure Examiner hostility that </a:t>
            </a:r>
            <a:r>
              <a:rPr lang="en-US" sz="3200" u="sng">
                <a:solidFill>
                  <a:srgbClr val="FFFF00"/>
                </a:solidFill>
              </a:rPr>
              <a:t>hates</a:t>
            </a:r>
            <a:r>
              <a:rPr lang="en-US" sz="3200">
                <a:solidFill>
                  <a:srgbClr val="FFFF00"/>
                </a:solidFill>
              </a:rPr>
              <a:t> your whole company?  </a:t>
            </a:r>
            <a:endParaRPr sz="3200">
              <a:solidFill>
                <a:srgbClr val="FFFF00"/>
              </a:solidFill>
            </a:endParaRPr>
          </a:p>
        </p:txBody>
      </p:sp>
      <p:sp>
        <p:nvSpPr>
          <p:cNvPr id="302" name="Google Shape;302;p21"/>
          <p:cNvSpPr txBox="1"/>
          <p:nvPr/>
        </p:nvSpPr>
        <p:spPr>
          <a:xfrm>
            <a:off x="990600" y="2514600"/>
            <a:ext cx="7543800" cy="4032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200" u="none" cap="none" strike="noStrike">
                <a:solidFill>
                  <a:schemeClr val="dk1"/>
                </a:solidFill>
                <a:latin typeface="Times New Roman"/>
                <a:ea typeface="Times New Roman"/>
                <a:cs typeface="Times New Roman"/>
                <a:sym typeface="Times New Roman"/>
              </a:rPr>
              <a:t>Source of both problems:  Prior attorneys were bullies:</a:t>
            </a:r>
            <a:endParaRPr/>
          </a:p>
          <a:p>
            <a:pPr indent="-457200" lvl="1" marL="9144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Times New Roman"/>
                <a:ea typeface="Times New Roman"/>
                <a:cs typeface="Times New Roman"/>
                <a:sym typeface="Times New Roman"/>
              </a:rPr>
              <a:t>Arrogant</a:t>
            </a:r>
            <a:endParaRPr/>
          </a:p>
          <a:p>
            <a:pPr indent="-457200" lvl="1" marL="9144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Times New Roman"/>
                <a:ea typeface="Times New Roman"/>
                <a:cs typeface="Times New Roman"/>
                <a:sym typeface="Times New Roman"/>
              </a:rPr>
              <a:t>Disrespectful</a:t>
            </a:r>
            <a:endParaRPr/>
          </a:p>
          <a:p>
            <a:pPr indent="-457200" lvl="1" marL="9144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Times New Roman"/>
                <a:ea typeface="Times New Roman"/>
                <a:cs typeface="Times New Roman"/>
                <a:sym typeface="Times New Roman"/>
              </a:rPr>
              <a:t>Angry</a:t>
            </a:r>
            <a:endParaRPr/>
          </a:p>
          <a:p>
            <a:pPr indent="-457200" lvl="1" marL="9144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Times New Roman"/>
                <a:ea typeface="Times New Roman"/>
                <a:cs typeface="Times New Roman"/>
                <a:sym typeface="Times New Roman"/>
              </a:rPr>
              <a:t>Technically bad</a:t>
            </a:r>
            <a:endParaRPr/>
          </a:p>
          <a:p>
            <a:pPr indent="-457200" lvl="1" marL="914400" marR="0" rtl="0" algn="l">
              <a:spcBef>
                <a:spcPts val="0"/>
              </a:spcBef>
              <a:spcAft>
                <a:spcPts val="0"/>
              </a:spcAft>
              <a:buClr>
                <a:schemeClr val="dk1"/>
              </a:buClr>
              <a:buSzPts val="3200"/>
              <a:buFont typeface="Arial"/>
              <a:buChar char="•"/>
            </a:pPr>
            <a:r>
              <a:rPr b="0" i="0" lang="en-US" sz="3200" u="none" cap="none" strike="noStrike">
                <a:solidFill>
                  <a:schemeClr val="dk1"/>
                </a:solidFill>
                <a:latin typeface="Times New Roman"/>
                <a:ea typeface="Times New Roman"/>
                <a:cs typeface="Times New Roman"/>
                <a:sym typeface="Times New Roman"/>
              </a:rPr>
              <a:t>Untrustworthy</a:t>
            </a:r>
            <a:endParaRPr/>
          </a:p>
          <a:p>
            <a:pPr indent="0" lvl="0" marL="0" marR="0" rtl="0" algn="l">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pic>
        <p:nvPicPr>
          <p:cNvPr descr="Image result for bully" id="303" name="Google Shape;303;p21"/>
          <p:cNvPicPr preferRelativeResize="0"/>
          <p:nvPr/>
        </p:nvPicPr>
        <p:blipFill rotWithShape="1">
          <a:blip r:embed="rId3">
            <a:alphaModFix/>
          </a:blip>
          <a:srcRect b="0" l="0" r="0" t="0"/>
          <a:stretch/>
        </p:blipFill>
        <p:spPr>
          <a:xfrm>
            <a:off x="4953000" y="3810000"/>
            <a:ext cx="3451225" cy="215106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999"/>
        </a:solidFill>
      </p:bgPr>
    </p:bg>
    <p:spTree>
      <p:nvGrpSpPr>
        <p:cNvPr id="307" name="Shape 307"/>
        <p:cNvGrpSpPr/>
        <p:nvPr/>
      </p:nvGrpSpPr>
      <p:grpSpPr>
        <a:xfrm>
          <a:off x="0" y="0"/>
          <a:ext cx="0" cy="0"/>
          <a:chOff x="0" y="0"/>
          <a:chExt cx="0" cy="0"/>
        </a:xfrm>
      </p:grpSpPr>
      <p:sp>
        <p:nvSpPr>
          <p:cNvPr id="308" name="Google Shape;308;p22"/>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rgbClr val="FFFF00"/>
                </a:solidFill>
              </a:rPr>
              <a:t>WAR STORY:</a:t>
            </a:r>
            <a:br>
              <a:rPr lang="en-US" sz="4000">
                <a:solidFill>
                  <a:srgbClr val="FFFF00"/>
                </a:solidFill>
              </a:rPr>
            </a:br>
            <a:r>
              <a:rPr lang="en-US" sz="4000">
                <a:solidFill>
                  <a:srgbClr val="FFFF00"/>
                </a:solidFill>
              </a:rPr>
              <a:t>Hostile Examiner Part 2</a:t>
            </a:r>
            <a:br>
              <a:rPr lang="en-US" sz="4000">
                <a:solidFill>
                  <a:srgbClr val="FFFF00"/>
                </a:solidFill>
              </a:rPr>
            </a:br>
            <a:r>
              <a:rPr lang="en-US" sz="3200">
                <a:solidFill>
                  <a:srgbClr val="FFFF00"/>
                </a:solidFill>
              </a:rPr>
              <a:t>How do you cure Examiner hostility that </a:t>
            </a:r>
            <a:r>
              <a:rPr lang="en-US" sz="3200" u="sng">
                <a:solidFill>
                  <a:srgbClr val="FFFF00"/>
                </a:solidFill>
              </a:rPr>
              <a:t>hates</a:t>
            </a:r>
            <a:r>
              <a:rPr lang="en-US" sz="3200">
                <a:solidFill>
                  <a:srgbClr val="FFFF00"/>
                </a:solidFill>
              </a:rPr>
              <a:t> your whole company?  </a:t>
            </a:r>
            <a:endParaRPr sz="3200">
              <a:solidFill>
                <a:srgbClr val="FFFF00"/>
              </a:solidFill>
            </a:endParaRPr>
          </a:p>
        </p:txBody>
      </p:sp>
      <p:sp>
        <p:nvSpPr>
          <p:cNvPr id="309" name="Google Shape;309;p22"/>
          <p:cNvSpPr txBox="1"/>
          <p:nvPr/>
        </p:nvSpPr>
        <p:spPr>
          <a:xfrm>
            <a:off x="1219200" y="2514600"/>
            <a:ext cx="6858000" cy="3970318"/>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lt1"/>
                </a:solidFill>
                <a:latin typeface="Times New Roman"/>
                <a:ea typeface="Times New Roman"/>
                <a:cs typeface="Times New Roman"/>
                <a:sym typeface="Times New Roman"/>
              </a:rPr>
              <a:t>INTEGRITY   RESPECT  TRUST  QUALITY</a:t>
            </a:r>
            <a:endParaRPr b="0" i="0" sz="2800" u="none" cap="none" strike="noStrike">
              <a:solidFill>
                <a:schemeClr val="lt1"/>
              </a:solidFill>
              <a:latin typeface="Times New Roman"/>
              <a:ea typeface="Times New Roman"/>
              <a:cs typeface="Times New Roman"/>
              <a:sym typeface="Times New Roman"/>
            </a:endParaRPr>
          </a:p>
          <a:p>
            <a:pPr indent="-457200" lvl="0" marL="45720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Times New Roman"/>
                <a:ea typeface="Times New Roman"/>
                <a:cs typeface="Times New Roman"/>
                <a:sym typeface="Times New Roman"/>
              </a:rPr>
              <a:t>Interviews</a:t>
            </a:r>
            <a:endParaRPr/>
          </a:p>
          <a:p>
            <a:pPr indent="-457200" lvl="0" marL="45720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Times New Roman"/>
                <a:ea typeface="Times New Roman"/>
                <a:cs typeface="Times New Roman"/>
                <a:sym typeface="Times New Roman"/>
              </a:rPr>
              <a:t>Written work</a:t>
            </a:r>
            <a:endParaRPr/>
          </a:p>
          <a:p>
            <a:pPr indent="-457200" lvl="0" marL="45720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Times New Roman"/>
                <a:ea typeface="Times New Roman"/>
                <a:cs typeface="Times New Roman"/>
                <a:sym typeface="Times New Roman"/>
              </a:rPr>
              <a:t>Fixes relationships fast!!!!!</a:t>
            </a:r>
            <a:endParaRPr/>
          </a:p>
          <a:p>
            <a:pPr indent="-457200" lvl="0" marL="45720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Times New Roman"/>
                <a:ea typeface="Times New Roman"/>
                <a:cs typeface="Times New Roman"/>
                <a:sym typeface="Times New Roman"/>
              </a:rPr>
              <a:t>Essential in interference and IPR practice</a:t>
            </a:r>
            <a:endParaRPr/>
          </a:p>
          <a:p>
            <a:pPr indent="-457200" lvl="0" marL="45720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Times New Roman"/>
                <a:ea typeface="Times New Roman"/>
                <a:cs typeface="Times New Roman"/>
                <a:sym typeface="Times New Roman"/>
              </a:rPr>
              <a:t>Helped win the “unwinnable” interference</a:t>
            </a:r>
            <a:endParaRPr/>
          </a:p>
          <a:p>
            <a:pPr indent="-457200" lvl="0" marL="45720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Times New Roman"/>
                <a:ea typeface="Times New Roman"/>
                <a:cs typeface="Times New Roman"/>
                <a:sym typeface="Times New Roman"/>
              </a:rPr>
              <a:t>Dishonesty caused other side to lose all credibility with the judge</a:t>
            </a:r>
            <a:endParaRPr b="0" i="0" sz="28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99"/>
        </a:solidFill>
      </p:bgPr>
    </p:bg>
    <p:spTree>
      <p:nvGrpSpPr>
        <p:cNvPr id="313" name="Shape 313"/>
        <p:cNvGrpSpPr/>
        <p:nvPr/>
      </p:nvGrpSpPr>
      <p:grpSpPr>
        <a:xfrm>
          <a:off x="0" y="0"/>
          <a:ext cx="0" cy="0"/>
          <a:chOff x="0" y="0"/>
          <a:chExt cx="0" cy="0"/>
        </a:xfrm>
      </p:grpSpPr>
      <p:sp>
        <p:nvSpPr>
          <p:cNvPr id="314" name="Google Shape;314;p23"/>
          <p:cNvSpPr txBox="1"/>
          <p:nvPr>
            <p:ph type="title"/>
          </p:nvPr>
        </p:nvSpPr>
        <p:spPr>
          <a:xfrm>
            <a:off x="685800" y="1524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FFFF00"/>
                </a:solidFill>
              </a:rPr>
              <a:t>THE VESTIGIAL CLAIM</a:t>
            </a:r>
            <a:endParaRPr/>
          </a:p>
        </p:txBody>
      </p:sp>
      <p:sp>
        <p:nvSpPr>
          <p:cNvPr id="315" name="Google Shape;315;p23"/>
          <p:cNvSpPr txBox="1"/>
          <p:nvPr>
            <p:ph idx="1" type="body"/>
          </p:nvPr>
        </p:nvSpPr>
        <p:spPr>
          <a:xfrm>
            <a:off x="685800" y="1143000"/>
            <a:ext cx="7772400" cy="11430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FFFF00"/>
              </a:buClr>
              <a:buSzPts val="3600"/>
              <a:buFont typeface="Times New Roman"/>
              <a:buNone/>
            </a:pPr>
            <a:r>
              <a:rPr b="1" lang="en-US" sz="3600">
                <a:solidFill>
                  <a:srgbClr val="FFFF00"/>
                </a:solidFill>
              </a:rPr>
              <a:t>Condition</a:t>
            </a:r>
            <a:r>
              <a:rPr lang="en-US" sz="3600">
                <a:solidFill>
                  <a:srgbClr val="FFFF00"/>
                </a:solidFill>
              </a:rPr>
              <a:t>:  Totally useless claim that is inoperable and covers nothing</a:t>
            </a:r>
            <a:endParaRPr/>
          </a:p>
          <a:p>
            <a:pPr indent="-342900" lvl="0" marL="342900" rtl="0" algn="l">
              <a:lnSpc>
                <a:spcPct val="90000"/>
              </a:lnSpc>
              <a:spcBef>
                <a:spcPts val="720"/>
              </a:spcBef>
              <a:spcAft>
                <a:spcPts val="0"/>
              </a:spcAft>
              <a:buClr>
                <a:schemeClr val="dk1"/>
              </a:buClr>
              <a:buSzPts val="3600"/>
              <a:buFont typeface="Times New Roman"/>
              <a:buNone/>
            </a:pPr>
            <a:r>
              <a:t/>
            </a:r>
            <a:endParaRPr sz="3600">
              <a:solidFill>
                <a:srgbClr val="FFFF00"/>
              </a:solidFill>
            </a:endParaRPr>
          </a:p>
          <a:p>
            <a:pPr indent="-342900" lvl="0" marL="342900" rtl="0" algn="l">
              <a:lnSpc>
                <a:spcPct val="90000"/>
              </a:lnSpc>
              <a:spcBef>
                <a:spcPts val="480"/>
              </a:spcBef>
              <a:spcAft>
                <a:spcPts val="0"/>
              </a:spcAft>
              <a:buClr>
                <a:schemeClr val="dk1"/>
              </a:buClr>
              <a:buSzPts val="2400"/>
              <a:buFont typeface="Times New Roman"/>
              <a:buNone/>
            </a:pPr>
            <a:r>
              <a:t/>
            </a:r>
            <a:endParaRPr sz="2400"/>
          </a:p>
        </p:txBody>
      </p:sp>
      <p:sp>
        <p:nvSpPr>
          <p:cNvPr id="316" name="Google Shape;316;p23"/>
          <p:cNvSpPr/>
          <p:nvPr/>
        </p:nvSpPr>
        <p:spPr>
          <a:xfrm>
            <a:off x="3429000" y="2362200"/>
            <a:ext cx="5181600" cy="914400"/>
          </a:xfrm>
          <a:prstGeom prst="wedgeRectCallout">
            <a:avLst>
              <a:gd fmla="val -72519" name="adj1"/>
              <a:gd fmla="val 37847"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chemeClr val="dk1"/>
                </a:solidFill>
                <a:latin typeface="Times New Roman"/>
                <a:ea typeface="Times New Roman"/>
                <a:cs typeface="Times New Roman"/>
                <a:sym typeface="Times New Roman"/>
              </a:rPr>
              <a:t>Hmmm.  </a:t>
            </a:r>
            <a:r>
              <a:rPr b="1" i="0" lang="en-US" sz="2000" u="sng" cap="none" strike="noStrike">
                <a:solidFill>
                  <a:srgbClr val="C00000"/>
                </a:solidFill>
                <a:latin typeface="Times New Roman"/>
                <a:ea typeface="Times New Roman"/>
                <a:cs typeface="Times New Roman"/>
                <a:sym typeface="Times New Roman"/>
              </a:rPr>
              <a:t>Bad function and/or bad theory of operability recited in the claim</a:t>
            </a:r>
            <a:r>
              <a:rPr b="0" i="0" lang="en-US" sz="2000" u="none" cap="none" strike="noStrike">
                <a:solidFill>
                  <a:schemeClr val="dk1"/>
                </a:solidFill>
                <a:latin typeface="Times New Roman"/>
                <a:ea typeface="Times New Roman"/>
                <a:cs typeface="Times New Roman"/>
                <a:sym typeface="Times New Roman"/>
              </a:rPr>
              <a:t>.</a:t>
            </a:r>
            <a:endParaRPr/>
          </a:p>
        </p:txBody>
      </p:sp>
      <p:pic>
        <p:nvPicPr>
          <p:cNvPr id="317" name="Google Shape;317;p23"/>
          <p:cNvPicPr preferRelativeResize="0"/>
          <p:nvPr/>
        </p:nvPicPr>
        <p:blipFill rotWithShape="1">
          <a:blip r:embed="rId3">
            <a:alphaModFix/>
          </a:blip>
          <a:srcRect b="0" l="0" r="0" t="0"/>
          <a:stretch/>
        </p:blipFill>
        <p:spPr>
          <a:xfrm>
            <a:off x="838200" y="2986088"/>
            <a:ext cx="3733800" cy="3406775"/>
          </a:xfrm>
          <a:prstGeom prst="rect">
            <a:avLst/>
          </a:prstGeom>
          <a:noFill/>
          <a:ln>
            <a:noFill/>
          </a:ln>
        </p:spPr>
      </p:pic>
      <p:sp>
        <p:nvSpPr>
          <p:cNvPr id="318" name="Google Shape;318;p23"/>
          <p:cNvSpPr/>
          <p:nvPr/>
        </p:nvSpPr>
        <p:spPr>
          <a:xfrm>
            <a:off x="2743200" y="3479800"/>
            <a:ext cx="4572000" cy="787400"/>
          </a:xfrm>
          <a:prstGeom prst="wedgeRectCallout">
            <a:avLst>
              <a:gd fmla="val -53333" name="adj1"/>
              <a:gd fmla="val 116125"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1" marL="457200" marR="0" rtl="0" algn="ctr">
              <a:spcBef>
                <a:spcPts val="0"/>
              </a:spcBef>
              <a:spcAft>
                <a:spcPts val="0"/>
              </a:spcAft>
              <a:buNone/>
            </a:pPr>
            <a:r>
              <a:rPr b="0" i="0" lang="en-US" sz="2000" u="none" cap="none" strike="noStrike">
                <a:solidFill>
                  <a:schemeClr val="dk1"/>
                </a:solidFill>
                <a:latin typeface="Times New Roman"/>
                <a:ea typeface="Times New Roman"/>
                <a:cs typeface="Times New Roman"/>
                <a:sym typeface="Times New Roman"/>
              </a:rPr>
              <a:t>Give it to me straight, doc.  What are my claim chances?</a:t>
            </a:r>
            <a:endParaRPr/>
          </a:p>
          <a:p>
            <a:pPr indent="0" lvl="0" marL="0" marR="0" rtl="0" algn="ctr">
              <a:spcBef>
                <a:spcPts val="0"/>
              </a:spcBef>
              <a:spcAft>
                <a:spcPts val="0"/>
              </a:spcAft>
              <a:buNone/>
            </a:pPr>
            <a:r>
              <a:t/>
            </a:r>
            <a:endParaRPr b="0" i="0" sz="2600" u="none" cap="none" strike="noStrike">
              <a:solidFill>
                <a:schemeClr val="dk1"/>
              </a:solidFill>
              <a:latin typeface="Times New Roman"/>
              <a:ea typeface="Times New Roman"/>
              <a:cs typeface="Times New Roman"/>
              <a:sym typeface="Times New Roman"/>
            </a:endParaRPr>
          </a:p>
        </p:txBody>
      </p:sp>
      <p:sp>
        <p:nvSpPr>
          <p:cNvPr id="319" name="Google Shape;319;p23"/>
          <p:cNvSpPr/>
          <p:nvPr/>
        </p:nvSpPr>
        <p:spPr>
          <a:xfrm>
            <a:off x="7848600" y="3124200"/>
            <a:ext cx="152400" cy="167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
        <p:nvSpPr>
          <p:cNvPr id="320" name="Google Shape;320;p23"/>
          <p:cNvSpPr txBox="1"/>
          <p:nvPr/>
        </p:nvSpPr>
        <p:spPr>
          <a:xfrm>
            <a:off x="4953000" y="4800600"/>
            <a:ext cx="3733800" cy="70802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000" u="none" cap="none" strike="noStrike">
                <a:solidFill>
                  <a:schemeClr val="dk1"/>
                </a:solidFill>
                <a:latin typeface="Times New Roman"/>
                <a:ea typeface="Times New Roman"/>
                <a:cs typeface="Times New Roman"/>
                <a:sym typeface="Times New Roman"/>
              </a:rPr>
              <a:t>Sorry, pal. Your claims are invalid under 101 and 112.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99"/>
        </a:solidFill>
      </p:bgPr>
    </p:bg>
    <p:spTree>
      <p:nvGrpSpPr>
        <p:cNvPr id="324" name="Shape 324"/>
        <p:cNvGrpSpPr/>
        <p:nvPr/>
      </p:nvGrpSpPr>
      <p:grpSpPr>
        <a:xfrm>
          <a:off x="0" y="0"/>
          <a:ext cx="0" cy="0"/>
          <a:chOff x="0" y="0"/>
          <a:chExt cx="0" cy="0"/>
        </a:xfrm>
      </p:grpSpPr>
      <p:sp>
        <p:nvSpPr>
          <p:cNvPr id="325" name="Google Shape;325;p24"/>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rgbClr val="FFFF00"/>
                </a:solidFill>
              </a:rPr>
              <a:t>HOW BAD IS MY VESTIGIAL CLAIM CONDITION, DOC?</a:t>
            </a:r>
            <a:endParaRPr/>
          </a:p>
        </p:txBody>
      </p:sp>
      <p:sp>
        <p:nvSpPr>
          <p:cNvPr id="326" name="Google Shape;326;p24"/>
          <p:cNvSpPr txBox="1"/>
          <p:nvPr/>
        </p:nvSpPr>
        <p:spPr>
          <a:xfrm>
            <a:off x="1524000" y="1963738"/>
            <a:ext cx="7848600" cy="1160462"/>
          </a:xfrm>
          <a:prstGeom prst="rect">
            <a:avLst/>
          </a:prstGeom>
          <a:noFill/>
          <a:ln>
            <a:noFill/>
          </a:ln>
        </p:spPr>
        <p:txBody>
          <a:bodyPr anchorCtr="0" anchor="t" bIns="45700" lIns="91425" spcFirstLastPara="1" rIns="91425" wrap="square" tIns="45700">
            <a:spAutoFit/>
          </a:bodyPr>
          <a:lstStyle/>
          <a:p>
            <a:pPr indent="-454025" lvl="0" marL="454025" marR="0" rtl="0" algn="l">
              <a:spcBef>
                <a:spcPts val="0"/>
              </a:spcBef>
              <a:spcAft>
                <a:spcPts val="0"/>
              </a:spcAft>
              <a:buClr>
                <a:srgbClr val="FFFF00"/>
              </a:buClr>
              <a:buSzPts val="2800"/>
              <a:buFont typeface="Times New Roman"/>
              <a:buChar char="•"/>
            </a:pPr>
            <a:r>
              <a:rPr b="0" i="0" lang="en-US" sz="2800" u="none" cap="none" strike="noStrike">
                <a:solidFill>
                  <a:srgbClr val="FFFF00"/>
                </a:solidFill>
                <a:latin typeface="Times New Roman"/>
                <a:ea typeface="Times New Roman"/>
                <a:cs typeface="Times New Roman"/>
                <a:sym typeface="Times New Roman"/>
              </a:rPr>
              <a:t>Increasingly common in the cases</a:t>
            </a:r>
            <a:endParaRPr/>
          </a:p>
          <a:p>
            <a:pPr indent="-454025" lvl="0" marL="454025" marR="0" rtl="0" algn="l">
              <a:spcBef>
                <a:spcPts val="1400"/>
              </a:spcBef>
              <a:spcAft>
                <a:spcPts val="0"/>
              </a:spcAft>
              <a:buClr>
                <a:srgbClr val="FFFF00"/>
              </a:buClr>
              <a:buSzPts val="2800"/>
              <a:buFont typeface="Times New Roman"/>
              <a:buChar char="•"/>
            </a:pPr>
            <a:r>
              <a:rPr b="0" i="0" lang="en-US" sz="2800" u="none" cap="none" strike="noStrike">
                <a:solidFill>
                  <a:srgbClr val="FFFF00"/>
                </a:solidFill>
                <a:latin typeface="Times New Roman"/>
                <a:ea typeface="Times New Roman"/>
                <a:cs typeface="Times New Roman"/>
                <a:sym typeface="Times New Roman"/>
              </a:rPr>
              <a:t>Very common in due diligence</a:t>
            </a:r>
            <a:endParaRPr/>
          </a:p>
        </p:txBody>
      </p:sp>
      <p:pic>
        <p:nvPicPr>
          <p:cNvPr id="327" name="Google Shape;327;p24"/>
          <p:cNvPicPr preferRelativeResize="0"/>
          <p:nvPr/>
        </p:nvPicPr>
        <p:blipFill rotWithShape="1">
          <a:blip r:embed="rId3">
            <a:alphaModFix/>
          </a:blip>
          <a:srcRect b="0" l="0" r="0" t="0"/>
          <a:stretch/>
        </p:blipFill>
        <p:spPr>
          <a:xfrm>
            <a:off x="6324600" y="4108450"/>
            <a:ext cx="1943100" cy="2514600"/>
          </a:xfrm>
          <a:prstGeom prst="rect">
            <a:avLst/>
          </a:prstGeom>
          <a:noFill/>
          <a:ln>
            <a:noFill/>
          </a:ln>
        </p:spPr>
      </p:pic>
      <p:sp>
        <p:nvSpPr>
          <p:cNvPr id="328" name="Google Shape;328;p24"/>
          <p:cNvSpPr/>
          <p:nvPr/>
        </p:nvSpPr>
        <p:spPr>
          <a:xfrm>
            <a:off x="304800" y="3498850"/>
            <a:ext cx="5410200" cy="2825750"/>
          </a:xfrm>
          <a:prstGeom prst="wedgeRectCallout">
            <a:avLst>
              <a:gd fmla="val 65875" name="adj1"/>
              <a:gd fmla="val 8259"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165100" lvl="1" marL="457200" marR="0" rtl="0" algn="l">
              <a:spcBef>
                <a:spcPts val="0"/>
              </a:spcBef>
              <a:spcAft>
                <a:spcPts val="0"/>
              </a:spcAft>
              <a:buClr>
                <a:schemeClr val="dk1"/>
              </a:buClr>
              <a:buSzPts val="2600"/>
              <a:buFont typeface="Times New Roman"/>
              <a:buChar char="–"/>
            </a:pPr>
            <a:r>
              <a:rPr b="0" i="1" lang="en-US" sz="2600" u="none" cap="none" strike="noStrike">
                <a:solidFill>
                  <a:schemeClr val="dk1"/>
                </a:solidFill>
                <a:latin typeface="Times New Roman"/>
                <a:ea typeface="Times New Roman"/>
                <a:cs typeface="Times New Roman"/>
                <a:sym typeface="Times New Roman"/>
              </a:rPr>
              <a:t>Process Control </a:t>
            </a:r>
            <a:r>
              <a:rPr b="0" i="0" lang="en-US" sz="2600" u="none" cap="none" strike="noStrike">
                <a:solidFill>
                  <a:schemeClr val="dk1"/>
                </a:solidFill>
                <a:latin typeface="Times New Roman"/>
                <a:ea typeface="Times New Roman"/>
                <a:cs typeface="Times New Roman"/>
                <a:sym typeface="Times New Roman"/>
              </a:rPr>
              <a:t>(Fed. Cir. 1999)</a:t>
            </a:r>
            <a:endParaRPr/>
          </a:p>
          <a:p>
            <a:pPr indent="-165100" lvl="1" marL="457200" marR="0" rtl="0" algn="l">
              <a:spcBef>
                <a:spcPts val="520"/>
              </a:spcBef>
              <a:spcAft>
                <a:spcPts val="0"/>
              </a:spcAft>
              <a:buClr>
                <a:schemeClr val="dk1"/>
              </a:buClr>
              <a:buSzPts val="2600"/>
              <a:buFont typeface="Times New Roman"/>
              <a:buChar char="–"/>
            </a:pPr>
            <a:r>
              <a:rPr b="0" i="1" lang="en-US" sz="2600" u="none" cap="none" strike="noStrike">
                <a:solidFill>
                  <a:schemeClr val="dk1"/>
                </a:solidFill>
                <a:latin typeface="Times New Roman"/>
                <a:ea typeface="Times New Roman"/>
                <a:cs typeface="Times New Roman"/>
                <a:sym typeface="Times New Roman"/>
              </a:rPr>
              <a:t>Elekta</a:t>
            </a:r>
            <a:r>
              <a:rPr b="0" i="0" lang="en-US" sz="2600" u="none" cap="none" strike="noStrike">
                <a:solidFill>
                  <a:schemeClr val="dk1"/>
                </a:solidFill>
                <a:latin typeface="Times New Roman"/>
                <a:ea typeface="Times New Roman"/>
                <a:cs typeface="Times New Roman"/>
                <a:sym typeface="Times New Roman"/>
              </a:rPr>
              <a:t> (Fed. Cir. 2000)</a:t>
            </a:r>
            <a:endParaRPr/>
          </a:p>
          <a:p>
            <a:pPr indent="-165100" lvl="1" marL="457200" marR="0" rtl="0" algn="l">
              <a:spcBef>
                <a:spcPts val="520"/>
              </a:spcBef>
              <a:spcAft>
                <a:spcPts val="0"/>
              </a:spcAft>
              <a:buClr>
                <a:schemeClr val="dk1"/>
              </a:buClr>
              <a:buSzPts val="2600"/>
              <a:buFont typeface="Times New Roman"/>
              <a:buChar char="–"/>
            </a:pPr>
            <a:r>
              <a:rPr b="0" i="1" lang="en-US" sz="2600" u="none" cap="none" strike="noStrike">
                <a:solidFill>
                  <a:schemeClr val="dk1"/>
                </a:solidFill>
                <a:latin typeface="Times New Roman"/>
                <a:ea typeface="Times New Roman"/>
                <a:cs typeface="Times New Roman"/>
                <a:sym typeface="Times New Roman"/>
              </a:rPr>
              <a:t>EMI</a:t>
            </a:r>
            <a:r>
              <a:rPr b="0" i="0" lang="en-US" sz="2600" u="none" cap="none" strike="noStrike">
                <a:solidFill>
                  <a:schemeClr val="dk1"/>
                </a:solidFill>
                <a:latin typeface="Times New Roman"/>
                <a:ea typeface="Times New Roman"/>
                <a:cs typeface="Times New Roman"/>
                <a:sym typeface="Times New Roman"/>
              </a:rPr>
              <a:t> (Fed. Cir. 2001)</a:t>
            </a:r>
            <a:endParaRPr/>
          </a:p>
          <a:p>
            <a:pPr indent="-165100" lvl="1" marL="457200" marR="0" rtl="0" algn="l">
              <a:spcBef>
                <a:spcPts val="520"/>
              </a:spcBef>
              <a:spcAft>
                <a:spcPts val="0"/>
              </a:spcAft>
              <a:buClr>
                <a:schemeClr val="dk1"/>
              </a:buClr>
              <a:buSzPts val="2600"/>
              <a:buFont typeface="Times New Roman"/>
              <a:buChar char="–"/>
            </a:pPr>
            <a:r>
              <a:rPr b="0" i="1" lang="en-US" sz="2600" u="none" cap="none" strike="noStrike">
                <a:solidFill>
                  <a:schemeClr val="dk1"/>
                </a:solidFill>
                <a:latin typeface="Times New Roman"/>
                <a:ea typeface="Times New Roman"/>
                <a:cs typeface="Times New Roman"/>
                <a:sym typeface="Times New Roman"/>
              </a:rPr>
              <a:t>Talbert</a:t>
            </a:r>
            <a:r>
              <a:rPr b="0" i="0" lang="en-US" sz="2600" u="none" cap="none" strike="noStrike">
                <a:solidFill>
                  <a:schemeClr val="dk1"/>
                </a:solidFill>
                <a:latin typeface="Times New Roman"/>
                <a:ea typeface="Times New Roman"/>
                <a:cs typeface="Times New Roman"/>
                <a:sym typeface="Times New Roman"/>
              </a:rPr>
              <a:t> (Fed. Cir. 2002)</a:t>
            </a:r>
            <a:endParaRPr/>
          </a:p>
          <a:p>
            <a:pPr indent="-165100" lvl="1" marL="457200" marR="0" rtl="0" algn="l">
              <a:spcBef>
                <a:spcPts val="520"/>
              </a:spcBef>
              <a:spcAft>
                <a:spcPts val="0"/>
              </a:spcAft>
              <a:buClr>
                <a:schemeClr val="dk1"/>
              </a:buClr>
              <a:buSzPts val="2600"/>
              <a:buFont typeface="Times New Roman"/>
              <a:buChar char="–"/>
            </a:pPr>
            <a:r>
              <a:rPr b="0" i="0" lang="en-US" sz="2600" u="none" cap="none" strike="noStrike">
                <a:solidFill>
                  <a:schemeClr val="dk1"/>
                </a:solidFill>
                <a:latin typeface="Times New Roman"/>
                <a:ea typeface="Times New Roman"/>
                <a:cs typeface="Times New Roman"/>
                <a:sym typeface="Times New Roman"/>
              </a:rPr>
              <a:t>Cordis (Fed. Cir. 2008)</a:t>
            </a:r>
            <a:endParaRPr/>
          </a:p>
          <a:p>
            <a:pPr indent="0" lvl="0" marL="0" marR="0" rtl="0" algn="ctr">
              <a:spcBef>
                <a:spcPts val="0"/>
              </a:spcBef>
              <a:spcAft>
                <a:spcPts val="0"/>
              </a:spcAft>
              <a:buNone/>
            </a:pPr>
            <a:r>
              <a:t/>
            </a:r>
            <a:endParaRPr b="0" i="0" sz="26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99"/>
        </a:solidFill>
      </p:bgPr>
    </p:bg>
    <p:spTree>
      <p:nvGrpSpPr>
        <p:cNvPr id="332" name="Shape 332"/>
        <p:cNvGrpSpPr/>
        <p:nvPr/>
      </p:nvGrpSpPr>
      <p:grpSpPr>
        <a:xfrm>
          <a:off x="0" y="0"/>
          <a:ext cx="0" cy="0"/>
          <a:chOff x="0" y="0"/>
          <a:chExt cx="0" cy="0"/>
        </a:xfrm>
      </p:grpSpPr>
      <p:sp>
        <p:nvSpPr>
          <p:cNvPr id="333" name="Google Shape;333;p25"/>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rgbClr val="FFFF00"/>
                </a:solidFill>
              </a:rPr>
              <a:t>Claims reciting scientific theory are vulnerable to vestigialitis:</a:t>
            </a:r>
            <a:endParaRPr/>
          </a:p>
        </p:txBody>
      </p:sp>
      <p:sp>
        <p:nvSpPr>
          <p:cNvPr id="334" name="Google Shape;334;p25"/>
          <p:cNvSpPr txBox="1"/>
          <p:nvPr/>
        </p:nvSpPr>
        <p:spPr>
          <a:xfrm>
            <a:off x="647700" y="2073275"/>
            <a:ext cx="7848600" cy="13731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rgbClr val="FFFF00"/>
                </a:solidFill>
                <a:latin typeface="Times New Roman"/>
                <a:ea typeface="Times New Roman"/>
                <a:cs typeface="Times New Roman"/>
                <a:sym typeface="Times New Roman"/>
              </a:rPr>
              <a:t>“ .  .  . </a:t>
            </a:r>
            <a:r>
              <a:rPr b="0" i="1" lang="en-US" sz="2800" u="none" cap="none" strike="noStrike">
                <a:solidFill>
                  <a:srgbClr val="FFFF00"/>
                </a:solidFill>
                <a:latin typeface="Times New Roman"/>
                <a:ea typeface="Times New Roman"/>
                <a:cs typeface="Times New Roman"/>
                <a:sym typeface="Times New Roman"/>
              </a:rPr>
              <a:t>administered under conditions effective to eliminate side effects </a:t>
            </a:r>
            <a:r>
              <a:rPr b="0" i="1" lang="en-US" sz="2800" u="sng" cap="none" strike="noStrike">
                <a:solidFill>
                  <a:srgbClr val="FFFF00"/>
                </a:solidFill>
                <a:latin typeface="Times New Roman"/>
                <a:ea typeface="Times New Roman"/>
                <a:cs typeface="Times New Roman"/>
                <a:sym typeface="Times New Roman"/>
              </a:rPr>
              <a:t>by interfering with the ability of the virus to block said enzymatic activity</a:t>
            </a:r>
            <a:r>
              <a:rPr b="0" i="1" lang="en-US" sz="2800" u="none" cap="none" strike="noStrike">
                <a:solidFill>
                  <a:srgbClr val="FFFF00"/>
                </a:solidFill>
                <a:latin typeface="Times New Roman"/>
                <a:ea typeface="Times New Roman"/>
                <a:cs typeface="Times New Roman"/>
                <a:sym typeface="Times New Roman"/>
              </a:rPr>
              <a:t>  . .</a:t>
            </a:r>
            <a:r>
              <a:rPr b="0" i="0" lang="en-US" sz="2800" u="none" cap="none" strike="noStrike">
                <a:solidFill>
                  <a:srgbClr val="FFFF00"/>
                </a:solidFill>
                <a:latin typeface="Times New Roman"/>
                <a:ea typeface="Times New Roman"/>
                <a:cs typeface="Times New Roman"/>
                <a:sym typeface="Times New Roman"/>
              </a:rPr>
              <a:t> </a:t>
            </a:r>
            <a:r>
              <a:rPr b="0" i="1" lang="en-US" sz="2800" u="none" cap="none" strike="noStrike">
                <a:solidFill>
                  <a:srgbClr val="FFFF00"/>
                </a:solidFill>
                <a:latin typeface="Times New Roman"/>
                <a:ea typeface="Times New Roman"/>
                <a:cs typeface="Times New Roman"/>
                <a:sym typeface="Times New Roman"/>
              </a:rPr>
              <a:t>.</a:t>
            </a:r>
            <a:r>
              <a:rPr b="0" i="0" lang="en-US" sz="2800" u="none" cap="none" strike="noStrike">
                <a:solidFill>
                  <a:srgbClr val="FFFF00"/>
                </a:solidFill>
                <a:latin typeface="Times New Roman"/>
                <a:ea typeface="Times New Roman"/>
                <a:cs typeface="Times New Roman"/>
                <a:sym typeface="Times New Roman"/>
              </a:rPr>
              <a:t>”</a:t>
            </a:r>
            <a:endParaRPr/>
          </a:p>
        </p:txBody>
      </p:sp>
      <p:pic>
        <p:nvPicPr>
          <p:cNvPr id="335" name="Google Shape;335;p25"/>
          <p:cNvPicPr preferRelativeResize="0"/>
          <p:nvPr/>
        </p:nvPicPr>
        <p:blipFill rotWithShape="1">
          <a:blip r:embed="rId3">
            <a:alphaModFix/>
          </a:blip>
          <a:srcRect b="0" l="0" r="0" t="0"/>
          <a:stretch/>
        </p:blipFill>
        <p:spPr>
          <a:xfrm>
            <a:off x="6324600" y="4130675"/>
            <a:ext cx="1943100" cy="2514600"/>
          </a:xfrm>
          <a:prstGeom prst="rect">
            <a:avLst/>
          </a:prstGeom>
          <a:noFill/>
          <a:ln>
            <a:noFill/>
          </a:ln>
        </p:spPr>
      </p:pic>
      <p:sp>
        <p:nvSpPr>
          <p:cNvPr id="336" name="Google Shape;336;p25"/>
          <p:cNvSpPr/>
          <p:nvPr/>
        </p:nvSpPr>
        <p:spPr>
          <a:xfrm>
            <a:off x="685800" y="3749675"/>
            <a:ext cx="4419600" cy="2803525"/>
          </a:xfrm>
          <a:prstGeom prst="wedgeRectCallout">
            <a:avLst>
              <a:gd fmla="val 83083" name="adj1"/>
              <a:gd fmla="val -14269"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46075" lvl="0" marL="346075" marR="0" rtl="0" algn="l">
              <a:spcBef>
                <a:spcPts val="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This claim recites a theory of </a:t>
            </a:r>
            <a:r>
              <a:rPr b="0" i="0" lang="en-US" sz="2400" u="sng" cap="none" strike="noStrike">
                <a:solidFill>
                  <a:schemeClr val="dk1"/>
                </a:solidFill>
                <a:latin typeface="Times New Roman"/>
                <a:ea typeface="Times New Roman"/>
                <a:cs typeface="Times New Roman"/>
                <a:sym typeface="Times New Roman"/>
              </a:rPr>
              <a:t>why</a:t>
            </a:r>
            <a:r>
              <a:rPr b="0" i="0" lang="en-US" sz="2400" u="none" cap="none" strike="noStrike">
                <a:solidFill>
                  <a:schemeClr val="dk1"/>
                </a:solidFill>
                <a:latin typeface="Times New Roman"/>
                <a:ea typeface="Times New Roman"/>
                <a:cs typeface="Times New Roman"/>
                <a:sym typeface="Times New Roman"/>
              </a:rPr>
              <a:t> the invention works. </a:t>
            </a:r>
            <a:endParaRPr/>
          </a:p>
          <a:p>
            <a:pPr indent="-346075" lvl="0" marL="346075" marR="0" rtl="0" algn="l">
              <a:spcBef>
                <a:spcPts val="48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The “why” is wrong.</a:t>
            </a:r>
            <a:endParaRPr/>
          </a:p>
          <a:p>
            <a:pPr indent="-346075" lvl="0" marL="346075" marR="0" rtl="0" algn="l">
              <a:spcBef>
                <a:spcPts val="48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Claims recite bad function and/or bad theory of operability</a:t>
            </a:r>
            <a:endParaRPr/>
          </a:p>
          <a:p>
            <a:pPr indent="-346075" lvl="0" marL="346075" marR="0" rtl="0" algn="l">
              <a:spcBef>
                <a:spcPts val="48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Avoid “why” in your claims!!!</a:t>
            </a:r>
            <a:endParaRPr/>
          </a:p>
          <a:p>
            <a:pPr indent="-346075" lvl="0" marL="346075" marR="0" rtl="0" algn="ctr">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99"/>
        </a:solidFill>
      </p:bgPr>
    </p:bg>
    <p:spTree>
      <p:nvGrpSpPr>
        <p:cNvPr id="340" name="Shape 340"/>
        <p:cNvGrpSpPr/>
        <p:nvPr/>
      </p:nvGrpSpPr>
      <p:grpSpPr>
        <a:xfrm>
          <a:off x="0" y="0"/>
          <a:ext cx="0" cy="0"/>
          <a:chOff x="0" y="0"/>
          <a:chExt cx="0" cy="0"/>
        </a:xfrm>
      </p:grpSpPr>
      <p:sp>
        <p:nvSpPr>
          <p:cNvPr id="341" name="Google Shape;341;p26"/>
          <p:cNvSpPr txBox="1"/>
          <p:nvPr>
            <p:ph type="title"/>
          </p:nvPr>
        </p:nvSpPr>
        <p:spPr>
          <a:xfrm>
            <a:off x="685800" y="4318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i="1" lang="en-US" sz="2400">
                <a:solidFill>
                  <a:srgbClr val="FFFF00"/>
                </a:solidFill>
              </a:rPr>
              <a:t>Bad function seasoned with bad science:</a:t>
            </a:r>
            <a:br>
              <a:rPr i="1" lang="en-US" sz="4000">
                <a:solidFill>
                  <a:srgbClr val="FFFF00"/>
                </a:solidFill>
              </a:rPr>
            </a:br>
            <a:r>
              <a:rPr i="1" lang="en-US" sz="4000">
                <a:solidFill>
                  <a:srgbClr val="FFFF00"/>
                </a:solidFill>
              </a:rPr>
              <a:t>EMI Group North America Inc. v. Cypress Semiconductor Corp</a:t>
            </a:r>
            <a:r>
              <a:rPr lang="en-US" sz="4000">
                <a:solidFill>
                  <a:srgbClr val="FFFF00"/>
                </a:solidFill>
              </a:rPr>
              <a:t>.</a:t>
            </a:r>
            <a:endParaRPr sz="4000">
              <a:solidFill>
                <a:srgbClr val="FFFF00"/>
              </a:solidFill>
            </a:endParaRPr>
          </a:p>
        </p:txBody>
      </p:sp>
      <p:sp>
        <p:nvSpPr>
          <p:cNvPr id="342" name="Google Shape;342;p26"/>
          <p:cNvSpPr txBox="1"/>
          <p:nvPr>
            <p:ph idx="1" type="body"/>
          </p:nvPr>
        </p:nvSpPr>
        <p:spPr>
          <a:xfrm>
            <a:off x="685800" y="1600200"/>
            <a:ext cx="7772400" cy="4114800"/>
          </a:xfrm>
          <a:prstGeom prst="rect">
            <a:avLst/>
          </a:prstGeom>
          <a:noFill/>
          <a:ln>
            <a:noFill/>
          </a:ln>
        </p:spPr>
        <p:txBody>
          <a:bodyPr anchorCtr="0" anchor="t" bIns="45700" lIns="91425" spcFirstLastPara="1" rIns="91425" wrap="square" tIns="45700">
            <a:noAutofit/>
          </a:bodyPr>
          <a:lstStyle/>
          <a:p>
            <a:pPr indent="-346075" lvl="0" marL="1255713" rtl="0" algn="l">
              <a:lnSpc>
                <a:spcPct val="90000"/>
              </a:lnSpc>
              <a:spcBef>
                <a:spcPts val="0"/>
              </a:spcBef>
              <a:spcAft>
                <a:spcPts val="0"/>
              </a:spcAft>
              <a:buClr>
                <a:schemeClr val="dk1"/>
              </a:buClr>
              <a:buSzPts val="2400"/>
              <a:buFont typeface="Times New Roman"/>
              <a:buNone/>
            </a:pPr>
            <a:r>
              <a:t/>
            </a:r>
            <a:endParaRPr sz="2400"/>
          </a:p>
          <a:p>
            <a:pPr indent="-346075" lvl="0" marL="1255713" rtl="0" algn="l">
              <a:lnSpc>
                <a:spcPct val="90000"/>
              </a:lnSpc>
              <a:spcBef>
                <a:spcPts val="480"/>
              </a:spcBef>
              <a:spcAft>
                <a:spcPts val="0"/>
              </a:spcAft>
              <a:buClr>
                <a:schemeClr val="lt1"/>
              </a:buClr>
              <a:buSzPts val="2400"/>
              <a:buFont typeface="Times New Roman"/>
              <a:buNone/>
            </a:pPr>
            <a:r>
              <a:rPr b="1" lang="en-US" sz="2400">
                <a:solidFill>
                  <a:schemeClr val="lt1"/>
                </a:solidFill>
              </a:rPr>
              <a:t>No</a:t>
            </a:r>
            <a:r>
              <a:rPr lang="en-US" sz="2400">
                <a:solidFill>
                  <a:srgbClr val="FFFF00"/>
                </a:solidFill>
              </a:rPr>
              <a:t>: </a:t>
            </a:r>
            <a:r>
              <a:rPr lang="en-US" sz="2400">
                <a:solidFill>
                  <a:schemeClr val="lt1"/>
                </a:solidFill>
              </a:rPr>
              <a:t>“said refractory metal forming a cap </a:t>
            </a:r>
            <a:r>
              <a:rPr lang="en-US" sz="2400" u="sng">
                <a:solidFill>
                  <a:schemeClr val="lt1"/>
                </a:solidFill>
              </a:rPr>
              <a:t>to prevent evaporation of said fuse portion</a:t>
            </a:r>
            <a:r>
              <a:rPr lang="en-US" sz="2400">
                <a:solidFill>
                  <a:schemeClr val="lt1"/>
                </a:solidFill>
              </a:rPr>
              <a:t> when said fuse portion is exposed to a directed energy source </a:t>
            </a:r>
            <a:r>
              <a:rPr lang="en-US" sz="2400" u="sng">
                <a:solidFill>
                  <a:schemeClr val="lt1"/>
                </a:solidFill>
              </a:rPr>
              <a:t>to increase the vapor pressure under the cap to produce an explosive removal of said portion[.]</a:t>
            </a:r>
            <a:r>
              <a:rPr lang="en-US" sz="2400">
                <a:solidFill>
                  <a:schemeClr val="lt1"/>
                </a:solidFill>
              </a:rPr>
              <a:t>”</a:t>
            </a:r>
            <a:endParaRPr sz="2400">
              <a:solidFill>
                <a:schemeClr val="lt1"/>
              </a:solidFill>
            </a:endParaRPr>
          </a:p>
          <a:p>
            <a:pPr indent="-346075" lvl="0" marL="1255713" rtl="0" algn="l">
              <a:lnSpc>
                <a:spcPct val="90000"/>
              </a:lnSpc>
              <a:spcBef>
                <a:spcPts val="480"/>
              </a:spcBef>
              <a:spcAft>
                <a:spcPts val="0"/>
              </a:spcAft>
              <a:buClr>
                <a:schemeClr val="dk1"/>
              </a:buClr>
              <a:buSzPts val="2400"/>
              <a:buFont typeface="Times New Roman"/>
              <a:buNone/>
            </a:pPr>
            <a:r>
              <a:t/>
            </a:r>
            <a:endParaRPr sz="2400">
              <a:solidFill>
                <a:srgbClr val="FFFF00"/>
              </a:solidFill>
            </a:endParaRPr>
          </a:p>
          <a:p>
            <a:pPr indent="-346075" lvl="0" marL="1255713" rtl="0" algn="l">
              <a:lnSpc>
                <a:spcPct val="90000"/>
              </a:lnSpc>
              <a:spcBef>
                <a:spcPts val="480"/>
              </a:spcBef>
              <a:spcAft>
                <a:spcPts val="0"/>
              </a:spcAft>
              <a:buClr>
                <a:schemeClr val="lt1"/>
              </a:buClr>
              <a:buSzPts val="2400"/>
              <a:buFont typeface="Times New Roman"/>
              <a:buNone/>
            </a:pPr>
            <a:r>
              <a:rPr b="1" lang="en-US" sz="2400">
                <a:solidFill>
                  <a:schemeClr val="lt1"/>
                </a:solidFill>
              </a:rPr>
              <a:t>Yes</a:t>
            </a:r>
            <a:r>
              <a:rPr lang="en-US" sz="2400">
                <a:solidFill>
                  <a:srgbClr val="FFFF00"/>
                </a:solidFill>
              </a:rPr>
              <a:t>.  </a:t>
            </a:r>
            <a:r>
              <a:rPr lang="en-US" sz="2400">
                <a:solidFill>
                  <a:schemeClr val="lt1"/>
                </a:solidFill>
              </a:rPr>
              <a:t>“...said refractory metal forming a protective element over at least a portion of the fuse portion in a manner effective to allow the fuse to be operatively triggered when exposed to . . .”</a:t>
            </a:r>
            <a:endParaRPr/>
          </a:p>
        </p:txBody>
      </p:sp>
      <p:pic>
        <p:nvPicPr>
          <p:cNvPr id="343" name="Google Shape;343;p26"/>
          <p:cNvPicPr preferRelativeResize="0"/>
          <p:nvPr/>
        </p:nvPicPr>
        <p:blipFill rotWithShape="1">
          <a:blip r:embed="rId3">
            <a:alphaModFix/>
          </a:blip>
          <a:srcRect b="0" l="0" r="0" t="0"/>
          <a:stretch/>
        </p:blipFill>
        <p:spPr>
          <a:xfrm>
            <a:off x="381000" y="4953000"/>
            <a:ext cx="1177925" cy="1524000"/>
          </a:xfrm>
          <a:prstGeom prst="rect">
            <a:avLst/>
          </a:prstGeom>
          <a:noFill/>
          <a:ln>
            <a:noFill/>
          </a:ln>
        </p:spPr>
      </p:pic>
      <p:sp>
        <p:nvSpPr>
          <p:cNvPr id="344" name="Google Shape;344;p26"/>
          <p:cNvSpPr/>
          <p:nvPr/>
        </p:nvSpPr>
        <p:spPr>
          <a:xfrm>
            <a:off x="2514600" y="5638800"/>
            <a:ext cx="5105400" cy="838200"/>
          </a:xfrm>
          <a:prstGeom prst="wedgeRectCallout">
            <a:avLst>
              <a:gd fmla="val -70181" name="adj1"/>
              <a:gd fmla="val -58333"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0" i="0" lang="en-US" sz="4000" u="none" cap="none" strike="noStrike">
                <a:solidFill>
                  <a:schemeClr val="dk1"/>
                </a:solidFill>
                <a:latin typeface="Times New Roman"/>
                <a:ea typeface="Times New Roman"/>
                <a:cs typeface="Times New Roman"/>
                <a:sym typeface="Times New Roman"/>
              </a:rPr>
              <a:t>Proof. Proof.  Proof</a:t>
            </a:r>
            <a:r>
              <a:rPr b="0" i="0" lang="en-US" sz="2800" u="none" cap="none" strike="noStrike">
                <a:solidFill>
                  <a:schemeClr val="dk1"/>
                </a:solidFill>
                <a:latin typeface="Times New Roman"/>
                <a:ea typeface="Times New Roman"/>
                <a:cs typeface="Times New Roman"/>
                <a:sym typeface="Times New Roman"/>
              </a:rPr>
              <a:t>.</a:t>
            </a:r>
            <a:endParaRPr/>
          </a:p>
          <a:p>
            <a:pPr indent="0" lvl="0" marL="0" marR="0" rtl="0" algn="ctr">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99"/>
        </a:solidFill>
      </p:bgPr>
    </p:bg>
    <p:spTree>
      <p:nvGrpSpPr>
        <p:cNvPr id="348" name="Shape 348"/>
        <p:cNvGrpSpPr/>
        <p:nvPr/>
      </p:nvGrpSpPr>
      <p:grpSpPr>
        <a:xfrm>
          <a:off x="0" y="0"/>
          <a:ext cx="0" cy="0"/>
          <a:chOff x="0" y="0"/>
          <a:chExt cx="0" cy="0"/>
        </a:xfrm>
      </p:grpSpPr>
      <p:pic>
        <p:nvPicPr>
          <p:cNvPr descr="Image result for twister tornado" id="349" name="Google Shape;349;p27"/>
          <p:cNvPicPr preferRelativeResize="0"/>
          <p:nvPr/>
        </p:nvPicPr>
        <p:blipFill rotWithShape="1">
          <a:blip r:embed="rId3">
            <a:alphaModFix/>
          </a:blip>
          <a:srcRect b="0" l="0" r="0" t="0"/>
          <a:stretch/>
        </p:blipFill>
        <p:spPr>
          <a:xfrm>
            <a:off x="3581400" y="3863974"/>
            <a:ext cx="5494316" cy="2994026"/>
          </a:xfrm>
          <a:prstGeom prst="rect">
            <a:avLst/>
          </a:prstGeom>
          <a:noFill/>
          <a:ln>
            <a:noFill/>
          </a:ln>
        </p:spPr>
      </p:pic>
      <p:sp>
        <p:nvSpPr>
          <p:cNvPr id="350" name="Google Shape;350;p27"/>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200">
                <a:solidFill>
                  <a:srgbClr val="FFFF00"/>
                </a:solidFill>
              </a:rPr>
              <a:t>Success Strategy:</a:t>
            </a:r>
            <a:br>
              <a:rPr lang="en-US" sz="3200">
                <a:solidFill>
                  <a:srgbClr val="FFFF00"/>
                </a:solidFill>
              </a:rPr>
            </a:br>
            <a:r>
              <a:rPr lang="en-US" sz="3200">
                <a:solidFill>
                  <a:srgbClr val="FFFF00"/>
                </a:solidFill>
              </a:rPr>
              <a:t>How do you deal with Section 112 barrage?</a:t>
            </a:r>
            <a:endParaRPr sz="3200">
              <a:solidFill>
                <a:srgbClr val="FFFF00"/>
              </a:solidFill>
            </a:endParaRPr>
          </a:p>
        </p:txBody>
      </p:sp>
      <p:sp>
        <p:nvSpPr>
          <p:cNvPr id="351" name="Google Shape;351;p27"/>
          <p:cNvSpPr txBox="1"/>
          <p:nvPr>
            <p:ph idx="1" type="body"/>
          </p:nvPr>
        </p:nvSpPr>
        <p:spPr>
          <a:xfrm>
            <a:off x="228600" y="1905000"/>
            <a:ext cx="3124200" cy="4570413"/>
          </a:xfrm>
          <a:prstGeom prst="rect">
            <a:avLst/>
          </a:prstGeom>
          <a:solidFill>
            <a:schemeClr val="lt1"/>
          </a:solidFill>
          <a:ln cap="flat" cmpd="sng" w="38100">
            <a:solidFill>
              <a:srgbClr val="009999"/>
            </a:solidFill>
            <a:prstDash val="solid"/>
            <a:round/>
            <a:headEnd len="sm" w="sm" type="none"/>
            <a:tailEnd len="sm" w="sm" type="none"/>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Times New Roman"/>
              <a:buChar char="•"/>
            </a:pPr>
            <a:r>
              <a:rPr lang="en-US" sz="2400"/>
              <a:t>Transferred application</a:t>
            </a:r>
            <a:endParaRPr/>
          </a:p>
          <a:p>
            <a:pPr indent="-342900" lvl="0" marL="342900" rtl="0" algn="l">
              <a:spcBef>
                <a:spcPts val="480"/>
              </a:spcBef>
              <a:spcAft>
                <a:spcPts val="0"/>
              </a:spcAft>
              <a:buClr>
                <a:schemeClr val="dk1"/>
              </a:buClr>
              <a:buSzPts val="2400"/>
              <a:buFont typeface="Times New Roman"/>
              <a:buChar char="•"/>
            </a:pPr>
            <a:r>
              <a:rPr lang="en-US" sz="2400"/>
              <a:t>Rich in content, claims are “too cute”</a:t>
            </a:r>
            <a:endParaRPr/>
          </a:p>
          <a:p>
            <a:pPr indent="-342900" lvl="0" marL="342900" rtl="0" algn="l">
              <a:spcBef>
                <a:spcPts val="480"/>
              </a:spcBef>
              <a:spcAft>
                <a:spcPts val="0"/>
              </a:spcAft>
              <a:buClr>
                <a:schemeClr val="dk1"/>
              </a:buClr>
              <a:buSzPts val="2400"/>
              <a:buFont typeface="Times New Roman"/>
              <a:buChar char="•"/>
            </a:pPr>
            <a:r>
              <a:rPr b="1" lang="en-US" sz="2400" u="sng"/>
              <a:t>22</a:t>
            </a:r>
            <a:r>
              <a:rPr lang="en-US" sz="2400"/>
              <a:t> Section 112 rejections over 31 pages</a:t>
            </a:r>
            <a:endParaRPr/>
          </a:p>
          <a:p>
            <a:pPr indent="-342900" lvl="0" marL="342900" rtl="0" algn="l">
              <a:spcBef>
                <a:spcPts val="480"/>
              </a:spcBef>
              <a:spcAft>
                <a:spcPts val="0"/>
              </a:spcAft>
              <a:buClr>
                <a:schemeClr val="dk1"/>
              </a:buClr>
              <a:buSzPts val="2400"/>
              <a:buFont typeface="Times New Roman"/>
              <a:buChar char="•"/>
            </a:pPr>
            <a:r>
              <a:rPr lang="en-US" sz="2400"/>
              <a:t>Vague, written description, enablement, kitchen sink</a:t>
            </a:r>
            <a:endParaRPr sz="2400"/>
          </a:p>
        </p:txBody>
      </p:sp>
      <p:sp>
        <p:nvSpPr>
          <p:cNvPr id="352" name="Google Shape;352;p27"/>
          <p:cNvSpPr/>
          <p:nvPr/>
        </p:nvSpPr>
        <p:spPr>
          <a:xfrm>
            <a:off x="4343400" y="1905000"/>
            <a:ext cx="3803650" cy="1828800"/>
          </a:xfrm>
          <a:prstGeom prst="wedgeRectCallout">
            <a:avLst>
              <a:gd fmla="val 24971" name="adj1"/>
              <a:gd fmla="val 103942" name="adj2"/>
            </a:avLst>
          </a:prstGeom>
          <a:solidFill>
            <a:schemeClr val="lt1"/>
          </a:solidFill>
          <a:ln cap="flat" cmpd="sng" w="25400">
            <a:solidFill>
              <a:srgbClr val="0099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How do you respond to 22 rejections in less than one zillion pages?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99"/>
        </a:solidFill>
      </p:bgPr>
    </p:bg>
    <p:spTree>
      <p:nvGrpSpPr>
        <p:cNvPr id="356" name="Shape 356"/>
        <p:cNvGrpSpPr/>
        <p:nvPr/>
      </p:nvGrpSpPr>
      <p:grpSpPr>
        <a:xfrm>
          <a:off x="0" y="0"/>
          <a:ext cx="0" cy="0"/>
          <a:chOff x="0" y="0"/>
          <a:chExt cx="0" cy="0"/>
        </a:xfrm>
      </p:grpSpPr>
      <p:pic>
        <p:nvPicPr>
          <p:cNvPr descr="Image result for twister tornado" id="357" name="Google Shape;357;p28"/>
          <p:cNvPicPr preferRelativeResize="0"/>
          <p:nvPr/>
        </p:nvPicPr>
        <p:blipFill rotWithShape="1">
          <a:blip r:embed="rId3">
            <a:alphaModFix/>
          </a:blip>
          <a:srcRect b="0" l="0" r="0" t="0"/>
          <a:stretch/>
        </p:blipFill>
        <p:spPr>
          <a:xfrm>
            <a:off x="5068217" y="4648200"/>
            <a:ext cx="4055188" cy="2209800"/>
          </a:xfrm>
          <a:prstGeom prst="rect">
            <a:avLst/>
          </a:prstGeom>
          <a:noFill/>
          <a:ln>
            <a:noFill/>
          </a:ln>
        </p:spPr>
      </p:pic>
      <p:sp>
        <p:nvSpPr>
          <p:cNvPr id="358" name="Google Shape;358;p28"/>
          <p:cNvSpPr txBox="1"/>
          <p:nvPr>
            <p:ph type="title"/>
          </p:nvPr>
        </p:nvSpPr>
        <p:spPr>
          <a:xfrm>
            <a:off x="720725" y="3048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200">
                <a:solidFill>
                  <a:srgbClr val="FFFF00"/>
                </a:solidFill>
              </a:rPr>
              <a:t>WAR STORY:</a:t>
            </a:r>
            <a:br>
              <a:rPr lang="en-US" sz="3200">
                <a:solidFill>
                  <a:srgbClr val="FFFF00"/>
                </a:solidFill>
              </a:rPr>
            </a:br>
            <a:r>
              <a:rPr lang="en-US" sz="3200">
                <a:solidFill>
                  <a:srgbClr val="FFFF00"/>
                </a:solidFill>
              </a:rPr>
              <a:t>How do you deal with Section 112 barrage?</a:t>
            </a:r>
            <a:endParaRPr sz="3200">
              <a:solidFill>
                <a:srgbClr val="FFFF00"/>
              </a:solidFill>
            </a:endParaRPr>
          </a:p>
        </p:txBody>
      </p:sp>
      <p:sp>
        <p:nvSpPr>
          <p:cNvPr id="359" name="Google Shape;359;p28"/>
          <p:cNvSpPr txBox="1"/>
          <p:nvPr>
            <p:ph idx="1" type="body"/>
          </p:nvPr>
        </p:nvSpPr>
        <p:spPr>
          <a:xfrm>
            <a:off x="381000" y="1905000"/>
            <a:ext cx="5257800" cy="3886200"/>
          </a:xfrm>
          <a:prstGeom prst="rect">
            <a:avLst/>
          </a:prstGeom>
          <a:solidFill>
            <a:schemeClr val="lt1"/>
          </a:solidFill>
          <a:ln cap="flat" cmpd="sng" w="38100">
            <a:solidFill>
              <a:srgbClr val="009999"/>
            </a:solidFill>
            <a:prstDash val="solid"/>
            <a:round/>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800"/>
              <a:buFont typeface="Times New Roman"/>
              <a:buNone/>
            </a:pPr>
            <a:r>
              <a:rPr lang="en-US" sz="1800"/>
              <a:t>	Claims 1-12 are rejected under 35 U.S.C. §112(b), second paragraph, as being indefinite for failing to particularly point out and distinctly claim the subject matter which the inventor regards as the invention. The Office Action indicates that the terminology relating to “process parameters” is unclear.  Claim 1 is amended to recite a gas comprising stuff and/or things that is at temperature(s) and pressure(s) according to the recited conditions.  It is respectfully submitted these amendments avoid the rejection.  The other claims depend from the amended claim. Withdrawal of the rejection is respectfully requested.</a:t>
            </a:r>
            <a:endParaRPr/>
          </a:p>
        </p:txBody>
      </p:sp>
      <p:sp>
        <p:nvSpPr>
          <p:cNvPr id="360" name="Google Shape;360;p28"/>
          <p:cNvSpPr/>
          <p:nvPr/>
        </p:nvSpPr>
        <p:spPr>
          <a:xfrm>
            <a:off x="5867400" y="1905000"/>
            <a:ext cx="3048000" cy="1828800"/>
          </a:xfrm>
          <a:prstGeom prst="wedgeRectCallout">
            <a:avLst>
              <a:gd fmla="val 19645" name="adj1"/>
              <a:gd fmla="val 114415" name="adj2"/>
            </a:avLst>
          </a:prstGeom>
          <a:solidFill>
            <a:schemeClr val="lt1"/>
          </a:solidFill>
          <a:ln cap="flat" cmpd="sng" w="25400">
            <a:solidFill>
              <a:srgbClr val="0099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2000" u="none" cap="none" strike="noStrike">
                <a:solidFill>
                  <a:schemeClr val="dk1"/>
                </a:solidFill>
                <a:latin typeface="Times New Roman"/>
                <a:ea typeface="Times New Roman"/>
                <a:cs typeface="Times New Roman"/>
                <a:sym typeface="Times New Roman"/>
              </a:rPr>
              <a:t>Efficient!</a:t>
            </a:r>
            <a:endParaRPr/>
          </a:p>
          <a:p>
            <a:pPr indent="-342900" lvl="0" marL="3429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Times New Roman"/>
                <a:ea typeface="Times New Roman"/>
                <a:cs typeface="Times New Roman"/>
                <a:sym typeface="Times New Roman"/>
              </a:rPr>
              <a:t>Amend to make clear</a:t>
            </a:r>
            <a:endParaRPr/>
          </a:p>
          <a:p>
            <a:pPr indent="-342900" lvl="0" marL="3429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Times New Roman"/>
                <a:ea typeface="Times New Roman"/>
                <a:cs typeface="Times New Roman"/>
                <a:sym typeface="Times New Roman"/>
              </a:rPr>
              <a:t>Very streamlined remarks</a:t>
            </a:r>
            <a:endParaRPr/>
          </a:p>
          <a:p>
            <a:pPr indent="-342900" lvl="0" marL="34290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Times New Roman"/>
                <a:ea typeface="Times New Roman"/>
                <a:cs typeface="Times New Roman"/>
                <a:sym typeface="Times New Roman"/>
              </a:rPr>
              <a:t>Claim fixes “speak for themselves”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999"/>
        </a:solidFill>
      </p:bgPr>
    </p:bg>
    <p:spTree>
      <p:nvGrpSpPr>
        <p:cNvPr id="364" name="Shape 364"/>
        <p:cNvGrpSpPr/>
        <p:nvPr/>
      </p:nvGrpSpPr>
      <p:grpSpPr>
        <a:xfrm>
          <a:off x="0" y="0"/>
          <a:ext cx="0" cy="0"/>
          <a:chOff x="0" y="0"/>
          <a:chExt cx="0" cy="0"/>
        </a:xfrm>
      </p:grpSpPr>
      <p:pic>
        <p:nvPicPr>
          <p:cNvPr id="365" name="Google Shape;365;p29"/>
          <p:cNvPicPr preferRelativeResize="0"/>
          <p:nvPr/>
        </p:nvPicPr>
        <p:blipFill rotWithShape="1">
          <a:blip r:embed="rId3">
            <a:alphaModFix/>
          </a:blip>
          <a:srcRect b="0" l="0" r="0" t="0"/>
          <a:stretch/>
        </p:blipFill>
        <p:spPr>
          <a:xfrm>
            <a:off x="457200" y="2971800"/>
            <a:ext cx="1943100" cy="2514600"/>
          </a:xfrm>
          <a:prstGeom prst="rect">
            <a:avLst/>
          </a:prstGeom>
          <a:noFill/>
          <a:ln>
            <a:noFill/>
          </a:ln>
        </p:spPr>
      </p:pic>
      <p:sp>
        <p:nvSpPr>
          <p:cNvPr id="366" name="Google Shape;366;p29"/>
          <p:cNvSpPr txBox="1"/>
          <p:nvPr>
            <p:ph type="title"/>
          </p:nvPr>
        </p:nvSpPr>
        <p:spPr>
          <a:xfrm>
            <a:off x="685800" y="1524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4000">
                <a:solidFill>
                  <a:srgbClr val="FFFFFF"/>
                </a:solidFill>
              </a:rPr>
              <a:t>FRACTURED FLU</a:t>
            </a:r>
            <a:endParaRPr b="1" sz="4000">
              <a:solidFill>
                <a:srgbClr val="FFFFFF"/>
              </a:solidFill>
            </a:endParaRPr>
          </a:p>
        </p:txBody>
      </p:sp>
      <p:sp>
        <p:nvSpPr>
          <p:cNvPr id="367" name="Google Shape;367;p29"/>
          <p:cNvSpPr txBox="1"/>
          <p:nvPr>
            <p:ph idx="1" type="body"/>
          </p:nvPr>
        </p:nvSpPr>
        <p:spPr>
          <a:xfrm>
            <a:off x="1295400" y="1143000"/>
            <a:ext cx="6553200" cy="1371600"/>
          </a:xfrm>
          <a:prstGeom prst="rect">
            <a:avLst/>
          </a:prstGeom>
          <a:noFill/>
          <a:ln>
            <a:noFill/>
          </a:ln>
        </p:spPr>
        <p:txBody>
          <a:bodyPr anchorCtr="0" anchor="t" bIns="45700" lIns="91425" spcFirstLastPara="1" rIns="91425" wrap="square" tIns="45700">
            <a:noAutofit/>
          </a:bodyPr>
          <a:lstStyle/>
          <a:p>
            <a:pPr indent="-342900" lvl="0" marL="342900" rtl="0" algn="ctr">
              <a:spcBef>
                <a:spcPts val="0"/>
              </a:spcBef>
              <a:spcAft>
                <a:spcPts val="0"/>
              </a:spcAft>
              <a:buClr>
                <a:srgbClr val="FFFF00"/>
              </a:buClr>
              <a:buSzPts val="3200"/>
              <a:buFont typeface="Times New Roman"/>
              <a:buNone/>
            </a:pPr>
            <a:r>
              <a:rPr b="1" lang="en-US">
                <a:solidFill>
                  <a:srgbClr val="FFFF00"/>
                </a:solidFill>
              </a:rPr>
              <a:t>Condition</a:t>
            </a:r>
            <a:r>
              <a:rPr lang="en-US">
                <a:solidFill>
                  <a:srgbClr val="FFFF00"/>
                </a:solidFill>
              </a:rPr>
              <a:t>:  Divided claim is a fractured claim.</a:t>
            </a:r>
            <a:endParaRPr>
              <a:solidFill>
                <a:srgbClr val="FFFF00"/>
              </a:solidFill>
            </a:endParaRPr>
          </a:p>
          <a:p>
            <a:pPr indent="-342900" lvl="0" marL="342900" rtl="0" algn="l">
              <a:spcBef>
                <a:spcPts val="640"/>
              </a:spcBef>
              <a:spcAft>
                <a:spcPts val="0"/>
              </a:spcAft>
              <a:buClr>
                <a:schemeClr val="dk1"/>
              </a:buClr>
              <a:buSzPts val="3200"/>
              <a:buFont typeface="Times New Roman"/>
              <a:buNone/>
            </a:pPr>
            <a:r>
              <a:t/>
            </a:r>
            <a:endParaRPr>
              <a:solidFill>
                <a:srgbClr val="FFFF00"/>
              </a:solidFill>
            </a:endParaRPr>
          </a:p>
        </p:txBody>
      </p:sp>
      <p:sp>
        <p:nvSpPr>
          <p:cNvPr id="368" name="Google Shape;368;p29"/>
          <p:cNvSpPr/>
          <p:nvPr/>
        </p:nvSpPr>
        <p:spPr>
          <a:xfrm>
            <a:off x="3352800" y="2286000"/>
            <a:ext cx="5257800" cy="1143000"/>
          </a:xfrm>
          <a:prstGeom prst="wedgeRectCallout">
            <a:avLst>
              <a:gd fmla="val -75959" name="adj1"/>
              <a:gd fmla="val 40915"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3200" u="none" cap="none" strike="noStrike">
                <a:solidFill>
                  <a:schemeClr val="dk1"/>
                </a:solidFill>
                <a:latin typeface="Times New Roman"/>
                <a:ea typeface="Times New Roman"/>
                <a:cs typeface="Times New Roman"/>
                <a:sym typeface="Times New Roman"/>
              </a:rPr>
              <a:t>Can you diagnose this claim’s illness?</a:t>
            </a:r>
            <a:endParaRPr/>
          </a:p>
        </p:txBody>
      </p:sp>
      <p:sp>
        <p:nvSpPr>
          <p:cNvPr id="369" name="Google Shape;369;p29"/>
          <p:cNvSpPr txBox="1"/>
          <p:nvPr/>
        </p:nvSpPr>
        <p:spPr>
          <a:xfrm>
            <a:off x="2895600" y="3817938"/>
            <a:ext cx="5486400" cy="26781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A method of treating metagorganoplexius, comprising:</a:t>
            </a:r>
            <a:endParaRPr/>
          </a:p>
          <a:p>
            <a:pPr indent="-3429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Times New Roman"/>
                <a:ea typeface="Times New Roman"/>
                <a:cs typeface="Times New Roman"/>
                <a:sym typeface="Times New Roman"/>
              </a:rPr>
              <a:t>Making oxymetagorgane;</a:t>
            </a:r>
            <a:endParaRPr/>
          </a:p>
          <a:p>
            <a:pPr indent="-3429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Times New Roman"/>
                <a:ea typeface="Times New Roman"/>
                <a:cs typeface="Times New Roman"/>
                <a:sym typeface="Times New Roman"/>
              </a:rPr>
              <a:t>Evaluating blood for the presence of m.gorganoplexius antibodies;</a:t>
            </a:r>
            <a:endParaRPr/>
          </a:p>
          <a:p>
            <a:pPr indent="-3429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Times New Roman"/>
                <a:ea typeface="Times New Roman"/>
                <a:cs typeface="Times New Roman"/>
                <a:sym typeface="Times New Roman"/>
              </a:rPr>
              <a:t>Prescribing oxymetagorgane; and </a:t>
            </a:r>
            <a:endParaRPr/>
          </a:p>
          <a:p>
            <a:pPr indent="-3429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Times New Roman"/>
                <a:ea typeface="Times New Roman"/>
                <a:cs typeface="Times New Roman"/>
                <a:sym typeface="Times New Roman"/>
              </a:rPr>
              <a:t>Ingesting oxymetagorgane.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39966"/>
        </a:solidFill>
      </p:bgPr>
    </p:bg>
    <p:spTree>
      <p:nvGrpSpPr>
        <p:cNvPr id="109" name="Shape 109"/>
        <p:cNvGrpSpPr/>
        <p:nvPr/>
      </p:nvGrpSpPr>
      <p:grpSpPr>
        <a:xfrm>
          <a:off x="0" y="0"/>
          <a:ext cx="0" cy="0"/>
          <a:chOff x="0" y="0"/>
          <a:chExt cx="0" cy="0"/>
        </a:xfrm>
      </p:grpSpPr>
      <p:sp>
        <p:nvSpPr>
          <p:cNvPr id="110" name="Google Shape;110;p3"/>
          <p:cNvSpPr txBox="1"/>
          <p:nvPr>
            <p:ph idx="1" type="body"/>
          </p:nvPr>
        </p:nvSpPr>
        <p:spPr>
          <a:xfrm>
            <a:off x="685800" y="1295400"/>
            <a:ext cx="6858000" cy="1524000"/>
          </a:xfrm>
          <a:prstGeom prst="rect">
            <a:avLst/>
          </a:prstGeom>
          <a:noFill/>
          <a:ln>
            <a:noFill/>
          </a:ln>
        </p:spPr>
        <p:txBody>
          <a:bodyPr anchorCtr="0" anchor="t" bIns="45700" lIns="91425" spcFirstLastPara="1" rIns="91425" wrap="square" tIns="45700">
            <a:noAutofit/>
          </a:bodyPr>
          <a:lstStyle/>
          <a:p>
            <a:pPr indent="3175" lvl="0" marL="342900" rtl="0" algn="ctr">
              <a:spcBef>
                <a:spcPts val="0"/>
              </a:spcBef>
              <a:spcAft>
                <a:spcPts val="0"/>
              </a:spcAft>
              <a:buClr>
                <a:srgbClr val="FFFF00"/>
              </a:buClr>
              <a:buSzPts val="2800"/>
              <a:buFont typeface="Times New Roman"/>
              <a:buNone/>
            </a:pPr>
            <a:r>
              <a:rPr b="1" lang="en-US" sz="2800">
                <a:solidFill>
                  <a:srgbClr val="FFFF00"/>
                </a:solidFill>
              </a:rPr>
              <a:t>CONDITION</a:t>
            </a:r>
            <a:r>
              <a:rPr lang="en-US" sz="2800">
                <a:solidFill>
                  <a:srgbClr val="FFFF00"/>
                </a:solidFill>
              </a:rPr>
              <a:t>:  Broad claim that gets surprisingly narrow claim construction.</a:t>
            </a:r>
            <a:endParaRPr/>
          </a:p>
          <a:p>
            <a:pPr indent="3175" lvl="0" marL="342900" rtl="0" algn="l">
              <a:spcBef>
                <a:spcPts val="560"/>
              </a:spcBef>
              <a:spcAft>
                <a:spcPts val="0"/>
              </a:spcAft>
              <a:buClr>
                <a:schemeClr val="dk1"/>
              </a:buClr>
              <a:buSzPts val="2800"/>
              <a:buFont typeface="Times New Roman"/>
              <a:buNone/>
            </a:pPr>
            <a:r>
              <a:t/>
            </a:r>
            <a:endParaRPr sz="2800">
              <a:solidFill>
                <a:srgbClr val="FFFF00"/>
              </a:solidFill>
            </a:endParaRPr>
          </a:p>
          <a:p>
            <a:pPr indent="3175" lvl="0" marL="342900" rtl="0" algn="l">
              <a:spcBef>
                <a:spcPts val="560"/>
              </a:spcBef>
              <a:spcAft>
                <a:spcPts val="0"/>
              </a:spcAft>
              <a:buClr>
                <a:schemeClr val="dk1"/>
              </a:buClr>
              <a:buSzPts val="2800"/>
              <a:buFont typeface="Times New Roman"/>
              <a:buNone/>
            </a:pPr>
            <a:r>
              <a:t/>
            </a:r>
            <a:endParaRPr sz="2800">
              <a:solidFill>
                <a:srgbClr val="FFFF00"/>
              </a:solidFill>
            </a:endParaRPr>
          </a:p>
          <a:p>
            <a:pPr indent="3175" lvl="0" marL="342900" rtl="0" algn="l">
              <a:spcBef>
                <a:spcPts val="560"/>
              </a:spcBef>
              <a:spcAft>
                <a:spcPts val="0"/>
              </a:spcAft>
              <a:buClr>
                <a:schemeClr val="dk1"/>
              </a:buClr>
              <a:buSzPts val="2800"/>
              <a:buFont typeface="Times New Roman"/>
              <a:buNone/>
            </a:pPr>
            <a:r>
              <a:t/>
            </a:r>
            <a:endParaRPr sz="2800">
              <a:solidFill>
                <a:srgbClr val="FFFF00"/>
              </a:solidFill>
            </a:endParaRPr>
          </a:p>
          <a:p>
            <a:pPr indent="3175" lvl="0" marL="342900" rtl="0" algn="l">
              <a:spcBef>
                <a:spcPts val="560"/>
              </a:spcBef>
              <a:spcAft>
                <a:spcPts val="0"/>
              </a:spcAft>
              <a:buClr>
                <a:schemeClr val="dk1"/>
              </a:buClr>
              <a:buSzPts val="2800"/>
              <a:buFont typeface="Times New Roman"/>
              <a:buNone/>
            </a:pPr>
            <a:r>
              <a:t/>
            </a:r>
            <a:endParaRPr sz="2800">
              <a:solidFill>
                <a:srgbClr val="FFFF00"/>
              </a:solidFill>
            </a:endParaRPr>
          </a:p>
          <a:p>
            <a:pPr indent="3175" lvl="0" marL="342900" rtl="0" algn="l">
              <a:spcBef>
                <a:spcPts val="560"/>
              </a:spcBef>
              <a:spcAft>
                <a:spcPts val="0"/>
              </a:spcAft>
              <a:buClr>
                <a:schemeClr val="dk1"/>
              </a:buClr>
              <a:buSzPts val="2800"/>
              <a:buFont typeface="Times New Roman"/>
              <a:buNone/>
            </a:pPr>
            <a:r>
              <a:t/>
            </a:r>
            <a:endParaRPr sz="2800">
              <a:solidFill>
                <a:srgbClr val="FFFF00"/>
              </a:solidFill>
            </a:endParaRPr>
          </a:p>
          <a:p>
            <a:pPr indent="3175" lvl="0" marL="342900" rtl="0" algn="l">
              <a:spcBef>
                <a:spcPts val="560"/>
              </a:spcBef>
              <a:spcAft>
                <a:spcPts val="0"/>
              </a:spcAft>
              <a:buClr>
                <a:schemeClr val="dk1"/>
              </a:buClr>
              <a:buSzPts val="2800"/>
              <a:buFont typeface="Times New Roman"/>
              <a:buNone/>
            </a:pPr>
            <a:r>
              <a:t/>
            </a:r>
            <a:endParaRPr sz="2800">
              <a:solidFill>
                <a:srgbClr val="FFFF00"/>
              </a:solidFill>
            </a:endParaRPr>
          </a:p>
          <a:p>
            <a:pPr indent="3175" lvl="0" marL="342900" rtl="0" algn="ctr">
              <a:spcBef>
                <a:spcPts val="680"/>
              </a:spcBef>
              <a:spcAft>
                <a:spcPts val="0"/>
              </a:spcAft>
              <a:buClr>
                <a:schemeClr val="dk1"/>
              </a:buClr>
              <a:buSzPts val="3400"/>
              <a:buFont typeface="Times New Roman"/>
              <a:buNone/>
            </a:pPr>
            <a:r>
              <a:t/>
            </a:r>
            <a:endParaRPr sz="3400">
              <a:solidFill>
                <a:srgbClr val="FFFF00"/>
              </a:solidFill>
            </a:endParaRPr>
          </a:p>
        </p:txBody>
      </p:sp>
      <p:sp>
        <p:nvSpPr>
          <p:cNvPr id="111" name="Google Shape;111;p3"/>
          <p:cNvSpPr txBox="1"/>
          <p:nvPr>
            <p:ph type="title"/>
          </p:nvPr>
        </p:nvSpPr>
        <p:spPr>
          <a:xfrm>
            <a:off x="685800" y="3048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solidFill>
                  <a:srgbClr val="FFFF00"/>
                </a:solidFill>
              </a:rPr>
              <a:t>PLACEBO CLAIM</a:t>
            </a:r>
            <a:endParaRPr/>
          </a:p>
        </p:txBody>
      </p:sp>
      <p:pic>
        <p:nvPicPr>
          <p:cNvPr id="112" name="Google Shape;112;p3"/>
          <p:cNvPicPr preferRelativeResize="0"/>
          <p:nvPr/>
        </p:nvPicPr>
        <p:blipFill rotWithShape="1">
          <a:blip r:embed="rId3">
            <a:alphaModFix/>
          </a:blip>
          <a:srcRect b="0" l="0" r="0" t="0"/>
          <a:stretch/>
        </p:blipFill>
        <p:spPr>
          <a:xfrm>
            <a:off x="1676400" y="3886200"/>
            <a:ext cx="2406650" cy="2590800"/>
          </a:xfrm>
          <a:prstGeom prst="rect">
            <a:avLst/>
          </a:prstGeom>
          <a:noFill/>
          <a:ln>
            <a:noFill/>
          </a:ln>
        </p:spPr>
      </p:pic>
      <p:sp>
        <p:nvSpPr>
          <p:cNvPr id="113" name="Google Shape;113;p3"/>
          <p:cNvSpPr/>
          <p:nvPr/>
        </p:nvSpPr>
        <p:spPr>
          <a:xfrm>
            <a:off x="381000" y="2743200"/>
            <a:ext cx="2286000" cy="1143000"/>
          </a:xfrm>
          <a:prstGeom prst="wedgeRectCallout">
            <a:avLst>
              <a:gd fmla="val -6597" name="adj1"/>
              <a:gd fmla="val 94722"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3200" u="none" cap="none" strike="noStrike">
                <a:solidFill>
                  <a:schemeClr val="dk1"/>
                </a:solidFill>
                <a:latin typeface="Times New Roman"/>
                <a:ea typeface="Times New Roman"/>
                <a:cs typeface="Times New Roman"/>
                <a:sym typeface="Times New Roman"/>
              </a:rPr>
              <a:t>I feel fine, doc.</a:t>
            </a:r>
            <a:endParaRPr/>
          </a:p>
        </p:txBody>
      </p:sp>
      <p:sp>
        <p:nvSpPr>
          <p:cNvPr id="114" name="Google Shape;114;p3"/>
          <p:cNvSpPr/>
          <p:nvPr/>
        </p:nvSpPr>
        <p:spPr>
          <a:xfrm>
            <a:off x="4038600" y="2819400"/>
            <a:ext cx="4495800" cy="1371600"/>
          </a:xfrm>
          <a:prstGeom prst="wedgeRectCallout">
            <a:avLst>
              <a:gd fmla="val -43750" name="adj1"/>
              <a:gd fmla="val 70000"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3200" u="none" cap="none" strike="noStrike">
                <a:solidFill>
                  <a:schemeClr val="dk1"/>
                </a:solidFill>
                <a:latin typeface="Times New Roman"/>
                <a:ea typeface="Times New Roman"/>
                <a:cs typeface="Times New Roman"/>
                <a:sym typeface="Times New Roman"/>
              </a:rPr>
              <a:t>Yes, but there’s nothing in there.  Not a peep.</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999"/>
        </a:solidFill>
      </p:bgPr>
    </p:bg>
    <p:spTree>
      <p:nvGrpSpPr>
        <p:cNvPr id="373" name="Shape 373"/>
        <p:cNvGrpSpPr/>
        <p:nvPr/>
      </p:nvGrpSpPr>
      <p:grpSpPr>
        <a:xfrm>
          <a:off x="0" y="0"/>
          <a:ext cx="0" cy="0"/>
          <a:chOff x="0" y="0"/>
          <a:chExt cx="0" cy="0"/>
        </a:xfrm>
      </p:grpSpPr>
      <p:pic>
        <p:nvPicPr>
          <p:cNvPr id="374" name="Google Shape;374;p30"/>
          <p:cNvPicPr preferRelativeResize="0"/>
          <p:nvPr/>
        </p:nvPicPr>
        <p:blipFill rotWithShape="1">
          <a:blip r:embed="rId3">
            <a:alphaModFix/>
          </a:blip>
          <a:srcRect b="0" l="0" r="0" t="0"/>
          <a:stretch/>
        </p:blipFill>
        <p:spPr>
          <a:xfrm>
            <a:off x="457200" y="2971800"/>
            <a:ext cx="1943100" cy="2514600"/>
          </a:xfrm>
          <a:prstGeom prst="rect">
            <a:avLst/>
          </a:prstGeom>
          <a:noFill/>
          <a:ln>
            <a:noFill/>
          </a:ln>
        </p:spPr>
      </p:pic>
      <p:sp>
        <p:nvSpPr>
          <p:cNvPr id="375" name="Google Shape;375;p30"/>
          <p:cNvSpPr txBox="1"/>
          <p:nvPr>
            <p:ph type="title"/>
          </p:nvPr>
        </p:nvSpPr>
        <p:spPr>
          <a:xfrm>
            <a:off x="685800" y="1524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4000">
                <a:solidFill>
                  <a:srgbClr val="FFFFFF"/>
                </a:solidFill>
              </a:rPr>
              <a:t>FRACTURED FLU</a:t>
            </a:r>
            <a:endParaRPr b="1" sz="4000">
              <a:solidFill>
                <a:srgbClr val="FFFFFF"/>
              </a:solidFill>
            </a:endParaRPr>
          </a:p>
        </p:txBody>
      </p:sp>
      <p:sp>
        <p:nvSpPr>
          <p:cNvPr id="376" name="Google Shape;376;p30"/>
          <p:cNvSpPr txBox="1"/>
          <p:nvPr>
            <p:ph idx="1" type="body"/>
          </p:nvPr>
        </p:nvSpPr>
        <p:spPr>
          <a:xfrm>
            <a:off x="1295400" y="1143000"/>
            <a:ext cx="6553200" cy="1371600"/>
          </a:xfrm>
          <a:prstGeom prst="rect">
            <a:avLst/>
          </a:prstGeom>
          <a:noFill/>
          <a:ln>
            <a:noFill/>
          </a:ln>
        </p:spPr>
        <p:txBody>
          <a:bodyPr anchorCtr="0" anchor="t" bIns="45700" lIns="91425" spcFirstLastPara="1" rIns="91425" wrap="square" tIns="45700">
            <a:noAutofit/>
          </a:bodyPr>
          <a:lstStyle/>
          <a:p>
            <a:pPr indent="-342900" lvl="0" marL="342900" rtl="0" algn="ctr">
              <a:spcBef>
                <a:spcPts val="0"/>
              </a:spcBef>
              <a:spcAft>
                <a:spcPts val="0"/>
              </a:spcAft>
              <a:buClr>
                <a:srgbClr val="FFFF00"/>
              </a:buClr>
              <a:buSzPts val="3200"/>
              <a:buFont typeface="Times New Roman"/>
              <a:buNone/>
            </a:pPr>
            <a:r>
              <a:rPr b="1" lang="en-US">
                <a:solidFill>
                  <a:srgbClr val="FFFF00"/>
                </a:solidFill>
              </a:rPr>
              <a:t>Condition</a:t>
            </a:r>
            <a:r>
              <a:rPr lang="en-US">
                <a:solidFill>
                  <a:srgbClr val="FFFF00"/>
                </a:solidFill>
              </a:rPr>
              <a:t>:  Divided claim is a fractured claim.</a:t>
            </a:r>
            <a:endParaRPr>
              <a:solidFill>
                <a:srgbClr val="FFFF00"/>
              </a:solidFill>
            </a:endParaRPr>
          </a:p>
          <a:p>
            <a:pPr indent="-342900" lvl="0" marL="342900" rtl="0" algn="l">
              <a:spcBef>
                <a:spcPts val="640"/>
              </a:spcBef>
              <a:spcAft>
                <a:spcPts val="0"/>
              </a:spcAft>
              <a:buClr>
                <a:schemeClr val="dk1"/>
              </a:buClr>
              <a:buSzPts val="3200"/>
              <a:buFont typeface="Times New Roman"/>
              <a:buNone/>
            </a:pPr>
            <a:r>
              <a:t/>
            </a:r>
            <a:endParaRPr>
              <a:solidFill>
                <a:srgbClr val="FFFF00"/>
              </a:solidFill>
            </a:endParaRPr>
          </a:p>
        </p:txBody>
      </p:sp>
      <p:sp>
        <p:nvSpPr>
          <p:cNvPr id="377" name="Google Shape;377;p30"/>
          <p:cNvSpPr/>
          <p:nvPr/>
        </p:nvSpPr>
        <p:spPr>
          <a:xfrm>
            <a:off x="3352800" y="2590800"/>
            <a:ext cx="5257800" cy="990600"/>
          </a:xfrm>
          <a:prstGeom prst="wedgeRectCallout">
            <a:avLst>
              <a:gd fmla="val -75959" name="adj1"/>
              <a:gd fmla="val 40915"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3200" u="none" cap="none" strike="noStrike">
                <a:solidFill>
                  <a:schemeClr val="dk1"/>
                </a:solidFill>
                <a:latin typeface="Times New Roman"/>
                <a:ea typeface="Times New Roman"/>
                <a:cs typeface="Times New Roman"/>
                <a:sym typeface="Times New Roman"/>
              </a:rPr>
              <a:t>One claim, one infringer.</a:t>
            </a:r>
            <a:endParaRPr/>
          </a:p>
        </p:txBody>
      </p:sp>
      <p:sp>
        <p:nvSpPr>
          <p:cNvPr id="378" name="Google Shape;378;p30"/>
          <p:cNvSpPr txBox="1"/>
          <p:nvPr/>
        </p:nvSpPr>
        <p:spPr>
          <a:xfrm>
            <a:off x="2895600" y="3817938"/>
            <a:ext cx="5486400" cy="26781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A method of treating metagorganoplexius, comprising:</a:t>
            </a:r>
            <a:endParaRPr/>
          </a:p>
          <a:p>
            <a:pPr indent="-3429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Times New Roman"/>
                <a:ea typeface="Times New Roman"/>
                <a:cs typeface="Times New Roman"/>
                <a:sym typeface="Times New Roman"/>
              </a:rPr>
              <a:t>Making oxymetagorgane;</a:t>
            </a:r>
            <a:endParaRPr/>
          </a:p>
          <a:p>
            <a:pPr indent="-3429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Times New Roman"/>
                <a:ea typeface="Times New Roman"/>
                <a:cs typeface="Times New Roman"/>
                <a:sym typeface="Times New Roman"/>
              </a:rPr>
              <a:t>Evaluating blood for the presence of m.gorganoplexius antibodies;</a:t>
            </a:r>
            <a:endParaRPr/>
          </a:p>
          <a:p>
            <a:pPr indent="-3429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Times New Roman"/>
                <a:ea typeface="Times New Roman"/>
                <a:cs typeface="Times New Roman"/>
                <a:sym typeface="Times New Roman"/>
              </a:rPr>
              <a:t>Prescribing oxymetagorgane; and </a:t>
            </a:r>
            <a:endParaRPr/>
          </a:p>
          <a:p>
            <a:pPr indent="-3429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Times New Roman"/>
                <a:ea typeface="Times New Roman"/>
                <a:cs typeface="Times New Roman"/>
                <a:sym typeface="Times New Roman"/>
              </a:rPr>
              <a:t>Ingesting oxymetagorgane.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999"/>
        </a:solidFill>
      </p:bgPr>
    </p:bg>
    <p:spTree>
      <p:nvGrpSpPr>
        <p:cNvPr id="382" name="Shape 382"/>
        <p:cNvGrpSpPr/>
        <p:nvPr/>
      </p:nvGrpSpPr>
      <p:grpSpPr>
        <a:xfrm>
          <a:off x="0" y="0"/>
          <a:ext cx="0" cy="0"/>
          <a:chOff x="0" y="0"/>
          <a:chExt cx="0" cy="0"/>
        </a:xfrm>
      </p:grpSpPr>
      <p:sp>
        <p:nvSpPr>
          <p:cNvPr id="383" name="Google Shape;383;p31"/>
          <p:cNvSpPr txBox="1"/>
          <p:nvPr>
            <p:ph type="title"/>
          </p:nvPr>
        </p:nvSpPr>
        <p:spPr>
          <a:xfrm>
            <a:off x="685800" y="762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4000">
                <a:solidFill>
                  <a:srgbClr val="FFFFFF"/>
                </a:solidFill>
              </a:rPr>
              <a:t>FRACTURED FLU</a:t>
            </a:r>
            <a:endParaRPr b="1" sz="4000">
              <a:solidFill>
                <a:srgbClr val="FFFFFF"/>
              </a:solidFill>
            </a:endParaRPr>
          </a:p>
        </p:txBody>
      </p:sp>
      <p:sp>
        <p:nvSpPr>
          <p:cNvPr id="384" name="Google Shape;384;p31"/>
          <p:cNvSpPr txBox="1"/>
          <p:nvPr>
            <p:ph idx="1" type="body"/>
          </p:nvPr>
        </p:nvSpPr>
        <p:spPr>
          <a:xfrm>
            <a:off x="304800" y="990600"/>
            <a:ext cx="8001000" cy="1371600"/>
          </a:xfrm>
          <a:prstGeom prst="rect">
            <a:avLst/>
          </a:prstGeom>
          <a:noFill/>
          <a:ln>
            <a:noFill/>
          </a:ln>
        </p:spPr>
        <p:txBody>
          <a:bodyPr anchorCtr="0" anchor="t" bIns="45700" lIns="91425" spcFirstLastPara="1" rIns="91425" wrap="square" tIns="45700">
            <a:noAutofit/>
          </a:bodyPr>
          <a:lstStyle/>
          <a:p>
            <a:pPr indent="-342900" lvl="0" marL="342900" rtl="0" algn="ctr">
              <a:spcBef>
                <a:spcPts val="0"/>
              </a:spcBef>
              <a:spcAft>
                <a:spcPts val="0"/>
              </a:spcAft>
              <a:buClr>
                <a:srgbClr val="FFFF00"/>
              </a:buClr>
              <a:buSzPts val="3200"/>
              <a:buFont typeface="Times New Roman"/>
              <a:buNone/>
            </a:pPr>
            <a:r>
              <a:rPr b="1" lang="en-US">
                <a:solidFill>
                  <a:srgbClr val="FFFF00"/>
                </a:solidFill>
              </a:rPr>
              <a:t>Claims suffering from “divided infringement” have a poor prognosis.</a:t>
            </a:r>
            <a:endParaRPr>
              <a:solidFill>
                <a:srgbClr val="FFFF00"/>
              </a:solidFill>
            </a:endParaRPr>
          </a:p>
          <a:p>
            <a:pPr indent="-342900" lvl="0" marL="342900" rtl="0" algn="l">
              <a:spcBef>
                <a:spcPts val="640"/>
              </a:spcBef>
              <a:spcAft>
                <a:spcPts val="0"/>
              </a:spcAft>
              <a:buClr>
                <a:schemeClr val="dk1"/>
              </a:buClr>
              <a:buSzPts val="3200"/>
              <a:buFont typeface="Times New Roman"/>
              <a:buNone/>
            </a:pPr>
            <a:r>
              <a:t/>
            </a:r>
            <a:endParaRPr>
              <a:solidFill>
                <a:srgbClr val="FFFF00"/>
              </a:solidFill>
            </a:endParaRPr>
          </a:p>
        </p:txBody>
      </p:sp>
      <p:sp>
        <p:nvSpPr>
          <p:cNvPr id="385" name="Google Shape;385;p31"/>
          <p:cNvSpPr/>
          <p:nvPr/>
        </p:nvSpPr>
        <p:spPr>
          <a:xfrm>
            <a:off x="3429000" y="2362200"/>
            <a:ext cx="5181600" cy="914400"/>
          </a:xfrm>
          <a:prstGeom prst="wedgeRectCallout">
            <a:avLst>
              <a:gd fmla="val -72519" name="adj1"/>
              <a:gd fmla="val 37847"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Direct infringement requires a SINGLE party to practice all method steps.</a:t>
            </a:r>
            <a:endParaRPr/>
          </a:p>
        </p:txBody>
      </p:sp>
      <p:pic>
        <p:nvPicPr>
          <p:cNvPr id="386" name="Google Shape;386;p31"/>
          <p:cNvPicPr preferRelativeResize="0"/>
          <p:nvPr/>
        </p:nvPicPr>
        <p:blipFill rotWithShape="1">
          <a:blip r:embed="rId3">
            <a:alphaModFix/>
          </a:blip>
          <a:srcRect b="0" l="0" r="0" t="0"/>
          <a:stretch/>
        </p:blipFill>
        <p:spPr>
          <a:xfrm>
            <a:off x="838200" y="2986088"/>
            <a:ext cx="3733800" cy="3406775"/>
          </a:xfrm>
          <a:prstGeom prst="rect">
            <a:avLst/>
          </a:prstGeom>
          <a:noFill/>
          <a:ln>
            <a:noFill/>
          </a:ln>
        </p:spPr>
      </p:pic>
      <p:sp>
        <p:nvSpPr>
          <p:cNvPr id="387" name="Google Shape;387;p31"/>
          <p:cNvSpPr/>
          <p:nvPr/>
        </p:nvSpPr>
        <p:spPr>
          <a:xfrm>
            <a:off x="2743200" y="3479800"/>
            <a:ext cx="4572000" cy="876300"/>
          </a:xfrm>
          <a:prstGeom prst="wedgeRectCallout">
            <a:avLst>
              <a:gd fmla="val -53333" name="adj1"/>
              <a:gd fmla="val 116125"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1" marL="457200" marR="0" rtl="0" algn="l">
              <a:spcBef>
                <a:spcPts val="0"/>
              </a:spcBef>
              <a:spcAft>
                <a:spcPts val="0"/>
              </a:spcAft>
              <a:buNone/>
            </a:pPr>
            <a:r>
              <a:rPr b="0" i="0" lang="en-US" sz="2600" u="none" cap="none" strike="noStrike">
                <a:solidFill>
                  <a:schemeClr val="dk1"/>
                </a:solidFill>
                <a:latin typeface="Times New Roman"/>
                <a:ea typeface="Times New Roman"/>
                <a:cs typeface="Times New Roman"/>
                <a:sym typeface="Times New Roman"/>
              </a:rPr>
              <a:t>Can acts of multiple parties ever be combined?</a:t>
            </a:r>
            <a:endParaRPr/>
          </a:p>
          <a:p>
            <a:pPr indent="0" lvl="0" marL="0" marR="0" rtl="0" algn="ctr">
              <a:spcBef>
                <a:spcPts val="0"/>
              </a:spcBef>
              <a:spcAft>
                <a:spcPts val="0"/>
              </a:spcAft>
              <a:buNone/>
            </a:pPr>
            <a:r>
              <a:t/>
            </a:r>
            <a:endParaRPr b="0" i="0" sz="2600" u="none" cap="none" strike="noStrike">
              <a:solidFill>
                <a:schemeClr val="dk1"/>
              </a:solidFill>
              <a:latin typeface="Times New Roman"/>
              <a:ea typeface="Times New Roman"/>
              <a:cs typeface="Times New Roman"/>
              <a:sym typeface="Times New Roman"/>
            </a:endParaRPr>
          </a:p>
        </p:txBody>
      </p:sp>
      <p:sp>
        <p:nvSpPr>
          <p:cNvPr id="388" name="Google Shape;388;p31"/>
          <p:cNvSpPr txBox="1"/>
          <p:nvPr/>
        </p:nvSpPr>
        <p:spPr>
          <a:xfrm>
            <a:off x="4572000" y="4648200"/>
            <a:ext cx="4191000" cy="892175"/>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600" u="none" cap="none" strike="noStrike">
                <a:solidFill>
                  <a:schemeClr val="dk1"/>
                </a:solidFill>
                <a:latin typeface="Times New Roman"/>
                <a:ea typeface="Times New Roman"/>
                <a:cs typeface="Times New Roman"/>
                <a:sym typeface="Times New Roman"/>
              </a:rPr>
              <a:t>Yes, but it’s hard to prove the single party exceptions.</a:t>
            </a:r>
            <a:endParaRPr b="0" i="0" sz="2600" u="none" cap="none" strike="noStrike">
              <a:solidFill>
                <a:schemeClr val="dk1"/>
              </a:solidFill>
              <a:latin typeface="Times New Roman"/>
              <a:ea typeface="Times New Roman"/>
              <a:cs typeface="Times New Roman"/>
              <a:sym typeface="Times New Roman"/>
            </a:endParaRPr>
          </a:p>
        </p:txBody>
      </p:sp>
      <p:cxnSp>
        <p:nvCxnSpPr>
          <p:cNvPr id="389" name="Google Shape;389;p31"/>
          <p:cNvCxnSpPr/>
          <p:nvPr/>
        </p:nvCxnSpPr>
        <p:spPr>
          <a:xfrm>
            <a:off x="7620000" y="3276600"/>
            <a:ext cx="0" cy="1371600"/>
          </a:xfrm>
          <a:prstGeom prst="straightConnector1">
            <a:avLst/>
          </a:prstGeom>
          <a:noFill/>
          <a:ln cap="flat" cmpd="sng" w="190500">
            <a:solidFill>
              <a:schemeClr val="lt1"/>
            </a:solidFill>
            <a:prstDash val="solid"/>
            <a:round/>
            <a:headEnd len="med" w="med" type="none"/>
            <a:tailEnd len="med" w="med" type="none"/>
          </a:ln>
          <a:effectLst>
            <a:outerShdw blurRad="40000" rotWithShape="0" dir="5400000" dist="20000">
              <a:srgbClr val="808080">
                <a:alpha val="37647"/>
              </a:srgbClr>
            </a:outerShdw>
          </a:effectLst>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999"/>
        </a:solidFill>
      </p:bgPr>
    </p:bg>
    <p:spTree>
      <p:nvGrpSpPr>
        <p:cNvPr id="393" name="Shape 393"/>
        <p:cNvGrpSpPr/>
        <p:nvPr/>
      </p:nvGrpSpPr>
      <p:grpSpPr>
        <a:xfrm>
          <a:off x="0" y="0"/>
          <a:ext cx="0" cy="0"/>
          <a:chOff x="0" y="0"/>
          <a:chExt cx="0" cy="0"/>
        </a:xfrm>
      </p:grpSpPr>
      <p:sp>
        <p:nvSpPr>
          <p:cNvPr id="394" name="Google Shape;394;p32"/>
          <p:cNvSpPr txBox="1"/>
          <p:nvPr>
            <p:ph type="title"/>
          </p:nvPr>
        </p:nvSpPr>
        <p:spPr>
          <a:xfrm>
            <a:off x="685800" y="762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4000">
                <a:solidFill>
                  <a:srgbClr val="FFFF00"/>
                </a:solidFill>
              </a:rPr>
              <a:t>FRACTURED FLU</a:t>
            </a:r>
            <a:endParaRPr b="1" sz="4000">
              <a:solidFill>
                <a:srgbClr val="FFFF00"/>
              </a:solidFill>
            </a:endParaRPr>
          </a:p>
        </p:txBody>
      </p:sp>
      <p:sp>
        <p:nvSpPr>
          <p:cNvPr id="395" name="Google Shape;395;p32"/>
          <p:cNvSpPr txBox="1"/>
          <p:nvPr/>
        </p:nvSpPr>
        <p:spPr>
          <a:xfrm>
            <a:off x="304800" y="990600"/>
            <a:ext cx="8001000" cy="1371600"/>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Clr>
                <a:srgbClr val="FFFF00"/>
              </a:buClr>
              <a:buSzPts val="3200"/>
              <a:buFont typeface="Times New Roman"/>
              <a:buNone/>
            </a:pPr>
            <a:r>
              <a:rPr b="1" i="0" lang="en-US" sz="3200" u="none" cap="none" strike="noStrike">
                <a:solidFill>
                  <a:srgbClr val="FFFF00"/>
                </a:solidFill>
                <a:latin typeface="Times New Roman"/>
                <a:ea typeface="Times New Roman"/>
                <a:cs typeface="Times New Roman"/>
                <a:sym typeface="Times New Roman"/>
              </a:rPr>
              <a:t>Exceptions to the one claim/one infringer rule***</a:t>
            </a:r>
            <a:endParaRPr b="0" i="0" sz="3200" u="none" cap="none" strike="noStrike">
              <a:solidFill>
                <a:srgbClr val="FFFF00"/>
              </a:solidFill>
              <a:latin typeface="Times New Roman"/>
              <a:ea typeface="Times New Roman"/>
              <a:cs typeface="Times New Roman"/>
              <a:sym typeface="Times New Roman"/>
            </a:endParaRPr>
          </a:p>
          <a:p>
            <a:pPr indent="-342900" lvl="0" marL="342900" marR="0" rtl="0" algn="l">
              <a:spcBef>
                <a:spcPts val="640"/>
              </a:spcBef>
              <a:spcAft>
                <a:spcPts val="0"/>
              </a:spcAft>
              <a:buClr>
                <a:schemeClr val="dk1"/>
              </a:buClr>
              <a:buSzPts val="3200"/>
              <a:buFont typeface="Times New Roman"/>
              <a:buNone/>
            </a:pPr>
            <a:r>
              <a:t/>
            </a:r>
            <a:endParaRPr b="0" i="0" sz="3200" u="none" cap="none" strike="noStrike">
              <a:solidFill>
                <a:srgbClr val="FFFF00"/>
              </a:solidFill>
              <a:latin typeface="Times New Roman"/>
              <a:ea typeface="Times New Roman"/>
              <a:cs typeface="Times New Roman"/>
              <a:sym typeface="Times New Roman"/>
            </a:endParaRPr>
          </a:p>
        </p:txBody>
      </p:sp>
      <p:sp>
        <p:nvSpPr>
          <p:cNvPr id="396" name="Google Shape;396;p32"/>
          <p:cNvSpPr txBox="1"/>
          <p:nvPr/>
        </p:nvSpPr>
        <p:spPr>
          <a:xfrm>
            <a:off x="876300" y="2198688"/>
            <a:ext cx="7239000" cy="3108325"/>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One party directs or controls the other(s)</a:t>
            </a:r>
            <a:endParaRPr/>
          </a:p>
          <a:p>
            <a:pPr indent="-279400" lvl="0" marL="457200" marR="0" rtl="0" algn="l">
              <a:spcBef>
                <a:spcPts val="0"/>
              </a:spcBef>
              <a:spcAft>
                <a:spcPts val="0"/>
              </a:spcAft>
              <a:buClr>
                <a:schemeClr val="dk1"/>
              </a:buClr>
              <a:buSzPts val="2800"/>
              <a:buFont typeface="Times New Roman"/>
              <a:buNone/>
            </a:pPr>
            <a:r>
              <a:t/>
            </a:r>
            <a:endParaRPr b="0" i="0" sz="2800" u="none" cap="none" strike="noStrike">
              <a:solidFill>
                <a:schemeClr val="dk1"/>
              </a:solidFill>
              <a:latin typeface="Times New Roman"/>
              <a:ea typeface="Times New Roman"/>
              <a:cs typeface="Times New Roman"/>
              <a:sym typeface="Times New Roman"/>
            </a:endParaRPr>
          </a:p>
          <a:p>
            <a:pPr indent="-457200" lvl="0" marL="457200" marR="0" rtl="0" algn="l">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Joint enterprise</a:t>
            </a:r>
            <a:endParaRPr/>
          </a:p>
          <a:p>
            <a:pPr indent="-279400" lvl="0" marL="457200" marR="0" rtl="0" algn="l">
              <a:spcBef>
                <a:spcPts val="0"/>
              </a:spcBef>
              <a:spcAft>
                <a:spcPts val="0"/>
              </a:spcAft>
              <a:buClr>
                <a:schemeClr val="dk1"/>
              </a:buClr>
              <a:buSzPts val="2800"/>
              <a:buFont typeface="Times New Roman"/>
              <a:buNone/>
            </a:pPr>
            <a:r>
              <a:t/>
            </a:r>
            <a:endParaRPr b="0" i="0" sz="2800" u="none" cap="none" strike="noStrike">
              <a:solidFill>
                <a:schemeClr val="dk1"/>
              </a:solidFill>
              <a:latin typeface="Times New Roman"/>
              <a:ea typeface="Times New Roman"/>
              <a:cs typeface="Times New Roman"/>
              <a:sym typeface="Times New Roman"/>
            </a:endParaRPr>
          </a:p>
          <a:p>
            <a:pPr indent="-457200" lvl="0" marL="457200" marR="0" rtl="0" algn="l">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(New) Access, benefit, participation conditioned on performing patent step(s) in prescribed way</a:t>
            </a:r>
            <a:endParaRPr/>
          </a:p>
        </p:txBody>
      </p:sp>
      <p:sp>
        <p:nvSpPr>
          <p:cNvPr id="397" name="Google Shape;397;p32"/>
          <p:cNvSpPr txBox="1"/>
          <p:nvPr/>
        </p:nvSpPr>
        <p:spPr>
          <a:xfrm>
            <a:off x="990600" y="5322888"/>
            <a:ext cx="7162800" cy="10779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3200"/>
              <a:buFont typeface="Times New Roman"/>
              <a:buNone/>
            </a:pPr>
            <a:r>
              <a:rPr b="0" i="0" lang="en-US" sz="3200" u="none" cap="none" strike="noStrike">
                <a:solidFill>
                  <a:schemeClr val="lt1"/>
                </a:solidFill>
                <a:latin typeface="Times New Roman"/>
                <a:ea typeface="Times New Roman"/>
                <a:cs typeface="Times New Roman"/>
                <a:sym typeface="Times New Roman"/>
              </a:rPr>
              <a:t>***Attempts to prove exceptions often fail.  Use one claim/one infringer drafting.</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999"/>
        </a:solidFill>
      </p:bgPr>
    </p:bg>
    <p:spTree>
      <p:nvGrpSpPr>
        <p:cNvPr id="401" name="Shape 401"/>
        <p:cNvGrpSpPr/>
        <p:nvPr/>
      </p:nvGrpSpPr>
      <p:grpSpPr>
        <a:xfrm>
          <a:off x="0" y="0"/>
          <a:ext cx="0" cy="0"/>
          <a:chOff x="0" y="0"/>
          <a:chExt cx="0" cy="0"/>
        </a:xfrm>
      </p:grpSpPr>
      <p:sp>
        <p:nvSpPr>
          <p:cNvPr id="402" name="Google Shape;402;p33"/>
          <p:cNvSpPr txBox="1"/>
          <p:nvPr>
            <p:ph type="title"/>
          </p:nvPr>
        </p:nvSpPr>
        <p:spPr>
          <a:xfrm>
            <a:off x="685800" y="762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4000">
                <a:solidFill>
                  <a:srgbClr val="FFFFFF"/>
                </a:solidFill>
              </a:rPr>
              <a:t>FRACTURED FLU</a:t>
            </a:r>
            <a:endParaRPr b="1" sz="4000">
              <a:solidFill>
                <a:srgbClr val="FFFFFF"/>
              </a:solidFill>
            </a:endParaRPr>
          </a:p>
        </p:txBody>
      </p:sp>
      <p:sp>
        <p:nvSpPr>
          <p:cNvPr id="403" name="Google Shape;403;p33"/>
          <p:cNvSpPr txBox="1"/>
          <p:nvPr/>
        </p:nvSpPr>
        <p:spPr>
          <a:xfrm>
            <a:off x="304800" y="990600"/>
            <a:ext cx="8001000" cy="1371600"/>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None/>
            </a:pPr>
            <a:r>
              <a:rPr b="1" i="0" lang="en-US" sz="3200" u="none" cap="none" strike="noStrike">
                <a:solidFill>
                  <a:srgbClr val="FFFF00"/>
                </a:solidFill>
                <a:latin typeface="Times New Roman"/>
                <a:ea typeface="Times New Roman"/>
                <a:cs typeface="Times New Roman"/>
                <a:sym typeface="Times New Roman"/>
              </a:rPr>
              <a:t>Claims suffering from “divided infringement” have a poor prognosis.</a:t>
            </a:r>
            <a:endParaRPr b="0" i="0" sz="3200" u="none" cap="none" strike="noStrike">
              <a:solidFill>
                <a:srgbClr val="FFFF00"/>
              </a:solidFill>
              <a:latin typeface="Times New Roman"/>
              <a:ea typeface="Times New Roman"/>
              <a:cs typeface="Times New Roman"/>
              <a:sym typeface="Times New Roman"/>
            </a:endParaRPr>
          </a:p>
          <a:p>
            <a:pPr indent="-342900" lvl="0" marL="342900" marR="0" rtl="0" algn="l">
              <a:spcBef>
                <a:spcPts val="640"/>
              </a:spcBef>
              <a:spcAft>
                <a:spcPts val="0"/>
              </a:spcAft>
              <a:buNone/>
            </a:pPr>
            <a:r>
              <a:t/>
            </a:r>
            <a:endParaRPr b="0" i="0" sz="3200" u="none" cap="none" strike="noStrike">
              <a:solidFill>
                <a:srgbClr val="FFFF00"/>
              </a:solidFill>
              <a:latin typeface="Times New Roman"/>
              <a:ea typeface="Times New Roman"/>
              <a:cs typeface="Times New Roman"/>
              <a:sym typeface="Times New Roman"/>
            </a:endParaRPr>
          </a:p>
        </p:txBody>
      </p:sp>
      <p:sp>
        <p:nvSpPr>
          <p:cNvPr id="404" name="Google Shape;404;p33"/>
          <p:cNvSpPr txBox="1"/>
          <p:nvPr/>
        </p:nvSpPr>
        <p:spPr>
          <a:xfrm>
            <a:off x="1066800" y="2438400"/>
            <a:ext cx="7239000" cy="3108325"/>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BMC. V. Paymentech (Fed. Cir. 2007)</a:t>
            </a:r>
            <a:endParaRPr/>
          </a:p>
          <a:p>
            <a:pPr indent="-279400" lvl="0" marL="457200" marR="0" rtl="0" algn="l">
              <a:spcBef>
                <a:spcPts val="0"/>
              </a:spcBef>
              <a:spcAft>
                <a:spcPts val="0"/>
              </a:spcAft>
              <a:buClr>
                <a:schemeClr val="dk1"/>
              </a:buClr>
              <a:buSzPts val="2800"/>
              <a:buFont typeface="Times New Roman"/>
              <a:buNone/>
            </a:pPr>
            <a:r>
              <a:t/>
            </a:r>
            <a:endParaRPr b="0" i="0" sz="2800" u="none" cap="none" strike="noStrike">
              <a:solidFill>
                <a:schemeClr val="dk1"/>
              </a:solidFill>
              <a:latin typeface="Times New Roman"/>
              <a:ea typeface="Times New Roman"/>
              <a:cs typeface="Times New Roman"/>
              <a:sym typeface="Times New Roman"/>
            </a:endParaRPr>
          </a:p>
          <a:p>
            <a:pPr indent="-457200" lvl="0" marL="457200" marR="0" rtl="0" algn="l">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Akamai Tech., Inc. v. Limelight Networks, Inc. </a:t>
            </a:r>
            <a:r>
              <a:rPr b="1" i="0" lang="en-US" sz="2800" u="sng" cap="none" strike="noStrike">
                <a:solidFill>
                  <a:srgbClr val="FFFF00"/>
                </a:solidFill>
                <a:latin typeface="Times New Roman"/>
                <a:ea typeface="Times New Roman"/>
                <a:cs typeface="Times New Roman"/>
                <a:sym typeface="Times New Roman"/>
              </a:rPr>
              <a:t>V</a:t>
            </a:r>
            <a:r>
              <a:rPr b="0" i="0" lang="en-US" sz="2800" u="none" cap="none" strike="noStrike">
                <a:solidFill>
                  <a:schemeClr val="dk1"/>
                </a:solidFill>
                <a:latin typeface="Times New Roman"/>
                <a:ea typeface="Times New Roman"/>
                <a:cs typeface="Times New Roman"/>
                <a:sym typeface="Times New Roman"/>
              </a:rPr>
              <a:t> (en banc) (Fed. Cir. 2015)</a:t>
            </a:r>
            <a:endParaRPr/>
          </a:p>
          <a:p>
            <a:pPr indent="-279400" lvl="0" marL="457200" marR="0" rtl="0" algn="l">
              <a:spcBef>
                <a:spcPts val="0"/>
              </a:spcBef>
              <a:spcAft>
                <a:spcPts val="0"/>
              </a:spcAft>
              <a:buClr>
                <a:schemeClr val="dk1"/>
              </a:buClr>
              <a:buSzPts val="2800"/>
              <a:buFont typeface="Times New Roman"/>
              <a:buNone/>
            </a:pPr>
            <a:r>
              <a:t/>
            </a:r>
            <a:endParaRPr b="0" i="0" sz="2800" u="none" cap="none" strike="noStrike">
              <a:solidFill>
                <a:schemeClr val="dk1"/>
              </a:solidFill>
              <a:latin typeface="Times New Roman"/>
              <a:ea typeface="Times New Roman"/>
              <a:cs typeface="Times New Roman"/>
              <a:sym typeface="Times New Roman"/>
            </a:endParaRPr>
          </a:p>
          <a:p>
            <a:pPr indent="-457200" lvl="0" marL="457200" marR="0" rtl="0" algn="l">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Medgraph, Inc. v. Medtronic, Inc. (Fed. Cir. 2016)</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999"/>
        </a:solidFill>
      </p:bgPr>
    </p:bg>
    <p:spTree>
      <p:nvGrpSpPr>
        <p:cNvPr id="408" name="Shape 408"/>
        <p:cNvGrpSpPr/>
        <p:nvPr/>
      </p:nvGrpSpPr>
      <p:grpSpPr>
        <a:xfrm>
          <a:off x="0" y="0"/>
          <a:ext cx="0" cy="0"/>
          <a:chOff x="0" y="0"/>
          <a:chExt cx="0" cy="0"/>
        </a:xfrm>
      </p:grpSpPr>
      <p:sp>
        <p:nvSpPr>
          <p:cNvPr id="409" name="Google Shape;409;p34"/>
          <p:cNvSpPr txBox="1"/>
          <p:nvPr>
            <p:ph type="title"/>
          </p:nvPr>
        </p:nvSpPr>
        <p:spPr>
          <a:xfrm>
            <a:off x="685800" y="762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4000">
                <a:solidFill>
                  <a:srgbClr val="FFFFFF"/>
                </a:solidFill>
              </a:rPr>
              <a:t>SUCCESS STRATEGY</a:t>
            </a:r>
            <a:endParaRPr b="1" sz="4000">
              <a:solidFill>
                <a:srgbClr val="FFFFFF"/>
              </a:solidFill>
            </a:endParaRPr>
          </a:p>
        </p:txBody>
      </p:sp>
      <p:sp>
        <p:nvSpPr>
          <p:cNvPr id="410" name="Google Shape;410;p34"/>
          <p:cNvSpPr txBox="1"/>
          <p:nvPr/>
        </p:nvSpPr>
        <p:spPr>
          <a:xfrm>
            <a:off x="304800" y="990600"/>
            <a:ext cx="8001000" cy="1371600"/>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None/>
            </a:pPr>
            <a:r>
              <a:rPr b="1" i="0" lang="en-US" sz="3200" u="none" cap="none" strike="noStrike">
                <a:solidFill>
                  <a:srgbClr val="FFFF00"/>
                </a:solidFill>
                <a:latin typeface="Times New Roman"/>
                <a:ea typeface="Times New Roman"/>
                <a:cs typeface="Times New Roman"/>
                <a:sym typeface="Times New Roman"/>
              </a:rPr>
              <a:t>Preparation   Preparation  Preparation</a:t>
            </a:r>
            <a:endParaRPr b="0" i="0" sz="3200" u="none" cap="none" strike="noStrike">
              <a:solidFill>
                <a:srgbClr val="FFFF00"/>
              </a:solidFill>
              <a:latin typeface="Times New Roman"/>
              <a:ea typeface="Times New Roman"/>
              <a:cs typeface="Times New Roman"/>
              <a:sym typeface="Times New Roman"/>
            </a:endParaRPr>
          </a:p>
          <a:p>
            <a:pPr indent="-342900" lvl="0" marL="342900" marR="0" rtl="0" algn="l">
              <a:spcBef>
                <a:spcPts val="640"/>
              </a:spcBef>
              <a:spcAft>
                <a:spcPts val="0"/>
              </a:spcAft>
              <a:buNone/>
            </a:pPr>
            <a:r>
              <a:t/>
            </a:r>
            <a:endParaRPr b="0" i="0" sz="3200" u="none" cap="none" strike="noStrike">
              <a:solidFill>
                <a:srgbClr val="FFFF00"/>
              </a:solidFill>
              <a:latin typeface="Times New Roman"/>
              <a:ea typeface="Times New Roman"/>
              <a:cs typeface="Times New Roman"/>
              <a:sym typeface="Times New Roman"/>
            </a:endParaRPr>
          </a:p>
        </p:txBody>
      </p:sp>
      <p:sp>
        <p:nvSpPr>
          <p:cNvPr id="411" name="Google Shape;411;p34"/>
          <p:cNvSpPr txBox="1"/>
          <p:nvPr/>
        </p:nvSpPr>
        <p:spPr>
          <a:xfrm>
            <a:off x="914400" y="1600200"/>
            <a:ext cx="7239000" cy="440055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Unwinnable interference?  Junior party by 17 months</a:t>
            </a:r>
            <a:endParaRPr/>
          </a:p>
          <a:p>
            <a:pPr indent="-457200" lvl="0" marL="457200" marR="0" rtl="0" algn="l">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Pivotable moment was cross examination of our priority expert</a:t>
            </a:r>
            <a:endParaRPr/>
          </a:p>
          <a:p>
            <a:pPr indent="-457200" lvl="0" marL="457200" marR="0" rtl="0" algn="l">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Defending the witness </a:t>
            </a:r>
            <a:r>
              <a:rPr b="0" i="0" lang="en-US" sz="2800" u="sng" cap="none" strike="noStrike">
                <a:solidFill>
                  <a:schemeClr val="dk1"/>
                </a:solidFill>
                <a:latin typeface="Times New Roman"/>
                <a:ea typeface="Times New Roman"/>
                <a:cs typeface="Times New Roman"/>
                <a:sym typeface="Times New Roman"/>
              </a:rPr>
              <a:t>at</a:t>
            </a:r>
            <a:r>
              <a:rPr b="0" i="0" lang="en-US" sz="2800" u="none" cap="none" strike="noStrike">
                <a:solidFill>
                  <a:schemeClr val="dk1"/>
                </a:solidFill>
                <a:latin typeface="Times New Roman"/>
                <a:ea typeface="Times New Roman"/>
                <a:cs typeface="Times New Roman"/>
                <a:sym typeface="Times New Roman"/>
              </a:rPr>
              <a:t> the cross is not the hard part</a:t>
            </a:r>
            <a:endParaRPr/>
          </a:p>
          <a:p>
            <a:pPr indent="-457200" lvl="0" marL="457200" marR="0" rtl="0" algn="l">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Preparing the witness ahead of time is crucial and challenging:</a:t>
            </a:r>
            <a:endParaRPr/>
          </a:p>
          <a:p>
            <a:pPr indent="-285750" lvl="1" marL="742950" marR="0" rtl="0" algn="l">
              <a:spcBef>
                <a:spcPts val="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How to behave 5%</a:t>
            </a:r>
            <a:endParaRPr/>
          </a:p>
          <a:p>
            <a:pPr indent="-285750" lvl="1" marL="742950" marR="0" rtl="0" algn="l">
              <a:spcBef>
                <a:spcPts val="0"/>
              </a:spcBef>
              <a:spcAft>
                <a:spcPts val="0"/>
              </a:spcAft>
              <a:buClr>
                <a:schemeClr val="dk1"/>
              </a:buClr>
              <a:buSzPts val="2400"/>
              <a:buFont typeface="Times New Roman"/>
              <a:buChar char="–"/>
            </a:pPr>
            <a:r>
              <a:rPr b="1" i="0" lang="en-US" sz="2400" u="sng" cap="none" strike="noStrike">
                <a:solidFill>
                  <a:schemeClr val="dk1"/>
                </a:solidFill>
                <a:latin typeface="Times New Roman"/>
                <a:ea typeface="Times New Roman"/>
                <a:cs typeface="Times New Roman"/>
                <a:sym typeface="Times New Roman"/>
              </a:rPr>
              <a:t>Defend Issues 95%</a:t>
            </a:r>
            <a:endParaRPr/>
          </a:p>
        </p:txBody>
      </p:sp>
      <p:sp>
        <p:nvSpPr>
          <p:cNvPr id="412" name="Google Shape;412;p34"/>
          <p:cNvSpPr txBox="1"/>
          <p:nvPr/>
        </p:nvSpPr>
        <p:spPr>
          <a:xfrm>
            <a:off x="609600" y="5867400"/>
            <a:ext cx="8001000" cy="8302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rgbClr val="FFFF00"/>
                </a:solidFill>
                <a:latin typeface="Times New Roman"/>
                <a:ea typeface="Times New Roman"/>
                <a:cs typeface="Times New Roman"/>
                <a:sym typeface="Times New Roman"/>
              </a:rPr>
              <a:t>Senior party stuck to its filing date; we proved conception and reduction to practice shortly before that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99"/>
        </a:solidFill>
      </p:bgPr>
    </p:bg>
    <p:spTree>
      <p:nvGrpSpPr>
        <p:cNvPr id="416" name="Shape 416"/>
        <p:cNvGrpSpPr/>
        <p:nvPr/>
      </p:nvGrpSpPr>
      <p:grpSpPr>
        <a:xfrm>
          <a:off x="0" y="0"/>
          <a:ext cx="0" cy="0"/>
          <a:chOff x="0" y="0"/>
          <a:chExt cx="0" cy="0"/>
        </a:xfrm>
      </p:grpSpPr>
      <p:sp>
        <p:nvSpPr>
          <p:cNvPr id="417" name="Google Shape;417;p35"/>
          <p:cNvSpPr txBox="1"/>
          <p:nvPr>
            <p:ph type="title"/>
          </p:nvPr>
        </p:nvSpPr>
        <p:spPr>
          <a:xfrm>
            <a:off x="685800" y="3048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rgbClr val="FFFFFF"/>
                </a:solidFill>
              </a:rPr>
              <a:t>COMMON COLD</a:t>
            </a:r>
            <a:endParaRPr/>
          </a:p>
        </p:txBody>
      </p:sp>
      <p:pic>
        <p:nvPicPr>
          <p:cNvPr id="418" name="Google Shape;418;p35"/>
          <p:cNvPicPr preferRelativeResize="0"/>
          <p:nvPr/>
        </p:nvPicPr>
        <p:blipFill rotWithShape="1">
          <a:blip r:embed="rId3">
            <a:alphaModFix/>
          </a:blip>
          <a:srcRect b="0" l="0" r="0" t="0"/>
          <a:stretch/>
        </p:blipFill>
        <p:spPr>
          <a:xfrm>
            <a:off x="631825" y="2971800"/>
            <a:ext cx="2111375" cy="3429000"/>
          </a:xfrm>
          <a:prstGeom prst="rect">
            <a:avLst/>
          </a:prstGeom>
          <a:noFill/>
          <a:ln>
            <a:noFill/>
          </a:ln>
        </p:spPr>
      </p:pic>
      <p:sp>
        <p:nvSpPr>
          <p:cNvPr id="419" name="Google Shape;419;p35"/>
          <p:cNvSpPr txBox="1"/>
          <p:nvPr>
            <p:ph idx="1" type="body"/>
          </p:nvPr>
        </p:nvSpPr>
        <p:spPr>
          <a:xfrm>
            <a:off x="381000" y="1219200"/>
            <a:ext cx="8382000" cy="4114800"/>
          </a:xfrm>
          <a:prstGeom prst="rect">
            <a:avLst/>
          </a:prstGeom>
          <a:noFill/>
          <a:ln>
            <a:noFill/>
          </a:ln>
        </p:spPr>
        <p:txBody>
          <a:bodyPr anchorCtr="0" anchor="t" bIns="45700" lIns="91425" spcFirstLastPara="1" rIns="91425" wrap="square" tIns="45700">
            <a:noAutofit/>
          </a:bodyPr>
          <a:lstStyle/>
          <a:p>
            <a:pPr indent="-342900" lvl="0" marL="342900" rtl="0" algn="ctr">
              <a:spcBef>
                <a:spcPts val="0"/>
              </a:spcBef>
              <a:spcAft>
                <a:spcPts val="0"/>
              </a:spcAft>
              <a:buClr>
                <a:srgbClr val="FFFF00"/>
              </a:buClr>
              <a:buSzPts val="3200"/>
              <a:buFont typeface="Times New Roman"/>
              <a:buNone/>
            </a:pPr>
            <a:r>
              <a:rPr b="1" lang="en-US">
                <a:solidFill>
                  <a:srgbClr val="FFFF00"/>
                </a:solidFill>
              </a:rPr>
              <a:t>Condition</a:t>
            </a:r>
            <a:r>
              <a:rPr lang="en-US">
                <a:solidFill>
                  <a:srgbClr val="FFFF00"/>
                </a:solidFill>
              </a:rPr>
              <a:t>:  Claims that “catch” prosecution history estoppel from </a:t>
            </a:r>
            <a:r>
              <a:rPr b="1" lang="en-US">
                <a:solidFill>
                  <a:srgbClr val="FFFF00"/>
                </a:solidFill>
              </a:rPr>
              <a:t>OTHER</a:t>
            </a:r>
            <a:r>
              <a:rPr lang="en-US">
                <a:solidFill>
                  <a:srgbClr val="FFFF00"/>
                </a:solidFill>
              </a:rPr>
              <a:t> prosecution histories.</a:t>
            </a:r>
            <a:endParaRPr/>
          </a:p>
          <a:p>
            <a:pPr indent="-342900" lvl="0" marL="342900" rtl="0" algn="l">
              <a:spcBef>
                <a:spcPts val="640"/>
              </a:spcBef>
              <a:spcAft>
                <a:spcPts val="0"/>
              </a:spcAft>
              <a:buClr>
                <a:schemeClr val="dk1"/>
              </a:buClr>
              <a:buSzPts val="3200"/>
              <a:buFont typeface="Times New Roman"/>
              <a:buNone/>
            </a:pPr>
            <a:r>
              <a:t/>
            </a:r>
            <a:endParaRPr>
              <a:solidFill>
                <a:srgbClr val="FFFF00"/>
              </a:solidFill>
            </a:endParaRPr>
          </a:p>
        </p:txBody>
      </p:sp>
      <p:sp>
        <p:nvSpPr>
          <p:cNvPr id="420" name="Google Shape;420;p35"/>
          <p:cNvSpPr txBox="1"/>
          <p:nvPr/>
        </p:nvSpPr>
        <p:spPr>
          <a:xfrm>
            <a:off x="3429000" y="3270250"/>
            <a:ext cx="5029200" cy="2484438"/>
          </a:xfrm>
          <a:prstGeom prst="rect">
            <a:avLst/>
          </a:prstGeom>
          <a:solidFill>
            <a:schemeClr val="lt1"/>
          </a:solidFill>
          <a:ln>
            <a:noFill/>
          </a:ln>
        </p:spPr>
        <p:txBody>
          <a:bodyPr anchorCtr="0" anchor="t" bIns="45700" lIns="91425" spcFirstLastPara="1" rIns="91425" wrap="square" tIns="45700">
            <a:spAutoFit/>
          </a:bodyPr>
          <a:lstStyle/>
          <a:p>
            <a:pPr indent="0" lvl="0" marL="280988" marR="0" rtl="0" algn="l">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Unexpected sources of prosecution history estoppel</a:t>
            </a:r>
            <a:endParaRPr/>
          </a:p>
          <a:p>
            <a:pPr indent="0" lvl="0" marL="280988" marR="0" rtl="0" algn="l">
              <a:spcBef>
                <a:spcPts val="560"/>
              </a:spcBef>
              <a:spcAft>
                <a:spcPts val="0"/>
              </a:spcAft>
              <a:buNone/>
            </a:pPr>
            <a:r>
              <a:rPr b="0" i="0" lang="en-US" sz="2800" u="none" cap="none" strike="noStrike">
                <a:solidFill>
                  <a:schemeClr val="dk1"/>
                </a:solidFill>
                <a:latin typeface="Times New Roman"/>
                <a:ea typeface="Times New Roman"/>
                <a:cs typeface="Times New Roman"/>
                <a:sym typeface="Times New Roman"/>
              </a:rPr>
              <a:t>Prospective estoppel</a:t>
            </a:r>
            <a:endParaRPr/>
          </a:p>
          <a:p>
            <a:pPr indent="0" lvl="0" marL="280988" marR="0" rtl="0" algn="l">
              <a:spcBef>
                <a:spcPts val="560"/>
              </a:spcBef>
              <a:spcAft>
                <a:spcPts val="0"/>
              </a:spcAft>
              <a:buNone/>
            </a:pPr>
            <a:r>
              <a:rPr b="0" i="0" lang="en-US" sz="2800" u="none" cap="none" strike="noStrike">
                <a:solidFill>
                  <a:schemeClr val="dk1"/>
                </a:solidFill>
                <a:latin typeface="Times New Roman"/>
                <a:ea typeface="Times New Roman"/>
                <a:cs typeface="Times New Roman"/>
                <a:sym typeface="Times New Roman"/>
              </a:rPr>
              <a:t>Retroactive estoppel</a:t>
            </a:r>
            <a:endParaRPr/>
          </a:p>
          <a:p>
            <a:pPr indent="0" lvl="0" marL="280988" marR="0" rtl="0" algn="l">
              <a:spcBef>
                <a:spcPts val="560"/>
              </a:spcBef>
              <a:spcAft>
                <a:spcPts val="0"/>
              </a:spcAft>
              <a:buNone/>
            </a:pPr>
            <a:r>
              <a:rPr b="0" i="0" lang="en-US" sz="2800" u="none" cap="none" strike="noStrike">
                <a:solidFill>
                  <a:schemeClr val="dk1"/>
                </a:solidFill>
                <a:latin typeface="Times New Roman"/>
                <a:ea typeface="Times New Roman"/>
                <a:cs typeface="Times New Roman"/>
                <a:sym typeface="Times New Roman"/>
              </a:rPr>
              <a:t>Commonly owned estoppel</a:t>
            </a:r>
            <a:endParaRPr/>
          </a:p>
        </p:txBody>
      </p:sp>
      <p:cxnSp>
        <p:nvCxnSpPr>
          <p:cNvPr id="421" name="Google Shape;421;p35"/>
          <p:cNvCxnSpPr/>
          <p:nvPr/>
        </p:nvCxnSpPr>
        <p:spPr>
          <a:xfrm flipH="1">
            <a:off x="2133600" y="3505200"/>
            <a:ext cx="1524000" cy="990600"/>
          </a:xfrm>
          <a:prstGeom prst="straightConnector1">
            <a:avLst/>
          </a:prstGeom>
          <a:noFill/>
          <a:ln cap="flat" cmpd="sng" w="76200">
            <a:solidFill>
              <a:srgbClr val="FF0000"/>
            </a:solidFill>
            <a:prstDash val="solid"/>
            <a:round/>
            <a:headEnd len="med" w="med" type="none"/>
            <a:tailEnd len="med" w="med" type="triangle"/>
          </a:ln>
        </p:spPr>
      </p:cxnSp>
      <p:cxnSp>
        <p:nvCxnSpPr>
          <p:cNvPr id="422" name="Google Shape;422;p35"/>
          <p:cNvCxnSpPr/>
          <p:nvPr/>
        </p:nvCxnSpPr>
        <p:spPr>
          <a:xfrm flipH="1">
            <a:off x="1981200" y="4495800"/>
            <a:ext cx="1676400" cy="304800"/>
          </a:xfrm>
          <a:prstGeom prst="straightConnector1">
            <a:avLst/>
          </a:prstGeom>
          <a:noFill/>
          <a:ln cap="flat" cmpd="sng" w="76200">
            <a:solidFill>
              <a:srgbClr val="FF0000"/>
            </a:solidFill>
            <a:prstDash val="solid"/>
            <a:round/>
            <a:headEnd len="med" w="med" type="none"/>
            <a:tailEnd len="med" w="med" type="triangle"/>
          </a:ln>
        </p:spPr>
      </p:cxnSp>
      <p:cxnSp>
        <p:nvCxnSpPr>
          <p:cNvPr id="423" name="Google Shape;423;p35"/>
          <p:cNvCxnSpPr/>
          <p:nvPr/>
        </p:nvCxnSpPr>
        <p:spPr>
          <a:xfrm flipH="1">
            <a:off x="1981200" y="4953000"/>
            <a:ext cx="1752600" cy="152400"/>
          </a:xfrm>
          <a:prstGeom prst="straightConnector1">
            <a:avLst/>
          </a:prstGeom>
          <a:noFill/>
          <a:ln cap="flat" cmpd="sng" w="76200">
            <a:solidFill>
              <a:srgbClr val="FF0000"/>
            </a:solidFill>
            <a:prstDash val="solid"/>
            <a:round/>
            <a:headEnd len="med" w="med" type="none"/>
            <a:tailEnd len="med" w="med" type="triangle"/>
          </a:ln>
        </p:spPr>
      </p:cxnSp>
      <p:cxnSp>
        <p:nvCxnSpPr>
          <p:cNvPr id="424" name="Google Shape;424;p35"/>
          <p:cNvCxnSpPr/>
          <p:nvPr/>
        </p:nvCxnSpPr>
        <p:spPr>
          <a:xfrm rot="10800000">
            <a:off x="1905000" y="5410200"/>
            <a:ext cx="1752600" cy="76200"/>
          </a:xfrm>
          <a:prstGeom prst="straightConnector1">
            <a:avLst/>
          </a:prstGeom>
          <a:noFill/>
          <a:ln cap="flat" cmpd="sng" w="76200">
            <a:solidFill>
              <a:srgbClr val="FF0000"/>
            </a:solidFill>
            <a:prstDash val="solid"/>
            <a:round/>
            <a:headEnd len="med" w="med" type="none"/>
            <a:tailEnd len="med" w="med" type="triangle"/>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99"/>
        </a:solidFill>
      </p:bgPr>
    </p:bg>
    <p:spTree>
      <p:nvGrpSpPr>
        <p:cNvPr id="428" name="Shape 428"/>
        <p:cNvGrpSpPr/>
        <p:nvPr/>
      </p:nvGrpSpPr>
      <p:grpSpPr>
        <a:xfrm>
          <a:off x="0" y="0"/>
          <a:ext cx="0" cy="0"/>
          <a:chOff x="0" y="0"/>
          <a:chExt cx="0" cy="0"/>
        </a:xfrm>
      </p:grpSpPr>
      <p:pic>
        <p:nvPicPr>
          <p:cNvPr id="429" name="Google Shape;429;p36"/>
          <p:cNvPicPr preferRelativeResize="0"/>
          <p:nvPr/>
        </p:nvPicPr>
        <p:blipFill rotWithShape="1">
          <a:blip r:embed="rId3">
            <a:alphaModFix/>
          </a:blip>
          <a:srcRect b="0" l="0" r="0" t="0"/>
          <a:stretch/>
        </p:blipFill>
        <p:spPr>
          <a:xfrm>
            <a:off x="381000" y="3886200"/>
            <a:ext cx="1943100" cy="2514600"/>
          </a:xfrm>
          <a:prstGeom prst="rect">
            <a:avLst/>
          </a:prstGeom>
          <a:noFill/>
          <a:ln>
            <a:noFill/>
          </a:ln>
        </p:spPr>
      </p:pic>
      <p:sp>
        <p:nvSpPr>
          <p:cNvPr id="430" name="Google Shape;430;p36"/>
          <p:cNvSpPr/>
          <p:nvPr/>
        </p:nvSpPr>
        <p:spPr>
          <a:xfrm>
            <a:off x="2133600" y="1752600"/>
            <a:ext cx="6324600" cy="1752600"/>
          </a:xfrm>
          <a:prstGeom prst="wedgeRectCallout">
            <a:avLst>
              <a:gd fmla="val -50931" name="adj1"/>
              <a:gd fmla="val 92843"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152400" lvl="0" marL="0" marR="0" rtl="0" algn="l">
              <a:spcBef>
                <a:spcPts val="0"/>
              </a:spcBef>
              <a:spcAft>
                <a:spcPts val="0"/>
              </a:spcAft>
              <a:buClr>
                <a:schemeClr val="dk1"/>
              </a:buClr>
              <a:buSzPts val="2400"/>
              <a:buFont typeface="Times New Roman"/>
              <a:buChar char="•"/>
            </a:pPr>
            <a:r>
              <a:rPr b="1" i="0" lang="en-US" sz="2400" u="none" cap="none" strike="noStrike">
                <a:solidFill>
                  <a:schemeClr val="dk1"/>
                </a:solidFill>
                <a:latin typeface="Times New Roman"/>
                <a:ea typeface="Times New Roman"/>
                <a:cs typeface="Times New Roman"/>
                <a:sym typeface="Times New Roman"/>
              </a:rPr>
              <a:t>Prospective estoppel</a:t>
            </a:r>
            <a:r>
              <a:rPr b="0" i="0" lang="en-US" sz="2400" u="none" cap="none" strike="noStrike">
                <a:solidFill>
                  <a:schemeClr val="dk1"/>
                </a:solidFill>
                <a:latin typeface="Times New Roman"/>
                <a:ea typeface="Times New Roman"/>
                <a:cs typeface="Times New Roman"/>
                <a:sym typeface="Times New Roman"/>
              </a:rPr>
              <a:t>:  past impacts present</a:t>
            </a:r>
            <a:endParaRPr/>
          </a:p>
          <a:p>
            <a:pPr indent="-152400" lvl="0" marL="0" marR="0" rtl="0" algn="l">
              <a:spcBef>
                <a:spcPts val="48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Clearly, earlier prosecutions impact later claims </a:t>
            </a:r>
            <a:endParaRPr/>
          </a:p>
          <a:p>
            <a:pPr indent="-152400" lvl="0" marL="0" marR="0" rtl="0" algn="l">
              <a:spcBef>
                <a:spcPts val="48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Many, many cases on point</a:t>
            </a:r>
            <a:endParaRPr/>
          </a:p>
        </p:txBody>
      </p:sp>
      <p:sp>
        <p:nvSpPr>
          <p:cNvPr id="431" name="Google Shape;431;p36"/>
          <p:cNvSpPr txBox="1"/>
          <p:nvPr>
            <p:ph type="title"/>
          </p:nvPr>
        </p:nvSpPr>
        <p:spPr>
          <a:xfrm>
            <a:off x="685800" y="3810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rgbClr val="FFFFFF"/>
                </a:solidFill>
              </a:rPr>
              <a:t>A COMMON SOURCE OF INFECTION:  Your ancestors.</a:t>
            </a:r>
            <a:endParaRPr/>
          </a:p>
        </p:txBody>
      </p:sp>
      <p:pic>
        <p:nvPicPr>
          <p:cNvPr id="432" name="Google Shape;432;p36"/>
          <p:cNvPicPr preferRelativeResize="0"/>
          <p:nvPr/>
        </p:nvPicPr>
        <p:blipFill rotWithShape="1">
          <a:blip r:embed="rId4">
            <a:alphaModFix/>
          </a:blip>
          <a:srcRect b="0" l="0" r="0" t="0"/>
          <a:stretch/>
        </p:blipFill>
        <p:spPr>
          <a:xfrm>
            <a:off x="6646863" y="3200400"/>
            <a:ext cx="2116137" cy="3048000"/>
          </a:xfrm>
          <a:prstGeom prst="rect">
            <a:avLst/>
          </a:prstGeom>
          <a:noFill/>
          <a:ln>
            <a:noFill/>
          </a:ln>
        </p:spPr>
      </p:pic>
      <p:sp>
        <p:nvSpPr>
          <p:cNvPr id="433" name="Google Shape;433;p36"/>
          <p:cNvSpPr/>
          <p:nvPr/>
        </p:nvSpPr>
        <p:spPr>
          <a:xfrm>
            <a:off x="3124200" y="4038600"/>
            <a:ext cx="3429000" cy="2362200"/>
          </a:xfrm>
          <a:prstGeom prst="cloudCallout">
            <a:avLst>
              <a:gd fmla="val 62593" name="adj1"/>
              <a:gd fmla="val -65056" name="adj2"/>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Can the present impact the past?  (</a:t>
            </a:r>
            <a:r>
              <a:rPr b="1" i="0" lang="en-US" sz="2400" u="none" cap="none" strike="noStrike">
                <a:solidFill>
                  <a:schemeClr val="dk1"/>
                </a:solidFill>
                <a:latin typeface="Times New Roman"/>
                <a:ea typeface="Times New Roman"/>
                <a:cs typeface="Times New Roman"/>
                <a:sym typeface="Times New Roman"/>
              </a:rPr>
              <a:t>Retroactive estoppel</a:t>
            </a:r>
            <a:r>
              <a:rPr b="0" i="0" lang="en-US" sz="2400" u="none" cap="none" strike="noStrike">
                <a:solidFill>
                  <a:schemeClr val="dk1"/>
                </a:solidFill>
                <a:latin typeface="Times New Roman"/>
                <a:ea typeface="Times New Roman"/>
                <a:cs typeface="Times New Roman"/>
                <a:sym typeface="Times New Roman"/>
              </a:rPr>
              <a: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99"/>
        </a:solidFill>
      </p:bgPr>
    </p:bg>
    <p:spTree>
      <p:nvGrpSpPr>
        <p:cNvPr id="437" name="Shape 437"/>
        <p:cNvGrpSpPr/>
        <p:nvPr/>
      </p:nvGrpSpPr>
      <p:grpSpPr>
        <a:xfrm>
          <a:off x="0" y="0"/>
          <a:ext cx="0" cy="0"/>
          <a:chOff x="0" y="0"/>
          <a:chExt cx="0" cy="0"/>
        </a:xfrm>
      </p:grpSpPr>
      <p:sp>
        <p:nvSpPr>
          <p:cNvPr id="438" name="Google Shape;438;p37"/>
          <p:cNvSpPr txBox="1"/>
          <p:nvPr>
            <p:ph type="title"/>
          </p:nvPr>
        </p:nvSpPr>
        <p:spPr>
          <a:xfrm>
            <a:off x="685800" y="3810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rgbClr val="FFFF00"/>
                </a:solidFill>
              </a:rPr>
              <a:t>DOES RETROACTIVE ESTOPPEL EXIST?</a:t>
            </a:r>
            <a:endParaRPr/>
          </a:p>
        </p:txBody>
      </p:sp>
      <p:sp>
        <p:nvSpPr>
          <p:cNvPr id="439" name="Google Shape;439;p37"/>
          <p:cNvSpPr/>
          <p:nvPr/>
        </p:nvSpPr>
        <p:spPr>
          <a:xfrm>
            <a:off x="5181600" y="5562600"/>
            <a:ext cx="674688" cy="7620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grpSp>
        <p:nvGrpSpPr>
          <p:cNvPr id="440" name="Google Shape;440;p37"/>
          <p:cNvGrpSpPr/>
          <p:nvPr/>
        </p:nvGrpSpPr>
        <p:grpSpPr>
          <a:xfrm>
            <a:off x="5181600" y="5410200"/>
            <a:ext cx="3430588" cy="1006475"/>
            <a:chOff x="816" y="2678"/>
            <a:chExt cx="3072" cy="634"/>
          </a:xfrm>
        </p:grpSpPr>
        <p:sp>
          <p:nvSpPr>
            <p:cNvPr id="441" name="Google Shape;441;p37"/>
            <p:cNvSpPr txBox="1"/>
            <p:nvPr/>
          </p:nvSpPr>
          <p:spPr>
            <a:xfrm>
              <a:off x="816" y="2678"/>
              <a:ext cx="335" cy="63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6000" u="none" cap="none" strike="noStrike">
                  <a:solidFill>
                    <a:schemeClr val="dk1"/>
                  </a:solidFill>
                  <a:latin typeface="Times New Roman"/>
                  <a:ea typeface="Times New Roman"/>
                  <a:cs typeface="Times New Roman"/>
                  <a:sym typeface="Times New Roman"/>
                </a:rPr>
                <a:t>+</a:t>
              </a:r>
              <a:endParaRPr/>
            </a:p>
          </p:txBody>
        </p:sp>
        <p:sp>
          <p:nvSpPr>
            <p:cNvPr id="442" name="Google Shape;442;p37"/>
            <p:cNvSpPr txBox="1"/>
            <p:nvPr/>
          </p:nvSpPr>
          <p:spPr>
            <a:xfrm>
              <a:off x="1440" y="2745"/>
              <a:ext cx="2448" cy="5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800" u="none" cap="none" strike="noStrike">
                  <a:solidFill>
                    <a:srgbClr val="FFFF00"/>
                  </a:solidFill>
                  <a:latin typeface="Times New Roman"/>
                  <a:ea typeface="Times New Roman"/>
                  <a:cs typeface="Times New Roman"/>
                  <a:sym typeface="Times New Roman"/>
                </a:rPr>
                <a:t>Yes.</a:t>
              </a:r>
              <a:endParaRPr/>
            </a:p>
          </p:txBody>
        </p:sp>
      </p:grpSp>
      <p:pic>
        <p:nvPicPr>
          <p:cNvPr id="443" name="Google Shape;443;p37"/>
          <p:cNvPicPr preferRelativeResize="0"/>
          <p:nvPr/>
        </p:nvPicPr>
        <p:blipFill rotWithShape="1">
          <a:blip r:embed="rId3">
            <a:alphaModFix/>
          </a:blip>
          <a:srcRect b="0" l="0" r="0" t="0"/>
          <a:stretch/>
        </p:blipFill>
        <p:spPr>
          <a:xfrm>
            <a:off x="304800" y="3962400"/>
            <a:ext cx="1943100" cy="2514600"/>
          </a:xfrm>
          <a:prstGeom prst="rect">
            <a:avLst/>
          </a:prstGeom>
          <a:noFill/>
          <a:ln>
            <a:noFill/>
          </a:ln>
        </p:spPr>
      </p:pic>
      <p:sp>
        <p:nvSpPr>
          <p:cNvPr id="444" name="Google Shape;444;p37"/>
          <p:cNvSpPr/>
          <p:nvPr/>
        </p:nvSpPr>
        <p:spPr>
          <a:xfrm>
            <a:off x="1828800" y="1600200"/>
            <a:ext cx="6934200" cy="3352800"/>
          </a:xfrm>
          <a:prstGeom prst="wedgeRectCallout">
            <a:avLst>
              <a:gd fmla="val -46565" name="adj1"/>
              <a:gd fmla="val 60921"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411163" lvl="0" marL="692150" marR="0" rtl="0" algn="l">
              <a:spcBef>
                <a:spcPts val="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Rationale of “prospective” cases suggests no, but...</a:t>
            </a:r>
            <a:endParaRPr/>
          </a:p>
          <a:p>
            <a:pPr indent="-411163" lvl="0" marL="692150" marR="0" rtl="0" algn="l">
              <a:spcBef>
                <a:spcPts val="48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Foreign counterparts are relevant (</a:t>
            </a:r>
            <a:r>
              <a:rPr b="0" i="1" lang="en-US" sz="2400" u="none" cap="none" strike="noStrike">
                <a:solidFill>
                  <a:schemeClr val="dk1"/>
                </a:solidFill>
                <a:latin typeface="Times New Roman"/>
                <a:ea typeface="Times New Roman"/>
                <a:cs typeface="Times New Roman"/>
                <a:sym typeface="Times New Roman"/>
              </a:rPr>
              <a:t>Tanabe Seiyaku Co.v. US ITC;  Baxter Healthcare v. HQ Speciality Pharma Corp.</a:t>
            </a:r>
            <a:r>
              <a:rPr b="0" i="0" lang="en-US" sz="2400" u="none" cap="none" strike="noStrike">
                <a:solidFill>
                  <a:schemeClr val="dk1"/>
                </a:solidFill>
                <a:latin typeface="Times New Roman"/>
                <a:ea typeface="Times New Roman"/>
                <a:cs typeface="Times New Roman"/>
                <a:sym typeface="Times New Roman"/>
              </a:rPr>
              <a:t>)</a:t>
            </a:r>
            <a:endParaRPr/>
          </a:p>
          <a:p>
            <a:pPr indent="-411163" lvl="0" marL="692150" marR="0" rtl="0" algn="l">
              <a:spcBef>
                <a:spcPts val="480"/>
              </a:spcBef>
              <a:spcAft>
                <a:spcPts val="0"/>
              </a:spcAft>
              <a:buClr>
                <a:srgbClr val="FF0000"/>
              </a:buClr>
              <a:buSzPts val="2400"/>
              <a:buFont typeface="Times New Roman"/>
              <a:buChar char="•"/>
            </a:pPr>
            <a:r>
              <a:rPr b="1" i="0" lang="en-US" sz="2400" u="sng" cap="none" strike="noStrike">
                <a:solidFill>
                  <a:srgbClr val="FF0000"/>
                </a:solidFill>
                <a:latin typeface="Times New Roman"/>
                <a:ea typeface="Times New Roman"/>
                <a:cs typeface="Times New Roman"/>
                <a:sym typeface="Times New Roman"/>
              </a:rPr>
              <a:t>Later</a:t>
            </a:r>
            <a:r>
              <a:rPr b="0" i="0" lang="en-US" sz="2400" u="none" cap="none" strike="noStrike">
                <a:solidFill>
                  <a:srgbClr val="FF0000"/>
                </a:solidFill>
                <a:latin typeface="Times New Roman"/>
                <a:ea typeface="Times New Roman"/>
                <a:cs typeface="Times New Roman"/>
                <a:sym typeface="Times New Roman"/>
              </a:rPr>
              <a:t> </a:t>
            </a:r>
            <a:r>
              <a:rPr b="0" i="0" lang="en-US" sz="2400" u="none" cap="none" strike="noStrike">
                <a:solidFill>
                  <a:schemeClr val="dk1"/>
                </a:solidFill>
                <a:latin typeface="Times New Roman"/>
                <a:ea typeface="Times New Roman"/>
                <a:cs typeface="Times New Roman"/>
                <a:sym typeface="Times New Roman"/>
              </a:rPr>
              <a:t>U.S. prosecution explored by CAFC in construing earlier claims (</a:t>
            </a:r>
            <a:r>
              <a:rPr b="0" i="1" lang="en-US" sz="2400" u="none" cap="none" strike="noStrike">
                <a:solidFill>
                  <a:schemeClr val="dk1"/>
                </a:solidFill>
                <a:latin typeface="Times New Roman"/>
                <a:ea typeface="Times New Roman"/>
                <a:cs typeface="Times New Roman"/>
                <a:sym typeface="Times New Roman"/>
              </a:rPr>
              <a:t>Desper Products, Inc. v. Qsound Labs, Inc.</a:t>
            </a:r>
            <a:r>
              <a:rPr b="0" i="0" lang="en-US" sz="2400" u="none" cap="none" strike="noStrike">
                <a:solidFill>
                  <a:schemeClr val="dk1"/>
                </a:solidFill>
                <a:latin typeface="Times New Roman"/>
                <a:ea typeface="Times New Roman"/>
                <a:cs typeface="Times New Roman"/>
                <a:sym typeface="Times New Roman"/>
              </a:rPr>
              <a:t>)</a:t>
            </a:r>
            <a:endParaRPr/>
          </a:p>
          <a:p>
            <a:pPr indent="-411163" lvl="0" marL="692150" marR="0" rtl="0" algn="ctr">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99"/>
        </a:solidFill>
      </p:bgPr>
    </p:bg>
    <p:spTree>
      <p:nvGrpSpPr>
        <p:cNvPr id="448" name="Shape 448"/>
        <p:cNvGrpSpPr/>
        <p:nvPr/>
      </p:nvGrpSpPr>
      <p:grpSpPr>
        <a:xfrm>
          <a:off x="0" y="0"/>
          <a:ext cx="0" cy="0"/>
          <a:chOff x="0" y="0"/>
          <a:chExt cx="0" cy="0"/>
        </a:xfrm>
      </p:grpSpPr>
      <p:sp>
        <p:nvSpPr>
          <p:cNvPr id="449" name="Google Shape;449;p38"/>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rgbClr val="FFFF00"/>
                </a:solidFill>
              </a:rPr>
              <a:t>CATCHING THE COMMON COLD FROM YOUR NEIGHBOR</a:t>
            </a:r>
            <a:endParaRPr/>
          </a:p>
        </p:txBody>
      </p:sp>
      <p:pic>
        <p:nvPicPr>
          <p:cNvPr id="450" name="Google Shape;450;p38"/>
          <p:cNvPicPr preferRelativeResize="0"/>
          <p:nvPr/>
        </p:nvPicPr>
        <p:blipFill rotWithShape="1">
          <a:blip r:embed="rId3">
            <a:alphaModFix/>
          </a:blip>
          <a:srcRect b="0" l="0" r="0" t="0"/>
          <a:stretch/>
        </p:blipFill>
        <p:spPr>
          <a:xfrm>
            <a:off x="457200" y="2895600"/>
            <a:ext cx="3352800" cy="3059113"/>
          </a:xfrm>
          <a:prstGeom prst="rect">
            <a:avLst/>
          </a:prstGeom>
          <a:noFill/>
          <a:ln>
            <a:noFill/>
          </a:ln>
        </p:spPr>
      </p:pic>
      <p:sp>
        <p:nvSpPr>
          <p:cNvPr id="451" name="Google Shape;451;p38"/>
          <p:cNvSpPr/>
          <p:nvPr/>
        </p:nvSpPr>
        <p:spPr>
          <a:xfrm>
            <a:off x="2667000" y="3162300"/>
            <a:ext cx="4838700" cy="647700"/>
          </a:xfrm>
          <a:prstGeom prst="wedgeRectCallout">
            <a:avLst>
              <a:gd fmla="val -62926" name="adj1"/>
              <a:gd fmla="val 135782"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600" u="none" cap="none" strike="noStrike">
                <a:solidFill>
                  <a:schemeClr val="dk1"/>
                </a:solidFill>
                <a:latin typeface="Times New Roman"/>
                <a:ea typeface="Times New Roman"/>
                <a:cs typeface="Times New Roman"/>
                <a:sym typeface="Times New Roman"/>
              </a:rPr>
              <a:t>Aagh</a:t>
            </a:r>
            <a:r>
              <a:rPr b="0" i="0" lang="en-US" sz="2600" u="none" cap="none" strike="noStrike">
                <a:solidFill>
                  <a:schemeClr val="dk1"/>
                </a:solidFill>
                <a:latin typeface="Times New Roman"/>
                <a:ea typeface="Times New Roman"/>
                <a:cs typeface="Times New Roman"/>
                <a:sym typeface="Times New Roman"/>
              </a:rPr>
              <a:t>!  That would be awful!</a:t>
            </a:r>
            <a:endParaRPr/>
          </a:p>
        </p:txBody>
      </p:sp>
      <p:sp>
        <p:nvSpPr>
          <p:cNvPr id="452" name="Google Shape;452;p38"/>
          <p:cNvSpPr/>
          <p:nvPr/>
        </p:nvSpPr>
        <p:spPr>
          <a:xfrm>
            <a:off x="2667000" y="1981200"/>
            <a:ext cx="5486400" cy="1066800"/>
          </a:xfrm>
          <a:prstGeom prst="wedgeRectCallout">
            <a:avLst>
              <a:gd fmla="val -70977" name="adj1"/>
              <a:gd fmla="val 48514"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Perhaps a commonly-owned, but otherwise unrelated patent, could infect your claims! </a:t>
            </a:r>
            <a:endParaRPr/>
          </a:p>
          <a:p>
            <a:pPr indent="0" lvl="0" marL="0" marR="0" rtl="0" algn="ctr">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
        <p:nvSpPr>
          <p:cNvPr id="453" name="Google Shape;453;p38"/>
          <p:cNvSpPr txBox="1"/>
          <p:nvPr/>
        </p:nvSpPr>
        <p:spPr>
          <a:xfrm>
            <a:off x="3810000" y="4135438"/>
            <a:ext cx="5181600" cy="2382837"/>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280988" lvl="0" marL="280988" marR="0" rtl="0" algn="l">
              <a:spcBef>
                <a:spcPts val="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Estoppel might not be your own, but that of your colleague down the hallway.</a:t>
            </a:r>
            <a:endParaRPr/>
          </a:p>
          <a:p>
            <a:pPr indent="-280988" lvl="0" marL="280988" marR="0" rtl="0" algn="l">
              <a:spcBef>
                <a:spcPts val="48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Tough when multiple patent staff persons patent work for the same business unit!</a:t>
            </a:r>
            <a:endParaRPr/>
          </a:p>
        </p:txBody>
      </p:sp>
      <p:sp>
        <p:nvSpPr>
          <p:cNvPr id="454" name="Google Shape;454;p38"/>
          <p:cNvSpPr/>
          <p:nvPr/>
        </p:nvSpPr>
        <p:spPr>
          <a:xfrm>
            <a:off x="7848600" y="2895600"/>
            <a:ext cx="152400" cy="1371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99"/>
        </a:solidFill>
      </p:bgPr>
    </p:bg>
    <p:spTree>
      <p:nvGrpSpPr>
        <p:cNvPr id="458" name="Shape 458"/>
        <p:cNvGrpSpPr/>
        <p:nvPr/>
      </p:nvGrpSpPr>
      <p:grpSpPr>
        <a:xfrm>
          <a:off x="0" y="0"/>
          <a:ext cx="0" cy="0"/>
          <a:chOff x="0" y="0"/>
          <a:chExt cx="0" cy="0"/>
        </a:xfrm>
      </p:grpSpPr>
      <p:sp>
        <p:nvSpPr>
          <p:cNvPr id="459" name="Google Shape;459;p39"/>
          <p:cNvSpPr txBox="1"/>
          <p:nvPr>
            <p:ph type="title"/>
          </p:nvPr>
        </p:nvSpPr>
        <p:spPr>
          <a:xfrm>
            <a:off x="381000" y="457200"/>
            <a:ext cx="84582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2400">
                <a:solidFill>
                  <a:schemeClr val="lt1"/>
                </a:solidFill>
              </a:rPr>
              <a:t>CATCHING THE COMMON COLD FROM YOUR NEIGHBOR:</a:t>
            </a:r>
            <a:br>
              <a:rPr lang="en-US" sz="4000">
                <a:solidFill>
                  <a:schemeClr val="lt1"/>
                </a:solidFill>
              </a:rPr>
            </a:br>
            <a:r>
              <a:rPr lang="en-US" sz="4000">
                <a:solidFill>
                  <a:schemeClr val="lt1"/>
                </a:solidFill>
              </a:rPr>
              <a:t>Viskase Corp. v. Amer. Natl. Can Co.</a:t>
            </a:r>
            <a:endParaRPr/>
          </a:p>
        </p:txBody>
      </p:sp>
      <p:pic>
        <p:nvPicPr>
          <p:cNvPr id="460" name="Google Shape;460;p39"/>
          <p:cNvPicPr preferRelativeResize="0"/>
          <p:nvPr/>
        </p:nvPicPr>
        <p:blipFill rotWithShape="1">
          <a:blip r:embed="rId3">
            <a:alphaModFix/>
          </a:blip>
          <a:srcRect b="0" l="0" r="0" t="0"/>
          <a:stretch/>
        </p:blipFill>
        <p:spPr>
          <a:xfrm>
            <a:off x="609600" y="3810000"/>
            <a:ext cx="1898650" cy="2209800"/>
          </a:xfrm>
          <a:prstGeom prst="rect">
            <a:avLst/>
          </a:prstGeom>
          <a:noFill/>
          <a:ln>
            <a:noFill/>
          </a:ln>
        </p:spPr>
      </p:pic>
      <p:sp>
        <p:nvSpPr>
          <p:cNvPr id="461" name="Google Shape;461;p39"/>
          <p:cNvSpPr txBox="1"/>
          <p:nvPr/>
        </p:nvSpPr>
        <p:spPr>
          <a:xfrm>
            <a:off x="2514600" y="1905000"/>
            <a:ext cx="5486400" cy="457200"/>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rgbClr val="FFFF00"/>
              </a:buClr>
              <a:buSzPts val="2400"/>
              <a:buFont typeface="Times New Roman"/>
              <a:buChar char="•"/>
            </a:pPr>
            <a:r>
              <a:rPr b="0" i="0" lang="en-US" sz="2400" u="none" cap="none" strike="noStrike">
                <a:solidFill>
                  <a:srgbClr val="FFFF00"/>
                </a:solidFill>
                <a:latin typeface="Times New Roman"/>
                <a:ea typeface="Times New Roman"/>
                <a:cs typeface="Times New Roman"/>
                <a:sym typeface="Times New Roman"/>
              </a:rPr>
              <a:t>Two legally unrelated patents</a:t>
            </a:r>
            <a:endParaRPr/>
          </a:p>
        </p:txBody>
      </p:sp>
      <p:cxnSp>
        <p:nvCxnSpPr>
          <p:cNvPr id="462" name="Google Shape;462;p39"/>
          <p:cNvCxnSpPr/>
          <p:nvPr/>
        </p:nvCxnSpPr>
        <p:spPr>
          <a:xfrm flipH="1">
            <a:off x="1828800" y="2209800"/>
            <a:ext cx="727075" cy="1905000"/>
          </a:xfrm>
          <a:prstGeom prst="straightConnector1">
            <a:avLst/>
          </a:prstGeom>
          <a:noFill/>
          <a:ln cap="flat" cmpd="sng" w="76200">
            <a:solidFill>
              <a:srgbClr val="FF0000"/>
            </a:solidFill>
            <a:prstDash val="solid"/>
            <a:round/>
            <a:headEnd len="med" w="med" type="none"/>
            <a:tailEnd len="med" w="med" type="triangle"/>
          </a:ln>
        </p:spPr>
      </p:cxnSp>
      <p:cxnSp>
        <p:nvCxnSpPr>
          <p:cNvPr id="463" name="Google Shape;463;p39"/>
          <p:cNvCxnSpPr/>
          <p:nvPr/>
        </p:nvCxnSpPr>
        <p:spPr>
          <a:xfrm flipH="1">
            <a:off x="2209800" y="3673475"/>
            <a:ext cx="1109663" cy="441325"/>
          </a:xfrm>
          <a:prstGeom prst="straightConnector1">
            <a:avLst/>
          </a:prstGeom>
          <a:noFill/>
          <a:ln cap="flat" cmpd="sng" w="76200">
            <a:solidFill>
              <a:srgbClr val="FF0000"/>
            </a:solidFill>
            <a:prstDash val="solid"/>
            <a:round/>
            <a:headEnd len="med" w="med" type="none"/>
            <a:tailEnd len="med" w="med" type="triangle"/>
          </a:ln>
        </p:spPr>
      </p:cxnSp>
      <p:cxnSp>
        <p:nvCxnSpPr>
          <p:cNvPr id="464" name="Google Shape;464;p39"/>
          <p:cNvCxnSpPr/>
          <p:nvPr/>
        </p:nvCxnSpPr>
        <p:spPr>
          <a:xfrm flipH="1">
            <a:off x="2286000" y="2819400"/>
            <a:ext cx="990600" cy="990600"/>
          </a:xfrm>
          <a:prstGeom prst="straightConnector1">
            <a:avLst/>
          </a:prstGeom>
          <a:noFill/>
          <a:ln cap="flat" cmpd="sng" w="76200">
            <a:solidFill>
              <a:srgbClr val="FF0000"/>
            </a:solidFill>
            <a:prstDash val="solid"/>
            <a:round/>
            <a:headEnd len="med" w="med" type="none"/>
            <a:tailEnd len="med" w="med" type="triangle"/>
          </a:ln>
        </p:spPr>
      </p:cxnSp>
      <p:sp>
        <p:nvSpPr>
          <p:cNvPr id="465" name="Google Shape;465;p39"/>
          <p:cNvSpPr txBox="1"/>
          <p:nvPr/>
        </p:nvSpPr>
        <p:spPr>
          <a:xfrm>
            <a:off x="3276600" y="2536825"/>
            <a:ext cx="4419600" cy="2101850"/>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rgbClr val="FFFF00"/>
              </a:buClr>
              <a:buSzPts val="2400"/>
              <a:buFont typeface="Times New Roman"/>
              <a:buChar char="•"/>
            </a:pPr>
            <a:r>
              <a:rPr b="0" i="0" lang="en-US" sz="2400" u="none" cap="none" strike="noStrike">
                <a:solidFill>
                  <a:srgbClr val="FFFF00"/>
                </a:solidFill>
                <a:latin typeface="Times New Roman"/>
                <a:ea typeface="Times New Roman"/>
                <a:cs typeface="Times New Roman"/>
                <a:sym typeface="Times New Roman"/>
              </a:rPr>
              <a:t>Commonly owned, related subject matter</a:t>
            </a:r>
            <a:endParaRPr/>
          </a:p>
          <a:p>
            <a:pPr indent="-152400" lvl="0" marL="0" marR="0" rtl="0" algn="l">
              <a:spcBef>
                <a:spcPts val="1200"/>
              </a:spcBef>
              <a:spcAft>
                <a:spcPts val="0"/>
              </a:spcAft>
              <a:buClr>
                <a:srgbClr val="FFFF00"/>
              </a:buClr>
              <a:buSzPts val="2400"/>
              <a:buFont typeface="Times New Roman"/>
              <a:buChar char="•"/>
            </a:pPr>
            <a:r>
              <a:rPr b="0" i="0" lang="en-US" sz="2400" u="none" cap="none" strike="noStrike">
                <a:solidFill>
                  <a:srgbClr val="FFFF00"/>
                </a:solidFill>
                <a:latin typeface="Times New Roman"/>
                <a:ea typeface="Times New Roman"/>
                <a:cs typeface="Times New Roman"/>
                <a:sym typeface="Times New Roman"/>
              </a:rPr>
              <a:t>Common limitation</a:t>
            </a:r>
            <a:endParaRPr/>
          </a:p>
          <a:p>
            <a:pPr indent="0" lvl="0" marL="0" marR="0" rtl="0" algn="l">
              <a:spcBef>
                <a:spcPts val="160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pic>
        <p:nvPicPr>
          <p:cNvPr id="466" name="Google Shape;466;p39"/>
          <p:cNvPicPr preferRelativeResize="0"/>
          <p:nvPr/>
        </p:nvPicPr>
        <p:blipFill rotWithShape="1">
          <a:blip r:embed="rId4">
            <a:alphaModFix/>
          </a:blip>
          <a:srcRect b="0" l="0" r="0" t="0"/>
          <a:stretch/>
        </p:blipFill>
        <p:spPr>
          <a:xfrm>
            <a:off x="7467600" y="4572000"/>
            <a:ext cx="1065213" cy="1828800"/>
          </a:xfrm>
          <a:prstGeom prst="rect">
            <a:avLst/>
          </a:prstGeom>
          <a:noFill/>
          <a:ln>
            <a:noFill/>
          </a:ln>
        </p:spPr>
      </p:pic>
      <p:sp>
        <p:nvSpPr>
          <p:cNvPr id="467" name="Google Shape;467;p39"/>
          <p:cNvSpPr/>
          <p:nvPr/>
        </p:nvSpPr>
        <p:spPr>
          <a:xfrm>
            <a:off x="3048000" y="4267200"/>
            <a:ext cx="3505200" cy="1676400"/>
          </a:xfrm>
          <a:prstGeom prst="wedgeRectCallout">
            <a:avLst>
              <a:gd fmla="val 75046" name="adj1"/>
              <a:gd fmla="val -190"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3200" u="none" cap="none" strike="noStrike">
                <a:solidFill>
                  <a:schemeClr val="dk1"/>
                </a:solidFill>
                <a:latin typeface="Times New Roman"/>
                <a:ea typeface="Times New Roman"/>
                <a:cs typeface="Times New Roman"/>
                <a:sym typeface="Times New Roman"/>
              </a:rPr>
              <a:t>Aagh!  CAFC used one in construing terms in the other.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39966"/>
        </a:solidFill>
      </p:bgPr>
    </p:bg>
    <p:spTree>
      <p:nvGrpSpPr>
        <p:cNvPr id="118" name="Shape 118"/>
        <p:cNvGrpSpPr/>
        <p:nvPr/>
      </p:nvGrpSpPr>
      <p:grpSpPr>
        <a:xfrm>
          <a:off x="0" y="0"/>
          <a:ext cx="0" cy="0"/>
          <a:chOff x="0" y="0"/>
          <a:chExt cx="0" cy="0"/>
        </a:xfrm>
      </p:grpSpPr>
      <p:sp>
        <p:nvSpPr>
          <p:cNvPr id="119" name="Google Shape;119;p4"/>
          <p:cNvSpPr txBox="1"/>
          <p:nvPr>
            <p:ph type="title"/>
          </p:nvPr>
        </p:nvSpPr>
        <p:spPr>
          <a:xfrm>
            <a:off x="381000" y="381000"/>
            <a:ext cx="8305800" cy="1143000"/>
          </a:xfrm>
          <a:prstGeom prst="rect">
            <a:avLst/>
          </a:prstGeom>
          <a:noFill/>
          <a:ln>
            <a:noFill/>
          </a:ln>
        </p:spPr>
        <p:txBody>
          <a:bodyPr anchorCtr="0" anchor="ctr" bIns="45700" lIns="91425" spcFirstLastPara="1" rIns="91425" wrap="square" tIns="45700">
            <a:noAutofit/>
          </a:bodyPr>
          <a:lstStyle/>
          <a:p>
            <a:pPr indent="-838200" lvl="0" marL="838200" rtl="0" algn="ctr">
              <a:spcBef>
                <a:spcPts val="0"/>
              </a:spcBef>
              <a:spcAft>
                <a:spcPts val="0"/>
              </a:spcAft>
              <a:buNone/>
            </a:pPr>
            <a:r>
              <a:rPr i="1" lang="en-US">
                <a:solidFill>
                  <a:srgbClr val="FFFF00"/>
                </a:solidFill>
              </a:rPr>
              <a:t>Viskase Corp. v. Amer. National Can Co</a:t>
            </a:r>
            <a:r>
              <a:rPr lang="en-US">
                <a:solidFill>
                  <a:srgbClr val="FFFF00"/>
                </a:solidFill>
              </a:rPr>
              <a:t>.</a:t>
            </a:r>
            <a:endParaRPr/>
          </a:p>
        </p:txBody>
      </p:sp>
      <p:pic>
        <p:nvPicPr>
          <p:cNvPr id="120" name="Google Shape;120;p4"/>
          <p:cNvPicPr preferRelativeResize="0"/>
          <p:nvPr/>
        </p:nvPicPr>
        <p:blipFill rotWithShape="1">
          <a:blip r:embed="rId3">
            <a:alphaModFix/>
          </a:blip>
          <a:srcRect b="0" l="0" r="0" t="0"/>
          <a:stretch/>
        </p:blipFill>
        <p:spPr>
          <a:xfrm>
            <a:off x="2133600" y="2895600"/>
            <a:ext cx="3257550" cy="3429000"/>
          </a:xfrm>
          <a:prstGeom prst="rect">
            <a:avLst/>
          </a:prstGeom>
          <a:noFill/>
          <a:ln>
            <a:noFill/>
          </a:ln>
        </p:spPr>
      </p:pic>
      <p:sp>
        <p:nvSpPr>
          <p:cNvPr id="121" name="Google Shape;121;p4"/>
          <p:cNvSpPr/>
          <p:nvPr/>
        </p:nvSpPr>
        <p:spPr>
          <a:xfrm flipH="1">
            <a:off x="762000" y="1905000"/>
            <a:ext cx="2667000" cy="838200"/>
          </a:xfrm>
          <a:prstGeom prst="wedgeRectCallout">
            <a:avLst>
              <a:gd fmla="val -34764" name="adj1"/>
              <a:gd fmla="val 225565"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
        <p:nvSpPr>
          <p:cNvPr id="122" name="Google Shape;122;p4"/>
          <p:cNvSpPr/>
          <p:nvPr/>
        </p:nvSpPr>
        <p:spPr>
          <a:xfrm>
            <a:off x="5943600" y="1676400"/>
            <a:ext cx="2667000" cy="1600200"/>
          </a:xfrm>
          <a:prstGeom prst="wedgeRectCallout">
            <a:avLst>
              <a:gd fmla="val -60060" name="adj1"/>
              <a:gd fmla="val 95139"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
        <p:nvSpPr>
          <p:cNvPr id="123" name="Google Shape;123;p4"/>
          <p:cNvSpPr txBox="1"/>
          <p:nvPr/>
        </p:nvSpPr>
        <p:spPr>
          <a:xfrm>
            <a:off x="990600" y="1981200"/>
            <a:ext cx="2286000" cy="5492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000" u="none" cap="none" strike="noStrike">
                <a:solidFill>
                  <a:schemeClr val="dk1"/>
                </a:solidFill>
                <a:latin typeface="Times New Roman"/>
                <a:ea typeface="Times New Roman"/>
                <a:cs typeface="Times New Roman"/>
                <a:sym typeface="Times New Roman"/>
              </a:rPr>
              <a:t>About 0.91?</a:t>
            </a:r>
            <a:endParaRPr/>
          </a:p>
        </p:txBody>
      </p:sp>
      <p:sp>
        <p:nvSpPr>
          <p:cNvPr id="124" name="Google Shape;124;p4"/>
          <p:cNvSpPr txBox="1"/>
          <p:nvPr/>
        </p:nvSpPr>
        <p:spPr>
          <a:xfrm>
            <a:off x="6019800" y="1752600"/>
            <a:ext cx="2286000" cy="10064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000" u="none" cap="none" strike="noStrike">
                <a:solidFill>
                  <a:schemeClr val="dk1"/>
                </a:solidFill>
                <a:latin typeface="Times New Roman"/>
                <a:ea typeface="Times New Roman"/>
                <a:cs typeface="Times New Roman"/>
                <a:sym typeface="Times New Roman"/>
              </a:rPr>
              <a:t>Precisely 0.910.</a:t>
            </a:r>
            <a:endParaRPr/>
          </a:p>
        </p:txBody>
      </p:sp>
      <p:sp>
        <p:nvSpPr>
          <p:cNvPr id="125" name="Google Shape;125;p4"/>
          <p:cNvSpPr/>
          <p:nvPr/>
        </p:nvSpPr>
        <p:spPr>
          <a:xfrm flipH="1" rot="10800000">
            <a:off x="6172200" y="4572000"/>
            <a:ext cx="2438400" cy="1371600"/>
          </a:xfrm>
          <a:prstGeom prst="wedgeRectCallout">
            <a:avLst>
              <a:gd fmla="val -63477" name="adj1"/>
              <a:gd fmla="val 81134" name="adj2"/>
            </a:avLst>
          </a:prstGeom>
          <a:solidFill>
            <a:schemeClr val="lt1"/>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
          <p:cNvSpPr txBox="1"/>
          <p:nvPr/>
        </p:nvSpPr>
        <p:spPr>
          <a:xfrm flipH="1">
            <a:off x="6172200" y="4572000"/>
            <a:ext cx="2438400" cy="1371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
        <p:nvSpPr>
          <p:cNvPr id="127" name="Google Shape;127;p4"/>
          <p:cNvSpPr txBox="1"/>
          <p:nvPr/>
        </p:nvSpPr>
        <p:spPr>
          <a:xfrm>
            <a:off x="6172200" y="4572000"/>
            <a:ext cx="2438400" cy="137318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You caught this bug from your attorney.</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99"/>
        </a:solidFill>
      </p:bgPr>
    </p:bg>
    <p:spTree>
      <p:nvGrpSpPr>
        <p:cNvPr id="471" name="Shape 471"/>
        <p:cNvGrpSpPr/>
        <p:nvPr/>
      </p:nvGrpSpPr>
      <p:grpSpPr>
        <a:xfrm>
          <a:off x="0" y="0"/>
          <a:ext cx="0" cy="0"/>
          <a:chOff x="0" y="0"/>
          <a:chExt cx="0" cy="0"/>
        </a:xfrm>
      </p:grpSpPr>
      <p:sp>
        <p:nvSpPr>
          <p:cNvPr id="472" name="Google Shape;472;p40"/>
          <p:cNvSpPr txBox="1"/>
          <p:nvPr>
            <p:ph type="title"/>
          </p:nvPr>
        </p:nvSpPr>
        <p:spPr>
          <a:xfrm>
            <a:off x="381000" y="457200"/>
            <a:ext cx="84582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2400">
                <a:solidFill>
                  <a:srgbClr val="FFFFFF"/>
                </a:solidFill>
              </a:rPr>
              <a:t>Compare the Viskase case to </a:t>
            </a:r>
            <a:br>
              <a:rPr lang="en-US" sz="4000">
                <a:solidFill>
                  <a:srgbClr val="FFFFFF"/>
                </a:solidFill>
              </a:rPr>
            </a:br>
            <a:r>
              <a:rPr lang="en-US" sz="4800">
                <a:solidFill>
                  <a:srgbClr val="FFFFFF"/>
                </a:solidFill>
              </a:rPr>
              <a:t>Abbott Labs. v. Dey</a:t>
            </a:r>
            <a:endParaRPr sz="4800">
              <a:solidFill>
                <a:srgbClr val="FFFFFF"/>
              </a:solidFill>
            </a:endParaRPr>
          </a:p>
        </p:txBody>
      </p:sp>
      <p:pic>
        <p:nvPicPr>
          <p:cNvPr id="473" name="Google Shape;473;p40"/>
          <p:cNvPicPr preferRelativeResize="0"/>
          <p:nvPr/>
        </p:nvPicPr>
        <p:blipFill rotWithShape="1">
          <a:blip r:embed="rId3">
            <a:alphaModFix/>
          </a:blip>
          <a:srcRect b="0" l="0" r="0" t="0"/>
          <a:stretch/>
        </p:blipFill>
        <p:spPr>
          <a:xfrm>
            <a:off x="304800" y="3810000"/>
            <a:ext cx="2203450" cy="2565400"/>
          </a:xfrm>
          <a:prstGeom prst="rect">
            <a:avLst/>
          </a:prstGeom>
          <a:noFill/>
          <a:ln>
            <a:noFill/>
          </a:ln>
        </p:spPr>
      </p:pic>
      <p:sp>
        <p:nvSpPr>
          <p:cNvPr id="474" name="Google Shape;474;p40"/>
          <p:cNvSpPr txBox="1"/>
          <p:nvPr/>
        </p:nvSpPr>
        <p:spPr>
          <a:xfrm>
            <a:off x="1317625" y="1905000"/>
            <a:ext cx="5791200" cy="13700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rgbClr val="FFFF00"/>
                </a:solidFill>
                <a:latin typeface="Times New Roman"/>
                <a:ea typeface="Times New Roman"/>
                <a:cs typeface="Times New Roman"/>
                <a:sym typeface="Times New Roman"/>
              </a:rPr>
              <a:t>No estoppel between commonly-owned patents.</a:t>
            </a:r>
            <a:endParaRPr/>
          </a:p>
          <a:p>
            <a:pPr indent="0" lvl="0" marL="0" marR="0" rtl="0" algn="l">
              <a:spcBef>
                <a:spcPts val="1200"/>
              </a:spcBef>
              <a:spcAft>
                <a:spcPts val="0"/>
              </a:spcAft>
              <a:buNone/>
            </a:pPr>
            <a:r>
              <a:t/>
            </a:r>
            <a:endParaRPr b="0" i="0" sz="2400" u="none" cap="none" strike="noStrike">
              <a:solidFill>
                <a:srgbClr val="FFFF00"/>
              </a:solidFill>
              <a:latin typeface="Times New Roman"/>
              <a:ea typeface="Times New Roman"/>
              <a:cs typeface="Times New Roman"/>
              <a:sym typeface="Times New Roman"/>
            </a:endParaRPr>
          </a:p>
        </p:txBody>
      </p:sp>
      <p:sp>
        <p:nvSpPr>
          <p:cNvPr id="475" name="Google Shape;475;p40"/>
          <p:cNvSpPr txBox="1"/>
          <p:nvPr/>
        </p:nvSpPr>
        <p:spPr>
          <a:xfrm>
            <a:off x="3200400" y="2590800"/>
            <a:ext cx="4343400" cy="11874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rgbClr val="FFFF00"/>
                </a:solidFill>
                <a:latin typeface="Times New Roman"/>
                <a:ea typeface="Times New Roman"/>
                <a:cs typeface="Times New Roman"/>
                <a:sym typeface="Times New Roman"/>
              </a:rPr>
              <a:t>Later patent had common inventor and common subject matter</a:t>
            </a:r>
            <a:endParaRPr/>
          </a:p>
        </p:txBody>
      </p:sp>
      <p:cxnSp>
        <p:nvCxnSpPr>
          <p:cNvPr id="476" name="Google Shape;476;p40"/>
          <p:cNvCxnSpPr/>
          <p:nvPr/>
        </p:nvCxnSpPr>
        <p:spPr>
          <a:xfrm flipH="1">
            <a:off x="1752600" y="2819400"/>
            <a:ext cx="76200" cy="1295400"/>
          </a:xfrm>
          <a:prstGeom prst="straightConnector1">
            <a:avLst/>
          </a:prstGeom>
          <a:noFill/>
          <a:ln cap="flat" cmpd="sng" w="76200">
            <a:solidFill>
              <a:srgbClr val="FF0000"/>
            </a:solidFill>
            <a:prstDash val="solid"/>
            <a:round/>
            <a:headEnd len="med" w="med" type="none"/>
            <a:tailEnd len="med" w="med" type="triangle"/>
          </a:ln>
        </p:spPr>
      </p:cxnSp>
      <p:cxnSp>
        <p:nvCxnSpPr>
          <p:cNvPr id="477" name="Google Shape;477;p40"/>
          <p:cNvCxnSpPr/>
          <p:nvPr/>
        </p:nvCxnSpPr>
        <p:spPr>
          <a:xfrm flipH="1">
            <a:off x="2057400" y="2819400"/>
            <a:ext cx="1108075" cy="1600200"/>
          </a:xfrm>
          <a:prstGeom prst="straightConnector1">
            <a:avLst/>
          </a:prstGeom>
          <a:noFill/>
          <a:ln cap="flat" cmpd="sng" w="76200">
            <a:solidFill>
              <a:srgbClr val="FF0000"/>
            </a:solidFill>
            <a:prstDash val="solid"/>
            <a:round/>
            <a:headEnd len="med" w="med" type="none"/>
            <a:tailEnd len="med" w="med" type="triangle"/>
          </a:ln>
        </p:spPr>
      </p:cxnSp>
      <p:pic>
        <p:nvPicPr>
          <p:cNvPr id="478" name="Google Shape;478;p40"/>
          <p:cNvPicPr preferRelativeResize="0"/>
          <p:nvPr/>
        </p:nvPicPr>
        <p:blipFill rotWithShape="1">
          <a:blip r:embed="rId4">
            <a:alphaModFix/>
          </a:blip>
          <a:srcRect b="0" l="0" r="0" t="0"/>
          <a:stretch/>
        </p:blipFill>
        <p:spPr>
          <a:xfrm>
            <a:off x="6972300" y="4054475"/>
            <a:ext cx="1943100" cy="2514600"/>
          </a:xfrm>
          <a:prstGeom prst="rect">
            <a:avLst/>
          </a:prstGeom>
          <a:noFill/>
          <a:ln>
            <a:noFill/>
          </a:ln>
        </p:spPr>
      </p:pic>
      <p:sp>
        <p:nvSpPr>
          <p:cNvPr id="479" name="Google Shape;479;p40"/>
          <p:cNvSpPr/>
          <p:nvPr/>
        </p:nvSpPr>
        <p:spPr>
          <a:xfrm>
            <a:off x="2971800" y="4114800"/>
            <a:ext cx="3733800" cy="1828800"/>
          </a:xfrm>
          <a:prstGeom prst="wedgeRectCallout">
            <a:avLst>
              <a:gd fmla="val 69940" name="adj1"/>
              <a:gd fmla="val -26213"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346075" lvl="0" marL="346075" marR="0" rtl="0" algn="l">
              <a:spcBef>
                <a:spcPts val="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Later patent legally un-related</a:t>
            </a:r>
            <a:endParaRPr/>
          </a:p>
          <a:p>
            <a:pPr indent="-346075" lvl="0" marL="346075" marR="0" rtl="0" algn="l">
              <a:spcBef>
                <a:spcPts val="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“different composition”</a:t>
            </a:r>
            <a:endParaRPr/>
          </a:p>
          <a:p>
            <a:pPr indent="-346075" lvl="0" marL="346075" marR="0" rtl="0" algn="l">
              <a:spcBef>
                <a:spcPts val="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Added limitation.</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99"/>
        </a:solidFill>
      </p:bgPr>
    </p:bg>
    <p:spTree>
      <p:nvGrpSpPr>
        <p:cNvPr id="483" name="Shape 483"/>
        <p:cNvGrpSpPr/>
        <p:nvPr/>
      </p:nvGrpSpPr>
      <p:grpSpPr>
        <a:xfrm>
          <a:off x="0" y="0"/>
          <a:ext cx="0" cy="0"/>
          <a:chOff x="0" y="0"/>
          <a:chExt cx="0" cy="0"/>
        </a:xfrm>
      </p:grpSpPr>
      <p:sp>
        <p:nvSpPr>
          <p:cNvPr id="484" name="Google Shape;484;p41"/>
          <p:cNvSpPr txBox="1"/>
          <p:nvPr>
            <p:ph type="title"/>
          </p:nvPr>
        </p:nvSpPr>
        <p:spPr>
          <a:xfrm>
            <a:off x="685800" y="762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4000">
                <a:solidFill>
                  <a:srgbClr val="FFFFFF"/>
                </a:solidFill>
              </a:rPr>
              <a:t>SUCCESS STRATEGY</a:t>
            </a:r>
            <a:endParaRPr b="1" sz="4000">
              <a:solidFill>
                <a:srgbClr val="FFFFFF"/>
              </a:solidFill>
            </a:endParaRPr>
          </a:p>
        </p:txBody>
      </p:sp>
      <p:sp>
        <p:nvSpPr>
          <p:cNvPr id="485" name="Google Shape;485;p41"/>
          <p:cNvSpPr txBox="1"/>
          <p:nvPr/>
        </p:nvSpPr>
        <p:spPr>
          <a:xfrm>
            <a:off x="304800" y="990600"/>
            <a:ext cx="8001000" cy="1371600"/>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None/>
            </a:pPr>
            <a:r>
              <a:rPr b="1" i="0" lang="en-US" sz="2800" u="none" cap="none" strike="noStrike">
                <a:solidFill>
                  <a:srgbClr val="FFFF00"/>
                </a:solidFill>
                <a:latin typeface="Times New Roman"/>
                <a:ea typeface="Times New Roman"/>
                <a:cs typeface="Times New Roman"/>
                <a:sym typeface="Times New Roman"/>
              </a:rPr>
              <a:t>How do you defend against barrage of multiple reexamination and IPR attacks (5 for us, 125 for a poor company (Zond) out east!!!)</a:t>
            </a:r>
            <a:endParaRPr b="0" i="0" sz="2800" u="none" cap="none" strike="noStrike">
              <a:solidFill>
                <a:srgbClr val="FFFF00"/>
              </a:solidFill>
              <a:latin typeface="Times New Roman"/>
              <a:ea typeface="Times New Roman"/>
              <a:cs typeface="Times New Roman"/>
              <a:sym typeface="Times New Roman"/>
            </a:endParaRPr>
          </a:p>
          <a:p>
            <a:pPr indent="-342900" lvl="0" marL="342900" marR="0" rtl="0" algn="l">
              <a:spcBef>
                <a:spcPts val="640"/>
              </a:spcBef>
              <a:spcAft>
                <a:spcPts val="0"/>
              </a:spcAft>
              <a:buNone/>
            </a:pPr>
            <a:r>
              <a:t/>
            </a:r>
            <a:endParaRPr b="0" i="0" sz="3200" u="none" cap="none" strike="noStrike">
              <a:solidFill>
                <a:srgbClr val="FFFF00"/>
              </a:solidFill>
              <a:latin typeface="Times New Roman"/>
              <a:ea typeface="Times New Roman"/>
              <a:cs typeface="Times New Roman"/>
              <a:sym typeface="Times New Roman"/>
            </a:endParaRPr>
          </a:p>
        </p:txBody>
      </p:sp>
      <p:sp>
        <p:nvSpPr>
          <p:cNvPr descr="Image result for artillery barrage" id="486" name="Google Shape;486;p41"/>
          <p:cNvSpPr/>
          <p:nvPr/>
        </p:nvSpPr>
        <p:spPr>
          <a:xfrm>
            <a:off x="193675" y="-242888"/>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
        <p:nvSpPr>
          <p:cNvPr descr="Image result for artillery barrage" id="487" name="Google Shape;487;p41"/>
          <p:cNvSpPr/>
          <p:nvPr/>
        </p:nvSpPr>
        <p:spPr>
          <a:xfrm>
            <a:off x="346075" y="-90488"/>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pic>
        <p:nvPicPr>
          <p:cNvPr descr="Image result for artillery barrage" id="488" name="Google Shape;488;p41"/>
          <p:cNvPicPr preferRelativeResize="0"/>
          <p:nvPr/>
        </p:nvPicPr>
        <p:blipFill rotWithShape="1">
          <a:blip r:embed="rId3">
            <a:alphaModFix/>
          </a:blip>
          <a:srcRect b="0" l="0" r="0" t="0"/>
          <a:stretch/>
        </p:blipFill>
        <p:spPr>
          <a:xfrm>
            <a:off x="3406775" y="4464050"/>
            <a:ext cx="5737225" cy="2393950"/>
          </a:xfrm>
          <a:prstGeom prst="rect">
            <a:avLst/>
          </a:prstGeom>
          <a:noFill/>
          <a:ln>
            <a:noFill/>
          </a:ln>
        </p:spPr>
      </p:pic>
      <p:pic>
        <p:nvPicPr>
          <p:cNvPr descr="Image result for artillery barrage" id="489" name="Google Shape;489;p41"/>
          <p:cNvPicPr preferRelativeResize="0"/>
          <p:nvPr/>
        </p:nvPicPr>
        <p:blipFill rotWithShape="1">
          <a:blip r:embed="rId4">
            <a:alphaModFix/>
          </a:blip>
          <a:srcRect b="0" l="0" r="0" t="0"/>
          <a:stretch/>
        </p:blipFill>
        <p:spPr>
          <a:xfrm>
            <a:off x="0" y="4464050"/>
            <a:ext cx="3406775" cy="2393950"/>
          </a:xfrm>
          <a:prstGeom prst="rect">
            <a:avLst/>
          </a:prstGeom>
          <a:noFill/>
          <a:ln>
            <a:noFill/>
          </a:ln>
        </p:spPr>
      </p:pic>
      <p:sp>
        <p:nvSpPr>
          <p:cNvPr id="490" name="Google Shape;490;p41"/>
          <p:cNvSpPr txBox="1"/>
          <p:nvPr/>
        </p:nvSpPr>
        <p:spPr>
          <a:xfrm>
            <a:off x="817563" y="2362200"/>
            <a:ext cx="7162800" cy="193833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F2F2F2"/>
              </a:buClr>
              <a:buSzPts val="2400"/>
              <a:buFont typeface="Arial"/>
              <a:buChar char="•"/>
            </a:pPr>
            <a:r>
              <a:rPr b="0" i="0" lang="en-US" sz="2400" u="none" cap="none" strike="noStrike">
                <a:solidFill>
                  <a:srgbClr val="F2F2F2"/>
                </a:solidFill>
                <a:latin typeface="Times New Roman"/>
                <a:ea typeface="Times New Roman"/>
                <a:cs typeface="Times New Roman"/>
                <a:sym typeface="Times New Roman"/>
              </a:rPr>
              <a:t>Warm mix asphalt with amazing additive; many advantages</a:t>
            </a:r>
            <a:endParaRPr/>
          </a:p>
          <a:p>
            <a:pPr indent="-342900" lvl="0" marL="342900" marR="0" rtl="0" algn="l">
              <a:spcBef>
                <a:spcPts val="0"/>
              </a:spcBef>
              <a:spcAft>
                <a:spcPts val="0"/>
              </a:spcAft>
              <a:buClr>
                <a:srgbClr val="F2F2F2"/>
              </a:buClr>
              <a:buSzPts val="2400"/>
              <a:buFont typeface="Arial"/>
              <a:buChar char="•"/>
            </a:pPr>
            <a:r>
              <a:rPr b="0" i="0" lang="en-US" sz="2400" u="none" cap="none" strike="noStrike">
                <a:solidFill>
                  <a:srgbClr val="F2F2F2"/>
                </a:solidFill>
                <a:latin typeface="Times New Roman"/>
                <a:ea typeface="Times New Roman"/>
                <a:cs typeface="Times New Roman"/>
                <a:sym typeface="Times New Roman"/>
              </a:rPr>
              <a:t>5 reexaminations launched by 2 requestors; parallel litigation</a:t>
            </a:r>
            <a:endParaRPr/>
          </a:p>
          <a:p>
            <a:pPr indent="-342900" lvl="0" marL="342900" marR="0" rtl="0" algn="l">
              <a:spcBef>
                <a:spcPts val="0"/>
              </a:spcBef>
              <a:spcAft>
                <a:spcPts val="0"/>
              </a:spcAft>
              <a:buClr>
                <a:srgbClr val="F2F2F2"/>
              </a:buClr>
              <a:buSzPts val="2400"/>
              <a:buFont typeface="Arial"/>
              <a:buChar char="•"/>
            </a:pPr>
            <a:r>
              <a:rPr b="0" i="0" lang="en-US" sz="2400" u="none" cap="none" strike="noStrike">
                <a:solidFill>
                  <a:srgbClr val="F2F2F2"/>
                </a:solidFill>
                <a:latin typeface="Times New Roman"/>
                <a:ea typeface="Times New Roman"/>
                <a:cs typeface="Times New Roman"/>
                <a:sym typeface="Times New Roman"/>
              </a:rPr>
              <a:t>Low survival chances????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99"/>
        </a:solidFill>
      </p:bgPr>
    </p:bg>
    <p:spTree>
      <p:nvGrpSpPr>
        <p:cNvPr id="494" name="Shape 494"/>
        <p:cNvGrpSpPr/>
        <p:nvPr/>
      </p:nvGrpSpPr>
      <p:grpSpPr>
        <a:xfrm>
          <a:off x="0" y="0"/>
          <a:ext cx="0" cy="0"/>
          <a:chOff x="0" y="0"/>
          <a:chExt cx="0" cy="0"/>
        </a:xfrm>
      </p:grpSpPr>
      <p:sp>
        <p:nvSpPr>
          <p:cNvPr id="495" name="Google Shape;495;p42"/>
          <p:cNvSpPr txBox="1"/>
          <p:nvPr>
            <p:ph type="title"/>
          </p:nvPr>
        </p:nvSpPr>
        <p:spPr>
          <a:xfrm>
            <a:off x="685800" y="762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4000">
                <a:solidFill>
                  <a:srgbClr val="FFFFFF"/>
                </a:solidFill>
              </a:rPr>
              <a:t>SUCCESS STRATEGY</a:t>
            </a:r>
            <a:endParaRPr b="1" sz="4000">
              <a:solidFill>
                <a:srgbClr val="FFFFFF"/>
              </a:solidFill>
            </a:endParaRPr>
          </a:p>
        </p:txBody>
      </p:sp>
      <p:sp>
        <p:nvSpPr>
          <p:cNvPr id="496" name="Google Shape;496;p42"/>
          <p:cNvSpPr txBox="1"/>
          <p:nvPr/>
        </p:nvSpPr>
        <p:spPr>
          <a:xfrm>
            <a:off x="304800" y="990600"/>
            <a:ext cx="8001000" cy="1371600"/>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None/>
            </a:pPr>
            <a:r>
              <a:rPr b="1" i="0" lang="en-US" sz="2800" u="none" cap="none" strike="noStrike">
                <a:solidFill>
                  <a:srgbClr val="FFFF00"/>
                </a:solidFill>
                <a:latin typeface="Times New Roman"/>
                <a:ea typeface="Times New Roman"/>
                <a:cs typeface="Times New Roman"/>
                <a:sym typeface="Times New Roman"/>
              </a:rPr>
              <a:t>How do you defend against barrage of multiple reexamination and IPR attacks (5 for us, 125 for a poor company (Zond) out east!!!)</a:t>
            </a:r>
            <a:endParaRPr b="0" i="0" sz="2800" u="none" cap="none" strike="noStrike">
              <a:solidFill>
                <a:srgbClr val="FFFF00"/>
              </a:solidFill>
              <a:latin typeface="Times New Roman"/>
              <a:ea typeface="Times New Roman"/>
              <a:cs typeface="Times New Roman"/>
              <a:sym typeface="Times New Roman"/>
            </a:endParaRPr>
          </a:p>
          <a:p>
            <a:pPr indent="-342900" lvl="0" marL="342900" marR="0" rtl="0" algn="l">
              <a:spcBef>
                <a:spcPts val="640"/>
              </a:spcBef>
              <a:spcAft>
                <a:spcPts val="0"/>
              </a:spcAft>
              <a:buNone/>
            </a:pPr>
            <a:r>
              <a:t/>
            </a:r>
            <a:endParaRPr b="0" i="0" sz="3200" u="none" cap="none" strike="noStrike">
              <a:solidFill>
                <a:srgbClr val="FFFF00"/>
              </a:solidFill>
              <a:latin typeface="Times New Roman"/>
              <a:ea typeface="Times New Roman"/>
              <a:cs typeface="Times New Roman"/>
              <a:sym typeface="Times New Roman"/>
            </a:endParaRPr>
          </a:p>
        </p:txBody>
      </p:sp>
      <p:sp>
        <p:nvSpPr>
          <p:cNvPr descr="Image result for artillery barrage" id="497" name="Google Shape;497;p42"/>
          <p:cNvSpPr/>
          <p:nvPr/>
        </p:nvSpPr>
        <p:spPr>
          <a:xfrm>
            <a:off x="193675" y="-242888"/>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
        <p:nvSpPr>
          <p:cNvPr descr="Image result for artillery barrage" id="498" name="Google Shape;498;p42"/>
          <p:cNvSpPr/>
          <p:nvPr/>
        </p:nvSpPr>
        <p:spPr>
          <a:xfrm>
            <a:off x="346075" y="-90488"/>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pic>
        <p:nvPicPr>
          <p:cNvPr descr="Image result for artillery barrage" id="499" name="Google Shape;499;p42"/>
          <p:cNvPicPr preferRelativeResize="0"/>
          <p:nvPr/>
        </p:nvPicPr>
        <p:blipFill rotWithShape="1">
          <a:blip r:embed="rId3">
            <a:alphaModFix/>
          </a:blip>
          <a:srcRect b="0" l="0" r="0" t="0"/>
          <a:stretch/>
        </p:blipFill>
        <p:spPr>
          <a:xfrm>
            <a:off x="3406775" y="4464050"/>
            <a:ext cx="5737225" cy="2393950"/>
          </a:xfrm>
          <a:prstGeom prst="rect">
            <a:avLst/>
          </a:prstGeom>
          <a:noFill/>
          <a:ln>
            <a:noFill/>
          </a:ln>
        </p:spPr>
      </p:pic>
      <p:pic>
        <p:nvPicPr>
          <p:cNvPr descr="Image result for artillery barrage" id="500" name="Google Shape;500;p42"/>
          <p:cNvPicPr preferRelativeResize="0"/>
          <p:nvPr/>
        </p:nvPicPr>
        <p:blipFill rotWithShape="1">
          <a:blip r:embed="rId4">
            <a:alphaModFix/>
          </a:blip>
          <a:srcRect b="0" l="0" r="0" t="0"/>
          <a:stretch/>
        </p:blipFill>
        <p:spPr>
          <a:xfrm>
            <a:off x="0" y="4464050"/>
            <a:ext cx="3406775" cy="2393950"/>
          </a:xfrm>
          <a:prstGeom prst="rect">
            <a:avLst/>
          </a:prstGeom>
          <a:noFill/>
          <a:ln>
            <a:noFill/>
          </a:ln>
        </p:spPr>
      </p:pic>
      <p:sp>
        <p:nvSpPr>
          <p:cNvPr id="501" name="Google Shape;501;p42"/>
          <p:cNvSpPr txBox="1"/>
          <p:nvPr/>
        </p:nvSpPr>
        <p:spPr>
          <a:xfrm>
            <a:off x="817563" y="2362200"/>
            <a:ext cx="7162800" cy="193833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Times New Roman"/>
                <a:ea typeface="Times New Roman"/>
                <a:cs typeface="Times New Roman"/>
                <a:sym typeface="Times New Roman"/>
              </a:rPr>
              <a:t>Warm mix asphalt with amazing additive; many advantages</a:t>
            </a:r>
            <a:endParaRPr/>
          </a:p>
          <a:p>
            <a:pPr indent="-3429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Times New Roman"/>
                <a:ea typeface="Times New Roman"/>
                <a:cs typeface="Times New Roman"/>
                <a:sym typeface="Times New Roman"/>
              </a:rPr>
              <a:t>5 reexaminations launched by 2 requestors; parallel litigation</a:t>
            </a:r>
            <a:endParaRPr/>
          </a:p>
          <a:p>
            <a:pPr indent="-342900" lvl="0" marL="34290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Times New Roman"/>
                <a:ea typeface="Times New Roman"/>
                <a:cs typeface="Times New Roman"/>
                <a:sym typeface="Times New Roman"/>
              </a:rPr>
              <a:t>Low survival chances????</a:t>
            </a:r>
            <a:endParaRPr/>
          </a:p>
        </p:txBody>
      </p:sp>
      <p:sp>
        <p:nvSpPr>
          <p:cNvPr id="502" name="Google Shape;502;p42"/>
          <p:cNvSpPr txBox="1"/>
          <p:nvPr/>
        </p:nvSpPr>
        <p:spPr>
          <a:xfrm>
            <a:off x="1295400" y="990600"/>
            <a:ext cx="6858000" cy="4400700"/>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rgbClr val="FFFF00"/>
                </a:solidFill>
                <a:latin typeface="Times New Roman"/>
                <a:ea typeface="Times New Roman"/>
                <a:cs typeface="Times New Roman"/>
                <a:sym typeface="Times New Roman"/>
              </a:rPr>
              <a:t>YOU CAN’T WIN IF YOU GIVE UP</a:t>
            </a:r>
            <a:endParaRPr/>
          </a:p>
          <a:p>
            <a:pPr indent="-457200" lvl="0" marL="45720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Times New Roman"/>
                <a:ea typeface="Times New Roman"/>
                <a:cs typeface="Times New Roman"/>
                <a:sym typeface="Times New Roman"/>
              </a:rPr>
              <a:t>2/5 consolidated</a:t>
            </a:r>
            <a:endParaRPr/>
          </a:p>
          <a:p>
            <a:pPr indent="-457200" lvl="0" marL="45720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Times New Roman"/>
                <a:ea typeface="Times New Roman"/>
                <a:cs typeface="Times New Roman"/>
                <a:sym typeface="Times New Roman"/>
              </a:rPr>
              <a:t>Claims upheld in all 4 Reexaminations</a:t>
            </a:r>
            <a:endParaRPr/>
          </a:p>
          <a:p>
            <a:pPr indent="-457200" lvl="0" marL="45720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Times New Roman"/>
                <a:ea typeface="Times New Roman"/>
                <a:cs typeface="Times New Roman"/>
                <a:sym typeface="Times New Roman"/>
              </a:rPr>
              <a:t>Vigorous attack ≠ sound attack</a:t>
            </a:r>
            <a:endParaRPr/>
          </a:p>
          <a:p>
            <a:pPr indent="-457200" lvl="0" marL="45720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Times New Roman"/>
                <a:ea typeface="Times New Roman"/>
                <a:cs typeface="Times New Roman"/>
                <a:sym typeface="Times New Roman"/>
              </a:rPr>
              <a:t>Volume ≠ quality</a:t>
            </a:r>
            <a:endParaRPr/>
          </a:p>
          <a:p>
            <a:pPr indent="-457200" lvl="0" marL="45720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Times New Roman"/>
                <a:ea typeface="Times New Roman"/>
                <a:cs typeface="Times New Roman"/>
                <a:sym typeface="Times New Roman"/>
              </a:rPr>
              <a:t>Thorough preparation was key</a:t>
            </a:r>
            <a:endParaRPr/>
          </a:p>
          <a:p>
            <a:pPr indent="-457200" lvl="0" marL="45720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Times New Roman"/>
                <a:ea typeface="Times New Roman"/>
                <a:cs typeface="Times New Roman"/>
                <a:sym typeface="Times New Roman"/>
              </a:rPr>
              <a:t>INTEGRITY   RESPECT  TRUST  QUALITY</a:t>
            </a:r>
            <a:endParaRPr b="0" i="0" sz="2800" u="none" cap="none" strike="noStrike">
              <a:solidFill>
                <a:schemeClr val="lt1"/>
              </a:solidFill>
              <a:latin typeface="Times New Roman"/>
              <a:ea typeface="Times New Roman"/>
              <a:cs typeface="Times New Roman"/>
              <a:sym typeface="Times New Roman"/>
            </a:endParaRPr>
          </a:p>
          <a:p>
            <a:pPr indent="-279400" lvl="0" marL="457200" marR="0" rtl="0" algn="l">
              <a:spcBef>
                <a:spcPts val="0"/>
              </a:spcBef>
              <a:spcAft>
                <a:spcPts val="0"/>
              </a:spcAft>
              <a:buClr>
                <a:schemeClr val="dk1"/>
              </a:buClr>
              <a:buSzPts val="2800"/>
              <a:buFont typeface="Arial"/>
              <a:buNone/>
            </a:pPr>
            <a:r>
              <a:t/>
            </a:r>
            <a:endParaRPr b="0" i="0" sz="2800" u="none" cap="none" strike="noStrike">
              <a:solidFill>
                <a:schemeClr val="lt1"/>
              </a:solidFill>
              <a:latin typeface="Times New Roman"/>
              <a:ea typeface="Times New Roman"/>
              <a:cs typeface="Times New Roman"/>
              <a:sym typeface="Times New Roman"/>
            </a:endParaRPr>
          </a:p>
          <a:p>
            <a:pPr indent="-279400" lvl="0" marL="457200" marR="0" rtl="0" algn="l">
              <a:spcBef>
                <a:spcPts val="0"/>
              </a:spcBef>
              <a:spcAft>
                <a:spcPts val="0"/>
              </a:spcAft>
              <a:buClr>
                <a:schemeClr val="dk1"/>
              </a:buClr>
              <a:buSzPts val="2800"/>
              <a:buFont typeface="Arial"/>
              <a:buNone/>
            </a:pPr>
            <a:r>
              <a:t/>
            </a:r>
            <a:endParaRPr b="0" i="0" sz="28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999"/>
        </a:solidFill>
      </p:bgPr>
    </p:bg>
    <p:spTree>
      <p:nvGrpSpPr>
        <p:cNvPr id="506" name="Shape 506"/>
        <p:cNvGrpSpPr/>
        <p:nvPr/>
      </p:nvGrpSpPr>
      <p:grpSpPr>
        <a:xfrm>
          <a:off x="0" y="0"/>
          <a:ext cx="0" cy="0"/>
          <a:chOff x="0" y="0"/>
          <a:chExt cx="0" cy="0"/>
        </a:xfrm>
      </p:grpSpPr>
      <p:sp>
        <p:nvSpPr>
          <p:cNvPr id="507" name="Google Shape;507;p43"/>
          <p:cNvSpPr txBox="1"/>
          <p:nvPr>
            <p:ph type="title"/>
          </p:nvPr>
        </p:nvSpPr>
        <p:spPr>
          <a:xfrm>
            <a:off x="685800" y="-762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rgbClr val="FFFFFF"/>
                </a:solidFill>
              </a:rPr>
              <a:t>THE BLOATED CLAIM</a:t>
            </a:r>
            <a:endParaRPr/>
          </a:p>
        </p:txBody>
      </p:sp>
      <p:sp>
        <p:nvSpPr>
          <p:cNvPr id="508" name="Google Shape;508;p43"/>
          <p:cNvSpPr txBox="1"/>
          <p:nvPr>
            <p:ph idx="1" type="body"/>
          </p:nvPr>
        </p:nvSpPr>
        <p:spPr>
          <a:xfrm>
            <a:off x="685800" y="914400"/>
            <a:ext cx="7772400"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FFFF00"/>
              </a:buClr>
              <a:buSzPts val="3200"/>
              <a:buFont typeface="Times New Roman"/>
              <a:buNone/>
            </a:pPr>
            <a:r>
              <a:rPr b="1" lang="en-US">
                <a:solidFill>
                  <a:srgbClr val="FFFF00"/>
                </a:solidFill>
              </a:rPr>
              <a:t>Condition</a:t>
            </a:r>
            <a:r>
              <a:rPr lang="en-US">
                <a:solidFill>
                  <a:srgbClr val="FFFF00"/>
                </a:solidFill>
              </a:rPr>
              <a:t>:  A Markush claim is stuffed with Markush members, but fails to be assisted by pressure-relieving dependent claims.</a:t>
            </a:r>
            <a:endParaRPr/>
          </a:p>
          <a:p>
            <a:pPr indent="-342900" lvl="0" marL="342900" rtl="0" algn="l">
              <a:spcBef>
                <a:spcPts val="640"/>
              </a:spcBef>
              <a:spcAft>
                <a:spcPts val="0"/>
              </a:spcAft>
              <a:buClr>
                <a:schemeClr val="dk1"/>
              </a:buClr>
              <a:buSzPts val="3200"/>
              <a:buFont typeface="Times New Roman"/>
              <a:buNone/>
            </a:pPr>
            <a:r>
              <a:t/>
            </a:r>
            <a:endParaRPr>
              <a:solidFill>
                <a:srgbClr val="FFFF00"/>
              </a:solidFill>
            </a:endParaRPr>
          </a:p>
        </p:txBody>
      </p:sp>
      <p:pic>
        <p:nvPicPr>
          <p:cNvPr id="509" name="Google Shape;509;p43"/>
          <p:cNvPicPr preferRelativeResize="0"/>
          <p:nvPr/>
        </p:nvPicPr>
        <p:blipFill rotWithShape="1">
          <a:blip r:embed="rId3">
            <a:alphaModFix/>
          </a:blip>
          <a:srcRect b="0" l="0" r="0" t="0"/>
          <a:stretch/>
        </p:blipFill>
        <p:spPr>
          <a:xfrm>
            <a:off x="3352800" y="4419600"/>
            <a:ext cx="1911350" cy="2057400"/>
          </a:xfrm>
          <a:prstGeom prst="rect">
            <a:avLst/>
          </a:prstGeom>
          <a:noFill/>
          <a:ln>
            <a:noFill/>
          </a:ln>
        </p:spPr>
      </p:pic>
      <p:sp>
        <p:nvSpPr>
          <p:cNvPr id="510" name="Google Shape;510;p43"/>
          <p:cNvSpPr/>
          <p:nvPr/>
        </p:nvSpPr>
        <p:spPr>
          <a:xfrm>
            <a:off x="228600" y="2590800"/>
            <a:ext cx="3124200" cy="1752600"/>
          </a:xfrm>
          <a:prstGeom prst="wedgeRectCallout">
            <a:avLst>
              <a:gd fmla="val 53657" name="adj1"/>
              <a:gd fmla="val 78171"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3200" u="none" cap="none" strike="noStrike">
                <a:solidFill>
                  <a:schemeClr val="dk1"/>
                </a:solidFill>
                <a:latin typeface="Times New Roman"/>
                <a:ea typeface="Times New Roman"/>
                <a:cs typeface="Times New Roman"/>
                <a:sym typeface="Times New Roman"/>
              </a:rPr>
              <a:t>You don’t look surprised to see me, doc.</a:t>
            </a:r>
            <a:endParaRPr/>
          </a:p>
        </p:txBody>
      </p:sp>
      <p:sp>
        <p:nvSpPr>
          <p:cNvPr id="511" name="Google Shape;511;p43"/>
          <p:cNvSpPr/>
          <p:nvPr/>
        </p:nvSpPr>
        <p:spPr>
          <a:xfrm>
            <a:off x="5638800" y="2819400"/>
            <a:ext cx="3048000" cy="3352800"/>
          </a:xfrm>
          <a:prstGeom prst="wedgeRectCallout">
            <a:avLst>
              <a:gd fmla="val -75731" name="adj1"/>
              <a:gd fmla="val -5444"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238125" lvl="0" marL="238125" marR="0" rtl="0" algn="l">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Vulnerable to validity attacks</a:t>
            </a:r>
            <a:endParaRPr/>
          </a:p>
          <a:p>
            <a:pPr indent="-60325" lvl="0" marL="238125" marR="0" rtl="0" algn="l">
              <a:spcBef>
                <a:spcPts val="560"/>
              </a:spcBef>
              <a:spcAft>
                <a:spcPts val="0"/>
              </a:spcAft>
              <a:buClr>
                <a:schemeClr val="dk1"/>
              </a:buClr>
              <a:buSzPts val="2800"/>
              <a:buFont typeface="Times New Roman"/>
              <a:buNone/>
            </a:pPr>
            <a:r>
              <a:t/>
            </a:r>
            <a:endParaRPr b="0" i="0" sz="2800" u="none" cap="none" strike="noStrike">
              <a:solidFill>
                <a:schemeClr val="dk1"/>
              </a:solidFill>
              <a:latin typeface="Times New Roman"/>
              <a:ea typeface="Times New Roman"/>
              <a:cs typeface="Times New Roman"/>
              <a:sym typeface="Times New Roman"/>
            </a:endParaRPr>
          </a:p>
          <a:p>
            <a:pPr indent="-238125" lvl="0" marL="238125" marR="0" rtl="0" algn="l">
              <a:spcBef>
                <a:spcPts val="56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 Common in pharmaceutical  and chemical patents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999"/>
        </a:solidFill>
      </p:bgPr>
    </p:bg>
    <p:spTree>
      <p:nvGrpSpPr>
        <p:cNvPr id="515" name="Shape 515"/>
        <p:cNvGrpSpPr/>
        <p:nvPr/>
      </p:nvGrpSpPr>
      <p:grpSpPr>
        <a:xfrm>
          <a:off x="0" y="0"/>
          <a:ext cx="0" cy="0"/>
          <a:chOff x="0" y="0"/>
          <a:chExt cx="0" cy="0"/>
        </a:xfrm>
      </p:grpSpPr>
      <p:sp>
        <p:nvSpPr>
          <p:cNvPr id="516" name="Google Shape;516;p44"/>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rgbClr val="FFFF00"/>
                </a:solidFill>
              </a:rPr>
              <a:t>A RECENT BLOATED CLAIM THAT SUCCUMBED UNDER THE STRAIN OF BATTLE:</a:t>
            </a:r>
            <a:endParaRPr/>
          </a:p>
        </p:txBody>
      </p:sp>
      <p:sp>
        <p:nvSpPr>
          <p:cNvPr id="517" name="Google Shape;517;p44"/>
          <p:cNvSpPr txBox="1"/>
          <p:nvPr/>
        </p:nvSpPr>
        <p:spPr>
          <a:xfrm>
            <a:off x="949325" y="2209800"/>
            <a:ext cx="7315200" cy="1066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rgbClr val="FFFF00"/>
                </a:solidFill>
                <a:latin typeface="Times New Roman"/>
                <a:ea typeface="Times New Roman"/>
                <a:cs typeface="Times New Roman"/>
                <a:sym typeface="Times New Roman"/>
              </a:rPr>
              <a:t>“A method of using compound X for purpose A or purpose B.”</a:t>
            </a:r>
            <a:endParaRPr/>
          </a:p>
        </p:txBody>
      </p:sp>
      <p:pic>
        <p:nvPicPr>
          <p:cNvPr id="518" name="Google Shape;518;p44"/>
          <p:cNvPicPr preferRelativeResize="0"/>
          <p:nvPr/>
        </p:nvPicPr>
        <p:blipFill rotWithShape="1">
          <a:blip r:embed="rId3">
            <a:alphaModFix/>
          </a:blip>
          <a:srcRect b="0" l="0" r="0" t="0"/>
          <a:stretch/>
        </p:blipFill>
        <p:spPr>
          <a:xfrm>
            <a:off x="6553200" y="4038600"/>
            <a:ext cx="2193925" cy="2362200"/>
          </a:xfrm>
          <a:prstGeom prst="rect">
            <a:avLst/>
          </a:prstGeom>
          <a:noFill/>
          <a:ln>
            <a:noFill/>
          </a:ln>
        </p:spPr>
      </p:pic>
      <p:sp>
        <p:nvSpPr>
          <p:cNvPr id="519" name="Google Shape;519;p44"/>
          <p:cNvSpPr/>
          <p:nvPr/>
        </p:nvSpPr>
        <p:spPr>
          <a:xfrm>
            <a:off x="304800" y="3581400"/>
            <a:ext cx="5486400" cy="1447800"/>
          </a:xfrm>
          <a:prstGeom prst="wedgeRectCallout">
            <a:avLst>
              <a:gd fmla="val 64443" name="adj1"/>
              <a:gd fmla="val -8723"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127000" lvl="0" marL="0" marR="0" rtl="0" algn="l">
              <a:spcBef>
                <a:spcPts val="0"/>
              </a:spcBef>
              <a:spcAft>
                <a:spcPts val="0"/>
              </a:spcAft>
              <a:buClr>
                <a:schemeClr val="dk1"/>
              </a:buClr>
              <a:buSzPts val="2000"/>
              <a:buFont typeface="Times New Roman"/>
              <a:buChar char="•"/>
            </a:pPr>
            <a:r>
              <a:rPr b="0" i="1" lang="en-US" sz="2000" u="none" cap="none" strike="noStrike">
                <a:solidFill>
                  <a:schemeClr val="dk1"/>
                </a:solidFill>
                <a:latin typeface="Times New Roman"/>
                <a:ea typeface="Times New Roman"/>
                <a:cs typeface="Times New Roman"/>
                <a:sym typeface="Times New Roman"/>
              </a:rPr>
              <a:t>MSM Investments Co. v. Carolwood Corp</a:t>
            </a:r>
            <a:r>
              <a:rPr b="0" i="0" lang="en-US" sz="2000" u="none" cap="none" strike="noStrike">
                <a:solidFill>
                  <a:schemeClr val="dk1"/>
                </a:solidFill>
                <a:latin typeface="Times New Roman"/>
                <a:ea typeface="Times New Roman"/>
                <a:cs typeface="Times New Roman"/>
                <a:sym typeface="Times New Roman"/>
              </a:rPr>
              <a:t>. (Fed. Cir. 2001)</a:t>
            </a:r>
            <a:endParaRPr/>
          </a:p>
          <a:p>
            <a:pPr indent="-127000" lvl="0" marL="0" marR="0" rtl="0" algn="l">
              <a:spcBef>
                <a:spcPts val="400"/>
              </a:spcBef>
              <a:spcAft>
                <a:spcPts val="0"/>
              </a:spcAft>
              <a:buClr>
                <a:schemeClr val="dk1"/>
              </a:buClr>
              <a:buSzPts val="2000"/>
              <a:buFont typeface="Times New Roman"/>
              <a:buChar char="•"/>
            </a:pPr>
            <a:r>
              <a:rPr b="0" i="0" lang="en-US" sz="2000" u="none" cap="none" strike="noStrike">
                <a:solidFill>
                  <a:schemeClr val="dk1"/>
                </a:solidFill>
                <a:latin typeface="Times New Roman"/>
                <a:ea typeface="Times New Roman"/>
                <a:cs typeface="Times New Roman"/>
                <a:sym typeface="Times New Roman"/>
              </a:rPr>
              <a:t>Simplest Markush claim imaginable:  only 2 members</a:t>
            </a:r>
            <a:endParaRPr/>
          </a:p>
          <a:p>
            <a:pPr indent="0" lvl="0" marL="0" marR="0" rtl="0" algn="ctr">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
        <p:nvSpPr>
          <p:cNvPr id="520" name="Google Shape;520;p44"/>
          <p:cNvSpPr/>
          <p:nvPr/>
        </p:nvSpPr>
        <p:spPr>
          <a:xfrm>
            <a:off x="304800" y="5410200"/>
            <a:ext cx="5486400" cy="685800"/>
          </a:xfrm>
          <a:prstGeom prst="wedgeRectCallout">
            <a:avLst>
              <a:gd fmla="val 65114" name="adj1"/>
              <a:gd fmla="val -175410"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127000" lvl="0" marL="0" marR="0" rtl="0" algn="l">
              <a:spcBef>
                <a:spcPts val="0"/>
              </a:spcBef>
              <a:spcAft>
                <a:spcPts val="0"/>
              </a:spcAft>
              <a:buClr>
                <a:schemeClr val="dk1"/>
              </a:buClr>
              <a:buSzPts val="2000"/>
              <a:buFont typeface="Times New Roman"/>
              <a:buChar char="•"/>
            </a:pPr>
            <a:r>
              <a:rPr b="0" i="1" lang="en-US" sz="2000" u="none" cap="none" strike="noStrike">
                <a:solidFill>
                  <a:schemeClr val="dk1"/>
                </a:solidFill>
                <a:latin typeface="Times New Roman"/>
                <a:ea typeface="Times New Roman"/>
                <a:cs typeface="Times New Roman"/>
                <a:sym typeface="Times New Roman"/>
              </a:rPr>
              <a:t>Fresenius USA, Inc. v. Baxter Intl., Inc.</a:t>
            </a:r>
            <a:r>
              <a:rPr b="0" i="0" lang="en-US" sz="2000" u="none" cap="none" strike="noStrike">
                <a:solidFill>
                  <a:schemeClr val="dk1"/>
                </a:solidFill>
                <a:latin typeface="Times New Roman"/>
                <a:ea typeface="Times New Roman"/>
                <a:cs typeface="Times New Roman"/>
                <a:sym typeface="Times New Roman"/>
              </a:rPr>
              <a:t> (Fed Cir 2013)</a:t>
            </a:r>
            <a:endParaRPr b="0" i="1" sz="2000" u="none" cap="none" strike="noStrike">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999"/>
        </a:solidFill>
      </p:bgPr>
    </p:bg>
    <p:spTree>
      <p:nvGrpSpPr>
        <p:cNvPr id="524" name="Shape 524"/>
        <p:cNvGrpSpPr/>
        <p:nvPr/>
      </p:nvGrpSpPr>
      <p:grpSpPr>
        <a:xfrm>
          <a:off x="0" y="0"/>
          <a:ext cx="0" cy="0"/>
          <a:chOff x="0" y="0"/>
          <a:chExt cx="0" cy="0"/>
        </a:xfrm>
      </p:grpSpPr>
      <p:sp>
        <p:nvSpPr>
          <p:cNvPr id="525" name="Google Shape;525;p45"/>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i="1" lang="en-US" sz="4000">
                <a:solidFill>
                  <a:srgbClr val="FFFF00"/>
                </a:solidFill>
              </a:rPr>
              <a:t>MSM</a:t>
            </a:r>
            <a:r>
              <a:rPr lang="en-US" sz="4000">
                <a:solidFill>
                  <a:srgbClr val="FFFF00"/>
                </a:solidFill>
              </a:rPr>
              <a:t> CLAIM:  A METHOD OF USING COMPOUND X FOR PURPOSE A OR B</a:t>
            </a:r>
            <a:endParaRPr/>
          </a:p>
        </p:txBody>
      </p:sp>
      <p:sp>
        <p:nvSpPr>
          <p:cNvPr id="526" name="Google Shape;526;p45"/>
          <p:cNvSpPr txBox="1"/>
          <p:nvPr>
            <p:ph idx="1" type="body"/>
          </p:nvPr>
        </p:nvSpPr>
        <p:spPr>
          <a:xfrm>
            <a:off x="4114800" y="4038600"/>
            <a:ext cx="5181600" cy="25908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FFFF00"/>
              </a:buClr>
              <a:buSzPts val="3200"/>
              <a:buFont typeface="Times New Roman"/>
              <a:buChar char="•"/>
            </a:pPr>
            <a:r>
              <a:rPr lang="en-US">
                <a:solidFill>
                  <a:srgbClr val="FFFF00"/>
                </a:solidFill>
              </a:rPr>
              <a:t>A	arguably patentable.</a:t>
            </a:r>
            <a:endParaRPr/>
          </a:p>
          <a:p>
            <a:pPr indent="-342900" lvl="0" marL="342900" rtl="0" algn="l">
              <a:lnSpc>
                <a:spcPct val="90000"/>
              </a:lnSpc>
              <a:spcBef>
                <a:spcPts val="640"/>
              </a:spcBef>
              <a:spcAft>
                <a:spcPts val="0"/>
              </a:spcAft>
              <a:buClr>
                <a:srgbClr val="FFFF00"/>
              </a:buClr>
              <a:buSzPts val="3200"/>
              <a:buFont typeface="Times New Roman"/>
              <a:buChar char="•"/>
            </a:pPr>
            <a:r>
              <a:rPr lang="en-US">
                <a:solidFill>
                  <a:srgbClr val="FFFF00"/>
                </a:solidFill>
              </a:rPr>
              <a:t>B	is in public domain.</a:t>
            </a:r>
            <a:endParaRPr/>
          </a:p>
          <a:p>
            <a:pPr indent="-342900" lvl="0" marL="342900" rtl="0" algn="l">
              <a:lnSpc>
                <a:spcPct val="90000"/>
              </a:lnSpc>
              <a:spcBef>
                <a:spcPts val="640"/>
              </a:spcBef>
              <a:spcAft>
                <a:spcPts val="0"/>
              </a:spcAft>
              <a:buClr>
                <a:srgbClr val="FFFF00"/>
              </a:buClr>
              <a:buSzPts val="3200"/>
              <a:buFont typeface="Times New Roman"/>
              <a:buChar char="•"/>
            </a:pPr>
            <a:r>
              <a:rPr lang="en-US">
                <a:solidFill>
                  <a:srgbClr val="FFFF00"/>
                </a:solidFill>
              </a:rPr>
              <a:t>No dependent claim to A.</a:t>
            </a:r>
            <a:endParaRPr/>
          </a:p>
          <a:p>
            <a:pPr indent="-342900" lvl="0" marL="342900" rtl="0" algn="l">
              <a:lnSpc>
                <a:spcPct val="90000"/>
              </a:lnSpc>
              <a:spcBef>
                <a:spcPts val="640"/>
              </a:spcBef>
              <a:spcAft>
                <a:spcPts val="0"/>
              </a:spcAft>
              <a:buClr>
                <a:srgbClr val="FFFF00"/>
              </a:buClr>
              <a:buSzPts val="3200"/>
              <a:buFont typeface="Times New Roman"/>
              <a:buChar char="•"/>
            </a:pPr>
            <a:r>
              <a:rPr lang="en-US">
                <a:solidFill>
                  <a:srgbClr val="FFFF00"/>
                </a:solidFill>
              </a:rPr>
              <a:t>Infringer using X for purpose A.</a:t>
            </a:r>
            <a:endParaRPr/>
          </a:p>
          <a:p>
            <a:pPr indent="-139700" lvl="0" marL="342900" rtl="0" algn="l">
              <a:lnSpc>
                <a:spcPct val="90000"/>
              </a:lnSpc>
              <a:spcBef>
                <a:spcPts val="640"/>
              </a:spcBef>
              <a:spcAft>
                <a:spcPts val="0"/>
              </a:spcAft>
              <a:buClr>
                <a:schemeClr val="dk1"/>
              </a:buClr>
              <a:buSzPts val="3200"/>
              <a:buFont typeface="Times New Roman"/>
              <a:buNone/>
            </a:pPr>
            <a:r>
              <a:t/>
            </a:r>
            <a:endParaRPr>
              <a:solidFill>
                <a:srgbClr val="FFFF00"/>
              </a:solidFill>
            </a:endParaRPr>
          </a:p>
          <a:p>
            <a:pPr indent="-342900" lvl="0" marL="342900" rtl="0" algn="ctr">
              <a:lnSpc>
                <a:spcPct val="90000"/>
              </a:lnSpc>
              <a:spcBef>
                <a:spcPts val="720"/>
              </a:spcBef>
              <a:spcAft>
                <a:spcPts val="0"/>
              </a:spcAft>
              <a:buClr>
                <a:schemeClr val="dk1"/>
              </a:buClr>
              <a:buSzPts val="3600"/>
              <a:buFont typeface="Times New Roman"/>
              <a:buNone/>
            </a:pPr>
            <a:r>
              <a:t/>
            </a:r>
            <a:endParaRPr sz="3600"/>
          </a:p>
        </p:txBody>
      </p:sp>
      <p:sp>
        <p:nvSpPr>
          <p:cNvPr id="527" name="Google Shape;527;p45"/>
          <p:cNvSpPr/>
          <p:nvPr/>
        </p:nvSpPr>
        <p:spPr>
          <a:xfrm>
            <a:off x="3505200" y="2362200"/>
            <a:ext cx="4724400" cy="1447800"/>
          </a:xfrm>
          <a:prstGeom prst="wedgeRectCallout">
            <a:avLst>
              <a:gd fmla="val -69051" name="adj1"/>
              <a:gd fmla="val 11954"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i="0" lang="en-US" sz="2800" u="none" cap="none" strike="noStrike">
                <a:solidFill>
                  <a:schemeClr val="dk1"/>
                </a:solidFill>
                <a:latin typeface="Times New Roman"/>
                <a:ea typeface="Times New Roman"/>
                <a:cs typeface="Times New Roman"/>
                <a:sym typeface="Times New Roman"/>
              </a:rPr>
              <a:t>Result</a:t>
            </a:r>
            <a:r>
              <a:rPr b="0" i="0" lang="en-US" sz="2800" u="none" cap="none" strike="noStrike">
                <a:solidFill>
                  <a:schemeClr val="dk1"/>
                </a:solidFill>
                <a:latin typeface="Times New Roman"/>
                <a:ea typeface="Times New Roman"/>
                <a:cs typeface="Times New Roman"/>
                <a:sym typeface="Times New Roman"/>
              </a:rPr>
              <a:t>:  Claim invalid.  </a:t>
            </a:r>
            <a:endParaRPr/>
          </a:p>
          <a:p>
            <a:pPr indent="0" lvl="0" marL="0" marR="0" rtl="0" algn="ctr">
              <a:lnSpc>
                <a:spcPct val="90000"/>
              </a:lnSpc>
              <a:spcBef>
                <a:spcPts val="560"/>
              </a:spcBef>
              <a:spcAft>
                <a:spcPts val="0"/>
              </a:spcAft>
              <a:buNone/>
            </a:pPr>
            <a:r>
              <a:rPr b="0" i="0" lang="en-US" sz="2800" u="none" cap="none" strike="noStrike">
                <a:solidFill>
                  <a:schemeClr val="dk1"/>
                </a:solidFill>
                <a:latin typeface="Times New Roman"/>
                <a:ea typeface="Times New Roman"/>
                <a:cs typeface="Times New Roman"/>
                <a:sym typeface="Times New Roman"/>
              </a:rPr>
              <a:t>Accused infringer is a happy camper!</a:t>
            </a:r>
            <a:endParaRPr/>
          </a:p>
        </p:txBody>
      </p:sp>
      <p:pic>
        <p:nvPicPr>
          <p:cNvPr id="528" name="Google Shape;528;p45"/>
          <p:cNvPicPr preferRelativeResize="0"/>
          <p:nvPr/>
        </p:nvPicPr>
        <p:blipFill rotWithShape="1">
          <a:blip r:embed="rId3">
            <a:alphaModFix/>
          </a:blip>
          <a:srcRect b="0" l="0" r="0" t="0"/>
          <a:stretch/>
        </p:blipFill>
        <p:spPr>
          <a:xfrm>
            <a:off x="304800" y="3048000"/>
            <a:ext cx="2819400" cy="33528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999"/>
        </a:solidFill>
      </p:bgPr>
    </p:bg>
    <p:spTree>
      <p:nvGrpSpPr>
        <p:cNvPr id="532" name="Shape 532"/>
        <p:cNvGrpSpPr/>
        <p:nvPr/>
      </p:nvGrpSpPr>
      <p:grpSpPr>
        <a:xfrm>
          <a:off x="0" y="0"/>
          <a:ext cx="0" cy="0"/>
          <a:chOff x="0" y="0"/>
          <a:chExt cx="0" cy="0"/>
        </a:xfrm>
      </p:grpSpPr>
      <p:sp>
        <p:nvSpPr>
          <p:cNvPr id="533" name="Google Shape;533;p46"/>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rgbClr val="FFFFFF"/>
                </a:solidFill>
              </a:rPr>
              <a:t>BLOATED CLAIM PRESCRIPTION:</a:t>
            </a:r>
            <a:endParaRPr/>
          </a:p>
        </p:txBody>
      </p:sp>
      <p:sp>
        <p:nvSpPr>
          <p:cNvPr id="534" name="Google Shape;534;p46"/>
          <p:cNvSpPr txBox="1"/>
          <p:nvPr/>
        </p:nvSpPr>
        <p:spPr>
          <a:xfrm>
            <a:off x="1676400" y="1874838"/>
            <a:ext cx="5867400" cy="15541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rgbClr val="FFFF00"/>
                </a:solidFill>
                <a:latin typeface="Times New Roman"/>
                <a:ea typeface="Times New Roman"/>
                <a:cs typeface="Times New Roman"/>
                <a:sym typeface="Times New Roman"/>
              </a:rPr>
              <a:t>“2.  The method of claim 1, wherein compound X is used for purpose A.”</a:t>
            </a:r>
            <a:endParaRPr/>
          </a:p>
        </p:txBody>
      </p:sp>
      <p:pic>
        <p:nvPicPr>
          <p:cNvPr id="535" name="Google Shape;535;p46"/>
          <p:cNvPicPr preferRelativeResize="0"/>
          <p:nvPr/>
        </p:nvPicPr>
        <p:blipFill rotWithShape="1">
          <a:blip r:embed="rId3">
            <a:alphaModFix/>
          </a:blip>
          <a:srcRect b="0" l="0" r="0" t="0"/>
          <a:stretch/>
        </p:blipFill>
        <p:spPr>
          <a:xfrm>
            <a:off x="6400800" y="3962400"/>
            <a:ext cx="1943100" cy="2514600"/>
          </a:xfrm>
          <a:prstGeom prst="rect">
            <a:avLst/>
          </a:prstGeom>
          <a:noFill/>
          <a:ln>
            <a:noFill/>
          </a:ln>
        </p:spPr>
      </p:pic>
      <p:sp>
        <p:nvSpPr>
          <p:cNvPr id="536" name="Google Shape;536;p46"/>
          <p:cNvSpPr/>
          <p:nvPr/>
        </p:nvSpPr>
        <p:spPr>
          <a:xfrm>
            <a:off x="685800" y="3657600"/>
            <a:ext cx="4724400" cy="2819400"/>
          </a:xfrm>
          <a:prstGeom prst="wedgeRectCallout">
            <a:avLst>
              <a:gd fmla="val 75996" name="adj1"/>
              <a:gd fmla="val -17350"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152400" lvl="0" marL="0" marR="0" rtl="0" algn="l">
              <a:spcBef>
                <a:spcPts val="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Use dependent claims for key species</a:t>
            </a:r>
            <a:endParaRPr/>
          </a:p>
          <a:p>
            <a:pPr indent="-152400" lvl="0" marL="0" marR="0" rtl="0" algn="l">
              <a:spcBef>
                <a:spcPts val="48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If the </a:t>
            </a:r>
            <a:r>
              <a:rPr b="0" i="1" lang="en-US" sz="2400" u="none" cap="none" strike="noStrike">
                <a:solidFill>
                  <a:schemeClr val="dk1"/>
                </a:solidFill>
                <a:latin typeface="Times New Roman"/>
                <a:ea typeface="Times New Roman"/>
                <a:cs typeface="Times New Roman"/>
                <a:sym typeface="Times New Roman"/>
              </a:rPr>
              <a:t>MSM</a:t>
            </a:r>
            <a:r>
              <a:rPr b="0" i="0" lang="en-US" sz="2400" u="none" cap="none" strike="noStrike">
                <a:solidFill>
                  <a:schemeClr val="dk1"/>
                </a:solidFill>
                <a:latin typeface="Times New Roman"/>
                <a:ea typeface="Times New Roman"/>
                <a:cs typeface="Times New Roman"/>
                <a:sym typeface="Times New Roman"/>
              </a:rPr>
              <a:t> patentee had done this, the infringer would not have been able to enter the market unfettered</a:t>
            </a:r>
            <a:endParaRPr/>
          </a:p>
          <a:p>
            <a:pPr indent="-152400" lvl="0" marL="0" marR="0" rtl="0" algn="l">
              <a:spcBef>
                <a:spcPts val="480"/>
              </a:spcBef>
              <a:spcAft>
                <a:spcPts val="0"/>
              </a:spcAft>
              <a:buClr>
                <a:schemeClr val="dk1"/>
              </a:buClr>
              <a:buSzPts val="2400"/>
              <a:buFont typeface="Times New Roman"/>
              <a:buChar char="•"/>
            </a:pPr>
            <a:r>
              <a:rPr b="0" i="0" lang="en-US" sz="2400" u="none" cap="none" strike="noStrike">
                <a:solidFill>
                  <a:schemeClr val="dk1"/>
                </a:solidFill>
                <a:latin typeface="Times New Roman"/>
                <a:ea typeface="Times New Roman"/>
                <a:cs typeface="Times New Roman"/>
                <a:sym typeface="Times New Roman"/>
              </a:rPr>
              <a:t>Avoid Markush claims in the IPR world.</a:t>
            </a:r>
            <a:endParaRPr/>
          </a:p>
          <a:p>
            <a:pPr indent="0" lvl="0" marL="0" marR="0" rtl="0" algn="ctr">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999"/>
        </a:solidFill>
      </p:bgPr>
    </p:bg>
    <p:spTree>
      <p:nvGrpSpPr>
        <p:cNvPr id="540" name="Shape 540"/>
        <p:cNvGrpSpPr/>
        <p:nvPr/>
      </p:nvGrpSpPr>
      <p:grpSpPr>
        <a:xfrm>
          <a:off x="0" y="0"/>
          <a:ext cx="0" cy="0"/>
          <a:chOff x="0" y="0"/>
          <a:chExt cx="0" cy="0"/>
        </a:xfrm>
      </p:grpSpPr>
      <p:sp>
        <p:nvSpPr>
          <p:cNvPr id="541" name="Google Shape;541;p47"/>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rgbClr val="FFFFFF"/>
                </a:solidFill>
              </a:rPr>
              <a:t>BLOATED CLAIM and Patent owner estoppel:</a:t>
            </a:r>
            <a:endParaRPr sz="4000">
              <a:solidFill>
                <a:srgbClr val="FFFFFF"/>
              </a:solidFill>
            </a:endParaRPr>
          </a:p>
        </p:txBody>
      </p:sp>
      <p:sp>
        <p:nvSpPr>
          <p:cNvPr id="542" name="Google Shape;542;p47"/>
          <p:cNvSpPr txBox="1"/>
          <p:nvPr/>
        </p:nvSpPr>
        <p:spPr>
          <a:xfrm>
            <a:off x="1676400" y="1874838"/>
            <a:ext cx="5867400" cy="15700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rgbClr val="FFFF00"/>
                </a:solidFill>
                <a:latin typeface="Times New Roman"/>
                <a:ea typeface="Times New Roman"/>
                <a:cs typeface="Times New Roman"/>
                <a:sym typeface="Times New Roman"/>
              </a:rPr>
              <a:t>“2.  The method of claim 1, wherein compound X is used for purpose A, B, or C.”</a:t>
            </a:r>
            <a:endParaRPr/>
          </a:p>
        </p:txBody>
      </p:sp>
      <p:pic>
        <p:nvPicPr>
          <p:cNvPr id="543" name="Google Shape;543;p47"/>
          <p:cNvPicPr preferRelativeResize="0"/>
          <p:nvPr/>
        </p:nvPicPr>
        <p:blipFill rotWithShape="1">
          <a:blip r:embed="rId3">
            <a:alphaModFix/>
          </a:blip>
          <a:srcRect b="0" l="0" r="0" t="0"/>
          <a:stretch/>
        </p:blipFill>
        <p:spPr>
          <a:xfrm>
            <a:off x="6400800" y="3962400"/>
            <a:ext cx="1943100" cy="2514600"/>
          </a:xfrm>
          <a:prstGeom prst="rect">
            <a:avLst/>
          </a:prstGeom>
          <a:noFill/>
          <a:ln>
            <a:noFill/>
          </a:ln>
        </p:spPr>
      </p:pic>
      <p:sp>
        <p:nvSpPr>
          <p:cNvPr id="544" name="Google Shape;544;p47"/>
          <p:cNvSpPr/>
          <p:nvPr/>
        </p:nvSpPr>
        <p:spPr>
          <a:xfrm>
            <a:off x="685800" y="3657600"/>
            <a:ext cx="4724400" cy="2819400"/>
          </a:xfrm>
          <a:prstGeom prst="wedgeRectCallout">
            <a:avLst>
              <a:gd fmla="val 75996" name="adj1"/>
              <a:gd fmla="val -17350"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Section 42.73(d)(3)(estoppel):</a:t>
            </a:r>
            <a:endParaRPr/>
          </a:p>
          <a:p>
            <a:pPr indent="0" lvl="0" marL="0" marR="0" rtl="0" algn="l">
              <a:spcBef>
                <a:spcPts val="0"/>
              </a:spcBef>
              <a:spcAft>
                <a:spcPts val="0"/>
              </a:spcAft>
              <a:buNone/>
            </a:pPr>
            <a:r>
              <a:rPr b="0" i="0" lang="en-US" sz="2000" u="none" cap="none" strike="noStrike">
                <a:solidFill>
                  <a:schemeClr val="dk1"/>
                </a:solidFill>
                <a:latin typeface="Times New Roman"/>
                <a:ea typeface="Times New Roman"/>
                <a:cs typeface="Times New Roman"/>
                <a:sym typeface="Times New Roman"/>
              </a:rPr>
              <a:t>Patent applicant or owner:  A patent applicant or owner is precluded from taking action inconsistent with the adverse judgment, including obtaining in any patent . . . </a:t>
            </a:r>
            <a:r>
              <a:rPr b="1" i="0" lang="en-US" sz="2000" u="sng" cap="none" strike="noStrike">
                <a:solidFill>
                  <a:srgbClr val="FF0000"/>
                </a:solidFill>
                <a:latin typeface="Times New Roman"/>
                <a:ea typeface="Times New Roman"/>
                <a:cs typeface="Times New Roman"/>
                <a:sym typeface="Times New Roman"/>
              </a:rPr>
              <a:t>A claim that is not patentably distinct from a finally refused or canceled claim[.]</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999"/>
        </a:solidFill>
      </p:bgPr>
    </p:bg>
    <p:spTree>
      <p:nvGrpSpPr>
        <p:cNvPr id="548" name="Shape 548"/>
        <p:cNvGrpSpPr/>
        <p:nvPr/>
      </p:nvGrpSpPr>
      <p:grpSpPr>
        <a:xfrm>
          <a:off x="0" y="0"/>
          <a:ext cx="0" cy="0"/>
          <a:chOff x="0" y="0"/>
          <a:chExt cx="0" cy="0"/>
        </a:xfrm>
      </p:grpSpPr>
      <p:sp>
        <p:nvSpPr>
          <p:cNvPr id="549" name="Google Shape;549;p48"/>
          <p:cNvSpPr txBox="1"/>
          <p:nvPr>
            <p:ph type="title"/>
          </p:nvPr>
        </p:nvSpPr>
        <p:spPr>
          <a:xfrm>
            <a:off x="685800" y="3048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000">
                <a:solidFill>
                  <a:srgbClr val="FFFFFF"/>
                </a:solidFill>
              </a:rPr>
              <a:t>Avoid Markush Claims in the IPR world</a:t>
            </a:r>
            <a:endParaRPr sz="4000">
              <a:solidFill>
                <a:srgbClr val="FFFFFF"/>
              </a:solidFill>
            </a:endParaRPr>
          </a:p>
        </p:txBody>
      </p:sp>
      <p:sp>
        <p:nvSpPr>
          <p:cNvPr id="550" name="Google Shape;550;p48"/>
          <p:cNvSpPr txBox="1"/>
          <p:nvPr/>
        </p:nvSpPr>
        <p:spPr>
          <a:xfrm>
            <a:off x="685800" y="1676400"/>
            <a:ext cx="7543800" cy="501650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FFFF00"/>
              </a:buClr>
              <a:buSzPts val="3200"/>
              <a:buFont typeface="Times New Roman"/>
              <a:buChar char="•"/>
            </a:pPr>
            <a:r>
              <a:rPr b="0" i="0" lang="en-US" sz="3200" u="none" cap="none" strike="noStrike">
                <a:solidFill>
                  <a:srgbClr val="FFFF00"/>
                </a:solidFill>
                <a:latin typeface="Times New Roman"/>
                <a:ea typeface="Times New Roman"/>
                <a:cs typeface="Times New Roman"/>
                <a:sym typeface="Times New Roman"/>
              </a:rPr>
              <a:t>“Bloated” Markush listing </a:t>
            </a:r>
            <a:r>
              <a:rPr b="0" i="0" lang="en-US" sz="3200" u="none" cap="none" strike="noStrike">
                <a:solidFill>
                  <a:srgbClr val="FF0000"/>
                </a:solidFill>
                <a:latin typeface="Times New Roman"/>
                <a:ea typeface="Times New Roman"/>
                <a:cs typeface="Times New Roman"/>
                <a:sym typeface="Times New Roman"/>
              </a:rPr>
              <a:t>does no work </a:t>
            </a:r>
            <a:r>
              <a:rPr b="0" i="0" lang="en-US" sz="3200" u="none" cap="none" strike="noStrike">
                <a:solidFill>
                  <a:srgbClr val="FFFF00"/>
                </a:solidFill>
                <a:latin typeface="Times New Roman"/>
                <a:ea typeface="Times New Roman"/>
                <a:cs typeface="Times New Roman"/>
                <a:sym typeface="Times New Roman"/>
              </a:rPr>
              <a:t>(work = more patentable;  claim differentiation; claim construction; definiteness, etc.)</a:t>
            </a:r>
            <a:endParaRPr/>
          </a:p>
          <a:p>
            <a:pPr indent="-457200" lvl="0" marL="457200" marR="0" rtl="0" algn="l">
              <a:spcBef>
                <a:spcPts val="1600"/>
              </a:spcBef>
              <a:spcAft>
                <a:spcPts val="0"/>
              </a:spcAft>
              <a:buClr>
                <a:srgbClr val="FFFF00"/>
              </a:buClr>
              <a:buSzPts val="3200"/>
              <a:buFont typeface="Times New Roman"/>
              <a:buChar char="•"/>
            </a:pPr>
            <a:r>
              <a:rPr b="0" i="0" lang="en-US" sz="3200" u="none" cap="none" strike="noStrike">
                <a:solidFill>
                  <a:srgbClr val="FFFF00"/>
                </a:solidFill>
                <a:latin typeface="Times New Roman"/>
                <a:ea typeface="Times New Roman"/>
                <a:cs typeface="Times New Roman"/>
                <a:sym typeface="Times New Roman"/>
              </a:rPr>
              <a:t>More vulnerable to prior art attack</a:t>
            </a:r>
            <a:endParaRPr/>
          </a:p>
          <a:p>
            <a:pPr indent="-457200" lvl="0" marL="457200" marR="0" rtl="0" algn="l">
              <a:spcBef>
                <a:spcPts val="1600"/>
              </a:spcBef>
              <a:spcAft>
                <a:spcPts val="0"/>
              </a:spcAft>
              <a:buClr>
                <a:srgbClr val="FF0000"/>
              </a:buClr>
              <a:buSzPts val="3200"/>
              <a:buFont typeface="Times New Roman"/>
              <a:buChar char="•"/>
            </a:pPr>
            <a:r>
              <a:rPr b="0" i="0" lang="en-US" sz="3200" u="none" cap="none" strike="noStrike">
                <a:solidFill>
                  <a:srgbClr val="FF0000"/>
                </a:solidFill>
                <a:latin typeface="Times New Roman"/>
                <a:ea typeface="Times New Roman"/>
                <a:cs typeface="Times New Roman"/>
                <a:sym typeface="Times New Roman"/>
              </a:rPr>
              <a:t>Patent owner estoppel </a:t>
            </a:r>
            <a:r>
              <a:rPr b="0" i="0" lang="en-US" sz="3200" u="none" cap="none" strike="noStrike">
                <a:solidFill>
                  <a:srgbClr val="FFFF00"/>
                </a:solidFill>
                <a:latin typeface="Times New Roman"/>
                <a:ea typeface="Times New Roman"/>
                <a:cs typeface="Times New Roman"/>
                <a:sym typeface="Times New Roman"/>
              </a:rPr>
              <a:t>could limit the ability to pursue patentable species A if non-novel species B caused claim to be lost</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99"/>
        </a:solidFill>
      </p:bgPr>
    </p:bg>
    <p:spTree>
      <p:nvGrpSpPr>
        <p:cNvPr id="554" name="Shape 554"/>
        <p:cNvGrpSpPr/>
        <p:nvPr/>
      </p:nvGrpSpPr>
      <p:grpSpPr>
        <a:xfrm>
          <a:off x="0" y="0"/>
          <a:ext cx="0" cy="0"/>
          <a:chOff x="0" y="0"/>
          <a:chExt cx="0" cy="0"/>
        </a:xfrm>
      </p:grpSpPr>
      <p:sp>
        <p:nvSpPr>
          <p:cNvPr id="555" name="Google Shape;555;p49"/>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FFFF00"/>
                </a:solidFill>
              </a:rPr>
              <a:t>Patent Therapy helps prevent these sickly claims:</a:t>
            </a:r>
            <a:endParaRPr/>
          </a:p>
        </p:txBody>
      </p:sp>
      <p:sp>
        <p:nvSpPr>
          <p:cNvPr id="556" name="Google Shape;556;p49"/>
          <p:cNvSpPr txBox="1"/>
          <p:nvPr>
            <p:ph idx="1" type="body"/>
          </p:nvPr>
        </p:nvSpPr>
        <p:spPr>
          <a:xfrm>
            <a:off x="685800" y="1981200"/>
            <a:ext cx="3810000" cy="17526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FFFF00"/>
              </a:buClr>
              <a:buSzPts val="2800"/>
              <a:buFont typeface="Times New Roman"/>
              <a:buChar char="•"/>
            </a:pPr>
            <a:r>
              <a:rPr lang="en-US">
                <a:solidFill>
                  <a:srgbClr val="FFFF00"/>
                </a:solidFill>
              </a:rPr>
              <a:t>Placebo Claim</a:t>
            </a:r>
            <a:endParaRPr/>
          </a:p>
          <a:p>
            <a:pPr indent="-342900" lvl="0" marL="342900" rtl="0" algn="l">
              <a:spcBef>
                <a:spcPts val="560"/>
              </a:spcBef>
              <a:spcAft>
                <a:spcPts val="0"/>
              </a:spcAft>
              <a:buClr>
                <a:srgbClr val="FFFF00"/>
              </a:buClr>
              <a:buSzPts val="2800"/>
              <a:buFont typeface="Times New Roman"/>
              <a:buChar char="•"/>
            </a:pPr>
            <a:r>
              <a:rPr lang="en-US">
                <a:solidFill>
                  <a:srgbClr val="FFFF00"/>
                </a:solidFill>
              </a:rPr>
              <a:t>Vestigial Claim</a:t>
            </a:r>
            <a:endParaRPr/>
          </a:p>
          <a:p>
            <a:pPr indent="-342900" lvl="0" marL="342900" rtl="0" algn="l">
              <a:spcBef>
                <a:spcPts val="560"/>
              </a:spcBef>
              <a:spcAft>
                <a:spcPts val="0"/>
              </a:spcAft>
              <a:buClr>
                <a:srgbClr val="FFFF00"/>
              </a:buClr>
              <a:buSzPts val="2800"/>
              <a:buFont typeface="Times New Roman"/>
              <a:buChar char="•"/>
            </a:pPr>
            <a:r>
              <a:rPr lang="en-US">
                <a:solidFill>
                  <a:srgbClr val="FFFF00"/>
                </a:solidFill>
              </a:rPr>
              <a:t>Allergenic Claim</a:t>
            </a:r>
            <a:endParaRPr/>
          </a:p>
        </p:txBody>
      </p:sp>
      <p:sp>
        <p:nvSpPr>
          <p:cNvPr id="557" name="Google Shape;557;p49"/>
          <p:cNvSpPr txBox="1"/>
          <p:nvPr>
            <p:ph idx="2" type="body"/>
          </p:nvPr>
        </p:nvSpPr>
        <p:spPr>
          <a:xfrm>
            <a:off x="4648200" y="1981200"/>
            <a:ext cx="3810000" cy="17526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FFFF00"/>
              </a:buClr>
              <a:buSzPts val="2800"/>
              <a:buFont typeface="Times New Roman"/>
              <a:buChar char="•"/>
            </a:pPr>
            <a:r>
              <a:rPr lang="en-US">
                <a:solidFill>
                  <a:srgbClr val="FFFF00"/>
                </a:solidFill>
              </a:rPr>
              <a:t>Festo Flu</a:t>
            </a:r>
            <a:endParaRPr/>
          </a:p>
          <a:p>
            <a:pPr indent="-342900" lvl="0" marL="342900" rtl="0" algn="l">
              <a:spcBef>
                <a:spcPts val="560"/>
              </a:spcBef>
              <a:spcAft>
                <a:spcPts val="0"/>
              </a:spcAft>
              <a:buClr>
                <a:srgbClr val="FFFF00"/>
              </a:buClr>
              <a:buSzPts val="2800"/>
              <a:buFont typeface="Times New Roman"/>
              <a:buChar char="•"/>
            </a:pPr>
            <a:r>
              <a:rPr lang="en-US">
                <a:solidFill>
                  <a:srgbClr val="FFFF00"/>
                </a:solidFill>
              </a:rPr>
              <a:t>Common Cold Claim</a:t>
            </a:r>
            <a:endParaRPr/>
          </a:p>
          <a:p>
            <a:pPr indent="-342900" lvl="0" marL="342900" rtl="0" algn="l">
              <a:spcBef>
                <a:spcPts val="560"/>
              </a:spcBef>
              <a:spcAft>
                <a:spcPts val="0"/>
              </a:spcAft>
              <a:buClr>
                <a:srgbClr val="FFFF00"/>
              </a:buClr>
              <a:buSzPts val="2800"/>
              <a:buFont typeface="Times New Roman"/>
              <a:buChar char="•"/>
            </a:pPr>
            <a:r>
              <a:rPr lang="en-US">
                <a:solidFill>
                  <a:srgbClr val="FFFF00"/>
                </a:solidFill>
              </a:rPr>
              <a:t>Bloated Claim</a:t>
            </a:r>
            <a:endParaRPr/>
          </a:p>
        </p:txBody>
      </p:sp>
      <p:pic>
        <p:nvPicPr>
          <p:cNvPr id="558" name="Google Shape;558;p49"/>
          <p:cNvPicPr preferRelativeResize="0"/>
          <p:nvPr/>
        </p:nvPicPr>
        <p:blipFill rotWithShape="1">
          <a:blip r:embed="rId3">
            <a:alphaModFix/>
          </a:blip>
          <a:srcRect b="0" l="0" r="0" t="0"/>
          <a:stretch/>
        </p:blipFill>
        <p:spPr>
          <a:xfrm>
            <a:off x="4572000" y="4267200"/>
            <a:ext cx="3810000" cy="2343150"/>
          </a:xfrm>
          <a:prstGeom prst="rect">
            <a:avLst/>
          </a:prstGeom>
          <a:noFill/>
          <a:ln>
            <a:noFill/>
          </a:ln>
        </p:spPr>
      </p:pic>
      <p:sp>
        <p:nvSpPr>
          <p:cNvPr id="559" name="Google Shape;559;p49"/>
          <p:cNvSpPr/>
          <p:nvPr/>
        </p:nvSpPr>
        <p:spPr>
          <a:xfrm>
            <a:off x="1143000" y="3810000"/>
            <a:ext cx="3200400" cy="1143000"/>
          </a:xfrm>
          <a:prstGeom prst="wedgeRectCallout">
            <a:avLst>
              <a:gd fmla="val 103074" name="adj1"/>
              <a:gd fmla="val 4444"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3200" u="none" cap="none" strike="noStrike">
                <a:solidFill>
                  <a:schemeClr val="dk1"/>
                </a:solidFill>
                <a:latin typeface="Times New Roman"/>
                <a:ea typeface="Times New Roman"/>
                <a:cs typeface="Times New Roman"/>
                <a:sym typeface="Times New Roman"/>
              </a:rPr>
              <a:t>I feel better already!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39966"/>
        </a:solidFill>
      </p:bgPr>
    </p:bg>
    <p:spTree>
      <p:nvGrpSpPr>
        <p:cNvPr id="131" name="Shape 131"/>
        <p:cNvGrpSpPr/>
        <p:nvPr/>
      </p:nvGrpSpPr>
      <p:grpSpPr>
        <a:xfrm>
          <a:off x="0" y="0"/>
          <a:ext cx="0" cy="0"/>
          <a:chOff x="0" y="0"/>
          <a:chExt cx="0" cy="0"/>
        </a:xfrm>
      </p:grpSpPr>
      <p:sp>
        <p:nvSpPr>
          <p:cNvPr id="132" name="Google Shape;132;p5"/>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i="1" lang="en-US">
                <a:solidFill>
                  <a:srgbClr val="FFFF00"/>
                </a:solidFill>
              </a:rPr>
              <a:t>Day Intl. Inc. v. Reeves Bros. Inc.</a:t>
            </a:r>
            <a:endParaRPr>
              <a:solidFill>
                <a:srgbClr val="FFFF00"/>
              </a:solidFill>
            </a:endParaRPr>
          </a:p>
        </p:txBody>
      </p:sp>
      <p:pic>
        <p:nvPicPr>
          <p:cNvPr id="133" name="Google Shape;133;p5"/>
          <p:cNvPicPr preferRelativeResize="0"/>
          <p:nvPr/>
        </p:nvPicPr>
        <p:blipFill rotWithShape="1">
          <a:blip r:embed="rId3">
            <a:alphaModFix/>
          </a:blip>
          <a:srcRect b="0" l="0" r="0" t="0"/>
          <a:stretch/>
        </p:blipFill>
        <p:spPr>
          <a:xfrm>
            <a:off x="2133600" y="2895600"/>
            <a:ext cx="3257550" cy="3429000"/>
          </a:xfrm>
          <a:prstGeom prst="rect">
            <a:avLst/>
          </a:prstGeom>
          <a:noFill/>
          <a:ln>
            <a:noFill/>
          </a:ln>
        </p:spPr>
      </p:pic>
      <p:sp>
        <p:nvSpPr>
          <p:cNvPr id="134" name="Google Shape;134;p5"/>
          <p:cNvSpPr/>
          <p:nvPr/>
        </p:nvSpPr>
        <p:spPr>
          <a:xfrm flipH="1">
            <a:off x="838200" y="1905000"/>
            <a:ext cx="3276600" cy="1143000"/>
          </a:xfrm>
          <a:prstGeom prst="wedgeRectCallout">
            <a:avLst>
              <a:gd fmla="val -16667" name="adj1"/>
              <a:gd fmla="val 151523"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
        <p:nvSpPr>
          <p:cNvPr id="135" name="Google Shape;135;p5"/>
          <p:cNvSpPr/>
          <p:nvPr/>
        </p:nvSpPr>
        <p:spPr>
          <a:xfrm>
            <a:off x="5181600" y="1676400"/>
            <a:ext cx="3352800" cy="2057400"/>
          </a:xfrm>
          <a:prstGeom prst="wedgeRectCallout">
            <a:avLst>
              <a:gd fmla="val -37880" name="adj1"/>
              <a:gd fmla="val 60264"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
        <p:nvSpPr>
          <p:cNvPr id="136" name="Google Shape;136;p5"/>
          <p:cNvSpPr txBox="1"/>
          <p:nvPr/>
        </p:nvSpPr>
        <p:spPr>
          <a:xfrm>
            <a:off x="990600" y="1981200"/>
            <a:ext cx="3124200" cy="10064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000" u="none" cap="none" strike="noStrike">
                <a:solidFill>
                  <a:schemeClr val="dk1"/>
                </a:solidFill>
                <a:latin typeface="Times New Roman"/>
                <a:ea typeface="Times New Roman"/>
                <a:cs typeface="Times New Roman"/>
                <a:sym typeface="Times New Roman"/>
              </a:rPr>
              <a:t>Below the melting point?</a:t>
            </a:r>
            <a:endParaRPr/>
          </a:p>
        </p:txBody>
      </p:sp>
      <p:sp>
        <p:nvSpPr>
          <p:cNvPr id="137" name="Google Shape;137;p5"/>
          <p:cNvSpPr txBox="1"/>
          <p:nvPr/>
        </p:nvSpPr>
        <p:spPr>
          <a:xfrm>
            <a:off x="5257800" y="1752600"/>
            <a:ext cx="3048000" cy="19208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000" u="none" cap="none" strike="noStrike">
                <a:solidFill>
                  <a:schemeClr val="dk1"/>
                </a:solidFill>
                <a:latin typeface="Times New Roman"/>
                <a:ea typeface="Times New Roman"/>
                <a:cs typeface="Times New Roman"/>
                <a:sym typeface="Times New Roman"/>
              </a:rPr>
              <a:t>Below the melting point and in the range 110°F to 170°F.</a:t>
            </a:r>
            <a:endParaRPr/>
          </a:p>
        </p:txBody>
      </p:sp>
      <p:sp>
        <p:nvSpPr>
          <p:cNvPr id="138" name="Google Shape;138;p5"/>
          <p:cNvSpPr/>
          <p:nvPr/>
        </p:nvSpPr>
        <p:spPr>
          <a:xfrm flipH="1" rot="10800000">
            <a:off x="6172200" y="4800600"/>
            <a:ext cx="2438400" cy="1371600"/>
          </a:xfrm>
          <a:prstGeom prst="wedgeRectCallout">
            <a:avLst>
              <a:gd fmla="val -63477" name="adj1"/>
              <a:gd fmla="val 81134" name="adj2"/>
            </a:avLst>
          </a:prstGeom>
          <a:solidFill>
            <a:schemeClr val="lt1"/>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5"/>
          <p:cNvSpPr txBox="1"/>
          <p:nvPr/>
        </p:nvSpPr>
        <p:spPr>
          <a:xfrm flipH="1">
            <a:off x="6172200" y="4800600"/>
            <a:ext cx="2438400" cy="1371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
        <p:nvSpPr>
          <p:cNvPr id="140" name="Google Shape;140;p5"/>
          <p:cNvSpPr txBox="1"/>
          <p:nvPr/>
        </p:nvSpPr>
        <p:spPr>
          <a:xfrm>
            <a:off x="6172200" y="4799013"/>
            <a:ext cx="2438400" cy="13731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You caught this bug from your attorney.</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99"/>
        </a:solidFill>
      </p:bgPr>
    </p:bg>
    <p:spTree>
      <p:nvGrpSpPr>
        <p:cNvPr id="563" name="Shape 563"/>
        <p:cNvGrpSpPr/>
        <p:nvPr/>
      </p:nvGrpSpPr>
      <p:grpSpPr>
        <a:xfrm>
          <a:off x="0" y="0"/>
          <a:ext cx="0" cy="0"/>
          <a:chOff x="0" y="0"/>
          <a:chExt cx="0" cy="0"/>
        </a:xfrm>
      </p:grpSpPr>
      <p:sp>
        <p:nvSpPr>
          <p:cNvPr id="564" name="Google Shape;564;p50"/>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rgbClr val="FFFF00"/>
                </a:solidFill>
              </a:rPr>
              <a:t>Patent Therapy leads to success:</a:t>
            </a:r>
            <a:endParaRPr>
              <a:solidFill>
                <a:srgbClr val="FFFF00"/>
              </a:solidFill>
            </a:endParaRPr>
          </a:p>
        </p:txBody>
      </p:sp>
      <p:sp>
        <p:nvSpPr>
          <p:cNvPr id="565" name="Google Shape;565;p50"/>
          <p:cNvSpPr txBox="1"/>
          <p:nvPr>
            <p:ph idx="1" type="body"/>
          </p:nvPr>
        </p:nvSpPr>
        <p:spPr>
          <a:xfrm>
            <a:off x="685800" y="1981200"/>
            <a:ext cx="3810000" cy="17526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FFFF00"/>
              </a:buClr>
              <a:buSzPts val="2400"/>
              <a:buFont typeface="Times New Roman"/>
              <a:buChar char="•"/>
            </a:pPr>
            <a:r>
              <a:rPr lang="en-US" sz="2400">
                <a:solidFill>
                  <a:srgbClr val="FFFF00"/>
                </a:solidFill>
              </a:rPr>
              <a:t>Integrity, Respect, Trust, Quality</a:t>
            </a:r>
            <a:endParaRPr sz="2400">
              <a:solidFill>
                <a:srgbClr val="FFFF00"/>
              </a:solidFill>
            </a:endParaRPr>
          </a:p>
          <a:p>
            <a:pPr indent="-342900" lvl="0" marL="342900" rtl="0" algn="l">
              <a:lnSpc>
                <a:spcPct val="90000"/>
              </a:lnSpc>
              <a:spcBef>
                <a:spcPts val="480"/>
              </a:spcBef>
              <a:spcAft>
                <a:spcPts val="0"/>
              </a:spcAft>
              <a:buClr>
                <a:srgbClr val="FFFF00"/>
              </a:buClr>
              <a:buSzPts val="2400"/>
              <a:buFont typeface="Times New Roman"/>
              <a:buChar char="•"/>
            </a:pPr>
            <a:r>
              <a:rPr lang="en-US" sz="2400">
                <a:solidFill>
                  <a:srgbClr val="FFFF00"/>
                </a:solidFill>
              </a:rPr>
              <a:t>Ethos, pathos, and logos</a:t>
            </a:r>
            <a:endParaRPr/>
          </a:p>
          <a:p>
            <a:pPr indent="-342900" lvl="0" marL="342900" rtl="0" algn="l">
              <a:lnSpc>
                <a:spcPct val="90000"/>
              </a:lnSpc>
              <a:spcBef>
                <a:spcPts val="480"/>
              </a:spcBef>
              <a:spcAft>
                <a:spcPts val="0"/>
              </a:spcAft>
              <a:buClr>
                <a:srgbClr val="FFFF00"/>
              </a:buClr>
              <a:buSzPts val="2400"/>
              <a:buFont typeface="Times New Roman"/>
              <a:buChar char="•"/>
            </a:pPr>
            <a:r>
              <a:rPr lang="en-US" sz="2400">
                <a:solidFill>
                  <a:srgbClr val="FFFF00"/>
                </a:solidFill>
              </a:rPr>
              <a:t>Use appeals and other procedure tools effectively</a:t>
            </a:r>
            <a:endParaRPr sz="2400">
              <a:solidFill>
                <a:srgbClr val="FFFF00"/>
              </a:solidFill>
            </a:endParaRPr>
          </a:p>
        </p:txBody>
      </p:sp>
      <p:sp>
        <p:nvSpPr>
          <p:cNvPr id="566" name="Google Shape;566;p50"/>
          <p:cNvSpPr txBox="1"/>
          <p:nvPr>
            <p:ph idx="2" type="body"/>
          </p:nvPr>
        </p:nvSpPr>
        <p:spPr>
          <a:xfrm>
            <a:off x="4648200" y="1981200"/>
            <a:ext cx="3810000" cy="23622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FFFF00"/>
              </a:buClr>
              <a:buSzPts val="2400"/>
              <a:buFont typeface="Times New Roman"/>
              <a:buChar char="•"/>
            </a:pPr>
            <a:r>
              <a:rPr lang="en-US" sz="2400">
                <a:solidFill>
                  <a:srgbClr val="FFFF00"/>
                </a:solidFill>
              </a:rPr>
              <a:t>Preparation Preparation Preparation</a:t>
            </a:r>
            <a:endParaRPr sz="2400">
              <a:solidFill>
                <a:srgbClr val="FFFF00"/>
              </a:solidFill>
            </a:endParaRPr>
          </a:p>
          <a:p>
            <a:pPr indent="-342900" lvl="0" marL="342900" rtl="0" algn="l">
              <a:lnSpc>
                <a:spcPct val="90000"/>
              </a:lnSpc>
              <a:spcBef>
                <a:spcPts val="480"/>
              </a:spcBef>
              <a:spcAft>
                <a:spcPts val="0"/>
              </a:spcAft>
              <a:buClr>
                <a:srgbClr val="FFFF00"/>
              </a:buClr>
              <a:buSzPts val="2400"/>
              <a:buFont typeface="Times New Roman"/>
              <a:buChar char="•"/>
            </a:pPr>
            <a:r>
              <a:rPr lang="en-US" sz="2400">
                <a:solidFill>
                  <a:srgbClr val="FFFF00"/>
                </a:solidFill>
              </a:rPr>
              <a:t>You can’t win if you give up.</a:t>
            </a:r>
            <a:endParaRPr/>
          </a:p>
          <a:p>
            <a:pPr indent="-342900" lvl="0" marL="342900" rtl="0" algn="l">
              <a:lnSpc>
                <a:spcPct val="90000"/>
              </a:lnSpc>
              <a:spcBef>
                <a:spcPts val="480"/>
              </a:spcBef>
              <a:spcAft>
                <a:spcPts val="0"/>
              </a:spcAft>
              <a:buClr>
                <a:srgbClr val="FFFF00"/>
              </a:buClr>
              <a:buSzPts val="2400"/>
              <a:buFont typeface="Times New Roman"/>
              <a:buChar char="•"/>
            </a:pPr>
            <a:r>
              <a:rPr lang="en-US" sz="2400">
                <a:solidFill>
                  <a:srgbClr val="FFFF00"/>
                </a:solidFill>
              </a:rPr>
              <a:t>Prosecute efficiently</a:t>
            </a:r>
            <a:endParaRPr sz="2400">
              <a:solidFill>
                <a:srgbClr val="FFFF00"/>
              </a:solidFill>
            </a:endParaRPr>
          </a:p>
        </p:txBody>
      </p:sp>
      <p:sp>
        <p:nvSpPr>
          <p:cNvPr id="567" name="Google Shape;567;p50"/>
          <p:cNvSpPr/>
          <p:nvPr/>
        </p:nvSpPr>
        <p:spPr>
          <a:xfrm>
            <a:off x="5257800" y="4191000"/>
            <a:ext cx="3200400" cy="1447800"/>
          </a:xfrm>
          <a:prstGeom prst="wedgeRectCallout">
            <a:avLst>
              <a:gd fmla="val -87618" name="adj1"/>
              <a:gd fmla="val -23047"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Feeling better!  Case law lessons are great medicine!</a:t>
            </a:r>
            <a:endParaRPr/>
          </a:p>
        </p:txBody>
      </p:sp>
      <p:pic>
        <p:nvPicPr>
          <p:cNvPr id="568" name="Google Shape;568;p50"/>
          <p:cNvPicPr preferRelativeResize="0"/>
          <p:nvPr/>
        </p:nvPicPr>
        <p:blipFill rotWithShape="1">
          <a:blip r:embed="rId3">
            <a:alphaModFix/>
          </a:blip>
          <a:srcRect b="0" l="0" r="0" t="0"/>
          <a:stretch/>
        </p:blipFill>
        <p:spPr>
          <a:xfrm>
            <a:off x="1219200" y="4267200"/>
            <a:ext cx="3871913" cy="2382838"/>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99"/>
        </a:solidFill>
      </p:bgPr>
    </p:bg>
    <p:spTree>
      <p:nvGrpSpPr>
        <p:cNvPr id="572" name="Shape 572"/>
        <p:cNvGrpSpPr/>
        <p:nvPr/>
      </p:nvGrpSpPr>
      <p:grpSpPr>
        <a:xfrm>
          <a:off x="0" y="0"/>
          <a:ext cx="0" cy="0"/>
          <a:chOff x="0" y="0"/>
          <a:chExt cx="0" cy="0"/>
        </a:xfrm>
      </p:grpSpPr>
      <p:sp>
        <p:nvSpPr>
          <p:cNvPr id="573" name="Google Shape;573;p51"/>
          <p:cNvSpPr txBox="1"/>
          <p:nvPr>
            <p:ph type="title"/>
          </p:nvPr>
        </p:nvSpPr>
        <p:spPr>
          <a:xfrm>
            <a:off x="685800" y="609600"/>
            <a:ext cx="7772400" cy="1524000"/>
          </a:xfrm>
          <a:prstGeom prst="rect">
            <a:avLst/>
          </a:prstGeom>
          <a:solidFill>
            <a:srgbClr val="FFFF00"/>
          </a:solidFill>
          <a:ln cap="flat" cmpd="thickThin" w="1016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chemeClr val="dk1"/>
                </a:solidFill>
              </a:rPr>
              <a:t>Patent Therapies:</a:t>
            </a:r>
            <a:br>
              <a:rPr lang="en-US">
                <a:solidFill>
                  <a:schemeClr val="dk1"/>
                </a:solidFill>
              </a:rPr>
            </a:br>
            <a:r>
              <a:rPr lang="en-US" sz="4000">
                <a:solidFill>
                  <a:schemeClr val="dk1"/>
                </a:solidFill>
              </a:rPr>
              <a:t>Prescriptions for Healthy Patents</a:t>
            </a:r>
            <a:endParaRPr/>
          </a:p>
        </p:txBody>
      </p:sp>
      <p:pic>
        <p:nvPicPr>
          <p:cNvPr id="574" name="Google Shape;574;p51"/>
          <p:cNvPicPr preferRelativeResize="0"/>
          <p:nvPr/>
        </p:nvPicPr>
        <p:blipFill rotWithShape="1">
          <a:blip r:embed="rId3">
            <a:alphaModFix/>
          </a:blip>
          <a:srcRect b="0" l="0" r="0" t="0"/>
          <a:stretch/>
        </p:blipFill>
        <p:spPr>
          <a:xfrm>
            <a:off x="990600" y="2476500"/>
            <a:ext cx="1943100" cy="2514600"/>
          </a:xfrm>
          <a:prstGeom prst="rect">
            <a:avLst/>
          </a:prstGeom>
          <a:noFill/>
          <a:ln>
            <a:noFill/>
          </a:ln>
        </p:spPr>
      </p:pic>
      <p:sp>
        <p:nvSpPr>
          <p:cNvPr id="575" name="Google Shape;575;p51"/>
          <p:cNvSpPr/>
          <p:nvPr/>
        </p:nvSpPr>
        <p:spPr>
          <a:xfrm>
            <a:off x="3962400" y="2438400"/>
            <a:ext cx="3581400" cy="1295400"/>
          </a:xfrm>
          <a:prstGeom prst="wedgeRectCallout">
            <a:avLst>
              <a:gd fmla="val -77792" name="adj1"/>
              <a:gd fmla="val 22917"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3200" u="none" cap="none" strike="noStrike">
                <a:solidFill>
                  <a:schemeClr val="dk1"/>
                </a:solidFill>
                <a:latin typeface="Times New Roman"/>
                <a:ea typeface="Times New Roman"/>
                <a:cs typeface="Times New Roman"/>
                <a:sym typeface="Times New Roman"/>
              </a:rPr>
              <a:t>Thank you very much for your time.</a:t>
            </a:r>
            <a:endParaRPr/>
          </a:p>
        </p:txBody>
      </p:sp>
      <p:sp>
        <p:nvSpPr>
          <p:cNvPr id="576" name="Google Shape;576;p51"/>
          <p:cNvSpPr txBox="1"/>
          <p:nvPr>
            <p:ph idx="1" type="body"/>
          </p:nvPr>
        </p:nvSpPr>
        <p:spPr>
          <a:xfrm>
            <a:off x="2974975" y="4257675"/>
            <a:ext cx="5638800" cy="2514600"/>
          </a:xfrm>
          <a:prstGeom prst="rect">
            <a:avLst/>
          </a:prstGeom>
          <a:noFill/>
          <a:ln>
            <a:noFill/>
          </a:ln>
        </p:spPr>
        <p:txBody>
          <a:bodyPr anchorCtr="0" anchor="t" bIns="45700" lIns="91425" spcFirstLastPara="1" rIns="91425" wrap="square" tIns="45700">
            <a:noAutofit/>
          </a:bodyPr>
          <a:lstStyle/>
          <a:p>
            <a:pPr indent="-342900" lvl="0" marL="342900" rtl="0" algn="r">
              <a:spcBef>
                <a:spcPts val="0"/>
              </a:spcBef>
              <a:spcAft>
                <a:spcPts val="0"/>
              </a:spcAft>
              <a:buClr>
                <a:srgbClr val="FFFF00"/>
              </a:buClr>
              <a:buSzPts val="2600"/>
              <a:buFont typeface="Times New Roman"/>
              <a:buNone/>
            </a:pPr>
            <a:r>
              <a:rPr lang="en-US" sz="2600">
                <a:solidFill>
                  <a:srgbClr val="FFFF00"/>
                </a:solidFill>
              </a:rPr>
              <a:t>Paul W. Busse</a:t>
            </a:r>
            <a:endParaRPr sz="2600">
              <a:solidFill>
                <a:srgbClr val="FFFF00"/>
              </a:solidFill>
            </a:endParaRPr>
          </a:p>
          <a:p>
            <a:pPr indent="-342900" lvl="0" marL="342900" rtl="0" algn="r">
              <a:spcBef>
                <a:spcPts val="130"/>
              </a:spcBef>
              <a:spcAft>
                <a:spcPts val="0"/>
              </a:spcAft>
              <a:buClr>
                <a:srgbClr val="FFFF00"/>
              </a:buClr>
              <a:buSzPts val="2600"/>
              <a:buFont typeface="Times New Roman"/>
              <a:buNone/>
            </a:pPr>
            <a:r>
              <a:rPr lang="en-US" sz="2600">
                <a:solidFill>
                  <a:srgbClr val="FFFF00"/>
                </a:solidFill>
              </a:rPr>
              <a:t>David B. Kagan</a:t>
            </a:r>
            <a:endParaRPr/>
          </a:p>
          <a:p>
            <a:pPr indent="-342900" lvl="0" marL="342900" rtl="0" algn="r">
              <a:spcBef>
                <a:spcPts val="160"/>
              </a:spcBef>
              <a:spcAft>
                <a:spcPts val="0"/>
              </a:spcAft>
              <a:buClr>
                <a:srgbClr val="FFFF00"/>
              </a:buClr>
              <a:buSzPts val="3200"/>
              <a:buFont typeface="Times New Roman"/>
              <a:buNone/>
            </a:pPr>
            <a:r>
              <a:rPr b="1" lang="en-US">
                <a:solidFill>
                  <a:srgbClr val="FFFF00"/>
                </a:solidFill>
              </a:rPr>
              <a:t>Kagan Binder, PLLC</a:t>
            </a:r>
            <a:endParaRPr/>
          </a:p>
          <a:p>
            <a:pPr indent="-342900" lvl="0" marL="342900" rtl="0" algn="r">
              <a:spcBef>
                <a:spcPts val="140"/>
              </a:spcBef>
              <a:spcAft>
                <a:spcPts val="0"/>
              </a:spcAft>
              <a:buClr>
                <a:srgbClr val="FFFF00"/>
              </a:buClr>
              <a:buSzPts val="2800"/>
              <a:buFont typeface="Times New Roman"/>
              <a:buNone/>
            </a:pPr>
            <a:r>
              <a:rPr lang="en-US" sz="2800">
                <a:solidFill>
                  <a:srgbClr val="FFFF00"/>
                </a:solidFill>
              </a:rPr>
              <a:t>Suite 200, 221 North Main Street</a:t>
            </a:r>
            <a:endParaRPr/>
          </a:p>
          <a:p>
            <a:pPr indent="-342900" lvl="0" marL="342900" rtl="0" algn="r">
              <a:spcBef>
                <a:spcPts val="140"/>
              </a:spcBef>
              <a:spcAft>
                <a:spcPts val="0"/>
              </a:spcAft>
              <a:buClr>
                <a:srgbClr val="FFFF00"/>
              </a:buClr>
              <a:buSzPts val="2800"/>
              <a:buFont typeface="Times New Roman"/>
              <a:buNone/>
            </a:pPr>
            <a:r>
              <a:rPr lang="en-US" sz="2800">
                <a:solidFill>
                  <a:srgbClr val="FFFF00"/>
                </a:solidFill>
              </a:rPr>
              <a:t>Stillwater, Minnesota 55082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39966"/>
        </a:solidFill>
      </p:bgPr>
    </p:bg>
    <p:spTree>
      <p:nvGrpSpPr>
        <p:cNvPr id="144" name="Shape 144"/>
        <p:cNvGrpSpPr/>
        <p:nvPr/>
      </p:nvGrpSpPr>
      <p:grpSpPr>
        <a:xfrm>
          <a:off x="0" y="0"/>
          <a:ext cx="0" cy="0"/>
          <a:chOff x="0" y="0"/>
          <a:chExt cx="0" cy="0"/>
        </a:xfrm>
      </p:grpSpPr>
      <p:sp>
        <p:nvSpPr>
          <p:cNvPr id="145" name="Google Shape;145;p6"/>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i="1" lang="en-US">
                <a:solidFill>
                  <a:srgbClr val="FFFF00"/>
                </a:solidFill>
              </a:rPr>
              <a:t>Ecolab Inc. v. Envirochem Inc</a:t>
            </a:r>
            <a:r>
              <a:rPr lang="en-US">
                <a:solidFill>
                  <a:srgbClr val="FFFF00"/>
                </a:solidFill>
              </a:rPr>
              <a:t>.</a:t>
            </a:r>
            <a:endParaRPr>
              <a:solidFill>
                <a:srgbClr val="FFFF00"/>
              </a:solidFill>
            </a:endParaRPr>
          </a:p>
        </p:txBody>
      </p:sp>
      <p:pic>
        <p:nvPicPr>
          <p:cNvPr id="146" name="Google Shape;146;p6"/>
          <p:cNvPicPr preferRelativeResize="0"/>
          <p:nvPr/>
        </p:nvPicPr>
        <p:blipFill rotWithShape="1">
          <a:blip r:embed="rId3">
            <a:alphaModFix/>
          </a:blip>
          <a:srcRect b="0" l="0" r="0" t="0"/>
          <a:stretch/>
        </p:blipFill>
        <p:spPr>
          <a:xfrm>
            <a:off x="2133600" y="2895600"/>
            <a:ext cx="3257550" cy="3429000"/>
          </a:xfrm>
          <a:prstGeom prst="rect">
            <a:avLst/>
          </a:prstGeom>
          <a:noFill/>
          <a:ln>
            <a:noFill/>
          </a:ln>
        </p:spPr>
      </p:pic>
      <p:sp>
        <p:nvSpPr>
          <p:cNvPr id="147" name="Google Shape;147;p6"/>
          <p:cNvSpPr/>
          <p:nvPr/>
        </p:nvSpPr>
        <p:spPr>
          <a:xfrm flipH="1">
            <a:off x="838200" y="1905000"/>
            <a:ext cx="3276600" cy="1143000"/>
          </a:xfrm>
          <a:prstGeom prst="wedgeRectCallout">
            <a:avLst>
              <a:gd fmla="val -16667" name="adj1"/>
              <a:gd fmla="val 151523"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
        <p:nvSpPr>
          <p:cNvPr id="148" name="Google Shape;148;p6"/>
          <p:cNvSpPr/>
          <p:nvPr/>
        </p:nvSpPr>
        <p:spPr>
          <a:xfrm>
            <a:off x="5181600" y="1676400"/>
            <a:ext cx="3352800" cy="2057400"/>
          </a:xfrm>
          <a:prstGeom prst="wedgeRectCallout">
            <a:avLst>
              <a:gd fmla="val -37880" name="adj1"/>
              <a:gd fmla="val 60264"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
        <p:nvSpPr>
          <p:cNvPr id="149" name="Google Shape;149;p6"/>
          <p:cNvSpPr txBox="1"/>
          <p:nvPr/>
        </p:nvSpPr>
        <p:spPr>
          <a:xfrm>
            <a:off x="990600" y="1981200"/>
            <a:ext cx="3124200" cy="10064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000" u="none" cap="none" strike="noStrike">
                <a:solidFill>
                  <a:schemeClr val="dk1"/>
                </a:solidFill>
                <a:latin typeface="Times New Roman"/>
                <a:ea typeface="Times New Roman"/>
                <a:cs typeface="Times New Roman"/>
                <a:sym typeface="Times New Roman"/>
              </a:rPr>
              <a:t>Substantially Uniform?</a:t>
            </a:r>
            <a:endParaRPr/>
          </a:p>
        </p:txBody>
      </p:sp>
      <p:sp>
        <p:nvSpPr>
          <p:cNvPr id="150" name="Google Shape;150;p6"/>
          <p:cNvSpPr txBox="1"/>
          <p:nvPr/>
        </p:nvSpPr>
        <p:spPr>
          <a:xfrm>
            <a:off x="5257800" y="1752600"/>
            <a:ext cx="3048000" cy="15525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Substantially uniform composition, not substantially uniform performance over time.</a:t>
            </a:r>
            <a:endParaRPr/>
          </a:p>
        </p:txBody>
      </p:sp>
      <p:sp>
        <p:nvSpPr>
          <p:cNvPr id="151" name="Google Shape;151;p6"/>
          <p:cNvSpPr/>
          <p:nvPr/>
        </p:nvSpPr>
        <p:spPr>
          <a:xfrm flipH="1" rot="10800000">
            <a:off x="6172200" y="4800600"/>
            <a:ext cx="2438400" cy="1371600"/>
          </a:xfrm>
          <a:prstGeom prst="wedgeRectCallout">
            <a:avLst>
              <a:gd fmla="val -63477" name="adj1"/>
              <a:gd fmla="val 81134" name="adj2"/>
            </a:avLst>
          </a:prstGeom>
          <a:solidFill>
            <a:schemeClr val="lt1"/>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6"/>
          <p:cNvSpPr txBox="1"/>
          <p:nvPr/>
        </p:nvSpPr>
        <p:spPr>
          <a:xfrm flipH="1">
            <a:off x="6172200" y="4800600"/>
            <a:ext cx="2438400" cy="1371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
        <p:nvSpPr>
          <p:cNvPr id="153" name="Google Shape;153;p6"/>
          <p:cNvSpPr txBox="1"/>
          <p:nvPr/>
        </p:nvSpPr>
        <p:spPr>
          <a:xfrm>
            <a:off x="6172200" y="4799013"/>
            <a:ext cx="2438400" cy="13731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You caught this bug from your attorney.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39966"/>
        </a:solidFill>
      </p:bgPr>
    </p:bg>
    <p:spTree>
      <p:nvGrpSpPr>
        <p:cNvPr id="157" name="Shape 157"/>
        <p:cNvGrpSpPr/>
        <p:nvPr/>
      </p:nvGrpSpPr>
      <p:grpSpPr>
        <a:xfrm>
          <a:off x="0" y="0"/>
          <a:ext cx="0" cy="0"/>
          <a:chOff x="0" y="0"/>
          <a:chExt cx="0" cy="0"/>
        </a:xfrm>
      </p:grpSpPr>
      <p:sp>
        <p:nvSpPr>
          <p:cNvPr id="158" name="Google Shape;158;p7"/>
          <p:cNvSpPr txBox="1"/>
          <p:nvPr>
            <p:ph type="title"/>
          </p:nvPr>
        </p:nvSpPr>
        <p:spPr>
          <a:xfrm>
            <a:off x="685800" y="381000"/>
            <a:ext cx="7772400" cy="1143000"/>
          </a:xfrm>
          <a:prstGeom prst="rect">
            <a:avLst/>
          </a:prstGeom>
          <a:noFill/>
          <a:ln>
            <a:noFill/>
          </a:ln>
        </p:spPr>
        <p:txBody>
          <a:bodyPr anchorCtr="0" anchor="ctr" bIns="45700" lIns="91425" spcFirstLastPara="1" rIns="91425" wrap="square" tIns="45700">
            <a:noAutofit/>
          </a:bodyPr>
          <a:lstStyle/>
          <a:p>
            <a:pPr indent="-838200" lvl="0" marL="838200" rtl="0" algn="ctr">
              <a:spcBef>
                <a:spcPts val="0"/>
              </a:spcBef>
              <a:spcAft>
                <a:spcPts val="0"/>
              </a:spcAft>
              <a:buNone/>
            </a:pPr>
            <a:r>
              <a:rPr i="1" lang="en-US">
                <a:solidFill>
                  <a:srgbClr val="FFFF00"/>
                </a:solidFill>
              </a:rPr>
              <a:t>Tegal Corp. v. Tokyo Elect. Amer. Inc.</a:t>
            </a:r>
            <a:r>
              <a:rPr lang="en-US">
                <a:solidFill>
                  <a:srgbClr val="FFFF00"/>
                </a:solidFill>
              </a:rPr>
              <a:t> </a:t>
            </a:r>
            <a:endParaRPr/>
          </a:p>
        </p:txBody>
      </p:sp>
      <p:pic>
        <p:nvPicPr>
          <p:cNvPr id="159" name="Google Shape;159;p7"/>
          <p:cNvPicPr preferRelativeResize="0"/>
          <p:nvPr/>
        </p:nvPicPr>
        <p:blipFill rotWithShape="1">
          <a:blip r:embed="rId3">
            <a:alphaModFix/>
          </a:blip>
          <a:srcRect b="0" l="0" r="0" t="0"/>
          <a:stretch/>
        </p:blipFill>
        <p:spPr>
          <a:xfrm>
            <a:off x="2133600" y="2895600"/>
            <a:ext cx="3257550" cy="3429000"/>
          </a:xfrm>
          <a:prstGeom prst="rect">
            <a:avLst/>
          </a:prstGeom>
          <a:noFill/>
          <a:ln>
            <a:noFill/>
          </a:ln>
        </p:spPr>
      </p:pic>
      <p:sp>
        <p:nvSpPr>
          <p:cNvPr id="160" name="Google Shape;160;p7"/>
          <p:cNvSpPr/>
          <p:nvPr/>
        </p:nvSpPr>
        <p:spPr>
          <a:xfrm flipH="1">
            <a:off x="838200" y="1905000"/>
            <a:ext cx="3276600" cy="838200"/>
          </a:xfrm>
          <a:prstGeom prst="wedgeRectCallout">
            <a:avLst>
              <a:gd fmla="val -16667" name="adj1"/>
              <a:gd fmla="val 224620"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
        <p:nvSpPr>
          <p:cNvPr id="161" name="Google Shape;161;p7"/>
          <p:cNvSpPr/>
          <p:nvPr/>
        </p:nvSpPr>
        <p:spPr>
          <a:xfrm>
            <a:off x="5181600" y="1676400"/>
            <a:ext cx="3352800" cy="1371600"/>
          </a:xfrm>
          <a:prstGeom prst="wedgeRectCallout">
            <a:avLst>
              <a:gd fmla="val -37880" name="adj1"/>
              <a:gd fmla="val 115394"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
        <p:nvSpPr>
          <p:cNvPr id="162" name="Google Shape;162;p7"/>
          <p:cNvSpPr txBox="1"/>
          <p:nvPr/>
        </p:nvSpPr>
        <p:spPr>
          <a:xfrm>
            <a:off x="990600" y="1981200"/>
            <a:ext cx="3124200" cy="5492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000" u="none" cap="none" strike="noStrike">
                <a:solidFill>
                  <a:schemeClr val="dk1"/>
                </a:solidFill>
                <a:latin typeface="Times New Roman"/>
                <a:ea typeface="Times New Roman"/>
                <a:cs typeface="Times New Roman"/>
                <a:sym typeface="Times New Roman"/>
              </a:rPr>
              <a:t>Plasma?</a:t>
            </a:r>
            <a:endParaRPr/>
          </a:p>
        </p:txBody>
      </p:sp>
      <p:sp>
        <p:nvSpPr>
          <p:cNvPr id="163" name="Google Shape;163;p7"/>
          <p:cNvSpPr txBox="1"/>
          <p:nvPr/>
        </p:nvSpPr>
        <p:spPr>
          <a:xfrm>
            <a:off x="5257800" y="1752600"/>
            <a:ext cx="3048000" cy="11874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Only glow discharge plasma and no other plasmas.</a:t>
            </a:r>
            <a:endParaRPr/>
          </a:p>
        </p:txBody>
      </p:sp>
      <p:sp>
        <p:nvSpPr>
          <p:cNvPr id="164" name="Google Shape;164;p7"/>
          <p:cNvSpPr/>
          <p:nvPr/>
        </p:nvSpPr>
        <p:spPr>
          <a:xfrm flipH="1" rot="10800000">
            <a:off x="6172200" y="4800600"/>
            <a:ext cx="2438400" cy="1371600"/>
          </a:xfrm>
          <a:prstGeom prst="wedgeRectCallout">
            <a:avLst>
              <a:gd fmla="val -63477" name="adj1"/>
              <a:gd fmla="val 81134" name="adj2"/>
            </a:avLst>
          </a:prstGeom>
          <a:solidFill>
            <a:schemeClr val="lt1"/>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7"/>
          <p:cNvSpPr txBox="1"/>
          <p:nvPr/>
        </p:nvSpPr>
        <p:spPr>
          <a:xfrm flipH="1">
            <a:off x="6172200" y="4800600"/>
            <a:ext cx="2438400" cy="1371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
        <p:nvSpPr>
          <p:cNvPr id="166" name="Google Shape;166;p7"/>
          <p:cNvSpPr txBox="1"/>
          <p:nvPr/>
        </p:nvSpPr>
        <p:spPr>
          <a:xfrm>
            <a:off x="6172200" y="4799013"/>
            <a:ext cx="2438400" cy="137318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You caught this bug from your attorney.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39966"/>
        </a:solidFill>
      </p:bgPr>
    </p:bg>
    <p:spTree>
      <p:nvGrpSpPr>
        <p:cNvPr id="170" name="Shape 170"/>
        <p:cNvGrpSpPr/>
        <p:nvPr/>
      </p:nvGrpSpPr>
      <p:grpSpPr>
        <a:xfrm>
          <a:off x="0" y="0"/>
          <a:ext cx="0" cy="0"/>
          <a:chOff x="0" y="0"/>
          <a:chExt cx="0" cy="0"/>
        </a:xfrm>
      </p:grpSpPr>
      <p:sp>
        <p:nvSpPr>
          <p:cNvPr id="171" name="Google Shape;171;p8"/>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i="1" lang="en-US">
                <a:solidFill>
                  <a:srgbClr val="FFFF00"/>
                </a:solidFill>
              </a:rPr>
              <a:t>Rheox Inc. v. Entact Inc</a:t>
            </a:r>
            <a:r>
              <a:rPr lang="en-US">
                <a:solidFill>
                  <a:srgbClr val="FFFF00"/>
                </a:solidFill>
              </a:rPr>
              <a:t>. </a:t>
            </a:r>
            <a:br>
              <a:rPr lang="en-US">
                <a:solidFill>
                  <a:srgbClr val="FFFF00"/>
                </a:solidFill>
              </a:rPr>
            </a:br>
            <a:endParaRPr>
              <a:solidFill>
                <a:srgbClr val="FFFF00"/>
              </a:solidFill>
            </a:endParaRPr>
          </a:p>
        </p:txBody>
      </p:sp>
      <p:pic>
        <p:nvPicPr>
          <p:cNvPr id="172" name="Google Shape;172;p8"/>
          <p:cNvPicPr preferRelativeResize="0"/>
          <p:nvPr/>
        </p:nvPicPr>
        <p:blipFill rotWithShape="1">
          <a:blip r:embed="rId3">
            <a:alphaModFix/>
          </a:blip>
          <a:srcRect b="0" l="0" r="0" t="0"/>
          <a:stretch/>
        </p:blipFill>
        <p:spPr>
          <a:xfrm>
            <a:off x="2133600" y="2895600"/>
            <a:ext cx="3257550" cy="3429000"/>
          </a:xfrm>
          <a:prstGeom prst="rect">
            <a:avLst/>
          </a:prstGeom>
          <a:noFill/>
          <a:ln>
            <a:noFill/>
          </a:ln>
        </p:spPr>
      </p:pic>
      <p:sp>
        <p:nvSpPr>
          <p:cNvPr id="173" name="Google Shape;173;p8"/>
          <p:cNvSpPr/>
          <p:nvPr/>
        </p:nvSpPr>
        <p:spPr>
          <a:xfrm flipH="1">
            <a:off x="838200" y="1905000"/>
            <a:ext cx="3276600" cy="1143000"/>
          </a:xfrm>
          <a:prstGeom prst="wedgeRectCallout">
            <a:avLst>
              <a:gd fmla="val -16667" name="adj1"/>
              <a:gd fmla="val 151523"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
        <p:nvSpPr>
          <p:cNvPr id="174" name="Google Shape;174;p8"/>
          <p:cNvSpPr/>
          <p:nvPr/>
        </p:nvSpPr>
        <p:spPr>
          <a:xfrm>
            <a:off x="5181600" y="1676400"/>
            <a:ext cx="3352800" cy="2057400"/>
          </a:xfrm>
          <a:prstGeom prst="wedgeRectCallout">
            <a:avLst>
              <a:gd fmla="val -37880" name="adj1"/>
              <a:gd fmla="val 60264"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
        <p:nvSpPr>
          <p:cNvPr id="175" name="Google Shape;175;p8"/>
          <p:cNvSpPr txBox="1"/>
          <p:nvPr/>
        </p:nvSpPr>
        <p:spPr>
          <a:xfrm>
            <a:off x="990600" y="1981200"/>
            <a:ext cx="3124200" cy="10064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000" u="none" cap="none" strike="noStrike">
                <a:solidFill>
                  <a:schemeClr val="dk1"/>
                </a:solidFill>
                <a:latin typeface="Times New Roman"/>
                <a:ea typeface="Times New Roman"/>
                <a:cs typeface="Times New Roman"/>
                <a:sym typeface="Times New Roman"/>
              </a:rPr>
              <a:t>Calcium orthophosphate?</a:t>
            </a:r>
            <a:endParaRPr/>
          </a:p>
        </p:txBody>
      </p:sp>
      <p:sp>
        <p:nvSpPr>
          <p:cNvPr id="176" name="Google Shape;176;p8"/>
          <p:cNvSpPr txBox="1"/>
          <p:nvPr/>
        </p:nvSpPr>
        <p:spPr>
          <a:xfrm>
            <a:off x="5257800" y="1752600"/>
            <a:ext cx="3048000" cy="1917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Calcium orthophosphate but not TSP and not monocalcium orthophosphate.</a:t>
            </a:r>
            <a:endParaRPr/>
          </a:p>
        </p:txBody>
      </p:sp>
      <p:sp>
        <p:nvSpPr>
          <p:cNvPr id="177" name="Google Shape;177;p8"/>
          <p:cNvSpPr/>
          <p:nvPr/>
        </p:nvSpPr>
        <p:spPr>
          <a:xfrm flipH="1" rot="10800000">
            <a:off x="6172200" y="4800600"/>
            <a:ext cx="2438400" cy="1371600"/>
          </a:xfrm>
          <a:prstGeom prst="wedgeRectCallout">
            <a:avLst>
              <a:gd fmla="val -63477" name="adj1"/>
              <a:gd fmla="val 81134" name="adj2"/>
            </a:avLst>
          </a:prstGeom>
          <a:solidFill>
            <a:schemeClr val="lt1"/>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8"/>
          <p:cNvSpPr txBox="1"/>
          <p:nvPr/>
        </p:nvSpPr>
        <p:spPr>
          <a:xfrm flipH="1">
            <a:off x="6172200" y="4800600"/>
            <a:ext cx="2438400" cy="1371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
        <p:nvSpPr>
          <p:cNvPr id="179" name="Google Shape;179;p8"/>
          <p:cNvSpPr txBox="1"/>
          <p:nvPr/>
        </p:nvSpPr>
        <p:spPr>
          <a:xfrm>
            <a:off x="6172200" y="4799013"/>
            <a:ext cx="2438400" cy="13731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You caught this bug from your attorney.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39966"/>
        </a:solidFill>
      </p:bgPr>
    </p:bg>
    <p:spTree>
      <p:nvGrpSpPr>
        <p:cNvPr id="183" name="Shape 183"/>
        <p:cNvGrpSpPr/>
        <p:nvPr/>
      </p:nvGrpSpPr>
      <p:grpSpPr>
        <a:xfrm>
          <a:off x="0" y="0"/>
          <a:ext cx="0" cy="0"/>
          <a:chOff x="0" y="0"/>
          <a:chExt cx="0" cy="0"/>
        </a:xfrm>
      </p:grpSpPr>
      <p:sp>
        <p:nvSpPr>
          <p:cNvPr id="184" name="Google Shape;184;p9"/>
          <p:cNvSpPr txBox="1"/>
          <p:nvPr>
            <p:ph type="title"/>
          </p:nvPr>
        </p:nvSpPr>
        <p:spPr>
          <a:xfrm>
            <a:off x="609600" y="3048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i="1" lang="en-US">
                <a:solidFill>
                  <a:srgbClr val="FFFF00"/>
                </a:solidFill>
              </a:rPr>
              <a:t>UCB, Inc. v. Yeda Research and Dev. Co., Ltd.</a:t>
            </a:r>
            <a:endParaRPr>
              <a:solidFill>
                <a:srgbClr val="FFFF00"/>
              </a:solidFill>
            </a:endParaRPr>
          </a:p>
        </p:txBody>
      </p:sp>
      <p:pic>
        <p:nvPicPr>
          <p:cNvPr id="185" name="Google Shape;185;p9"/>
          <p:cNvPicPr preferRelativeResize="0"/>
          <p:nvPr/>
        </p:nvPicPr>
        <p:blipFill rotWithShape="1">
          <a:blip r:embed="rId3">
            <a:alphaModFix/>
          </a:blip>
          <a:srcRect b="0" l="0" r="0" t="0"/>
          <a:stretch/>
        </p:blipFill>
        <p:spPr>
          <a:xfrm>
            <a:off x="2133600" y="2895600"/>
            <a:ext cx="3257550" cy="3429000"/>
          </a:xfrm>
          <a:prstGeom prst="rect">
            <a:avLst/>
          </a:prstGeom>
          <a:noFill/>
          <a:ln>
            <a:noFill/>
          </a:ln>
        </p:spPr>
      </p:pic>
      <p:sp>
        <p:nvSpPr>
          <p:cNvPr id="186" name="Google Shape;186;p9"/>
          <p:cNvSpPr/>
          <p:nvPr/>
        </p:nvSpPr>
        <p:spPr>
          <a:xfrm flipH="1">
            <a:off x="838200" y="1905000"/>
            <a:ext cx="3276600" cy="1143000"/>
          </a:xfrm>
          <a:prstGeom prst="wedgeRectCallout">
            <a:avLst>
              <a:gd fmla="val -16667" name="adj1"/>
              <a:gd fmla="val 151523"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
        <p:nvSpPr>
          <p:cNvPr id="187" name="Google Shape;187;p9"/>
          <p:cNvSpPr/>
          <p:nvPr/>
        </p:nvSpPr>
        <p:spPr>
          <a:xfrm>
            <a:off x="5181600" y="1676400"/>
            <a:ext cx="3352800" cy="1600200"/>
          </a:xfrm>
          <a:prstGeom prst="wedgeRectCallout">
            <a:avLst>
              <a:gd fmla="val -37880" name="adj1"/>
              <a:gd fmla="val 60264" name="adj2"/>
            </a:avLst>
          </a:prstGeom>
          <a:solidFill>
            <a:schemeClr val="lt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
        <p:nvSpPr>
          <p:cNvPr id="188" name="Google Shape;188;p9"/>
          <p:cNvSpPr txBox="1"/>
          <p:nvPr/>
        </p:nvSpPr>
        <p:spPr>
          <a:xfrm>
            <a:off x="990600" y="1981200"/>
            <a:ext cx="3124200" cy="1016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000" u="none" cap="none" strike="noStrike">
                <a:solidFill>
                  <a:schemeClr val="dk1"/>
                </a:solidFill>
                <a:latin typeface="Times New Roman"/>
                <a:ea typeface="Times New Roman"/>
                <a:cs typeface="Times New Roman"/>
                <a:sym typeface="Times New Roman"/>
              </a:rPr>
              <a:t>Monoclonal antibody?</a:t>
            </a:r>
            <a:endParaRPr/>
          </a:p>
        </p:txBody>
      </p:sp>
      <p:sp>
        <p:nvSpPr>
          <p:cNvPr id="189" name="Google Shape;189;p9"/>
          <p:cNvSpPr txBox="1"/>
          <p:nvPr/>
        </p:nvSpPr>
        <p:spPr>
          <a:xfrm>
            <a:off x="5257800" y="1752600"/>
            <a:ext cx="3048000" cy="12922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600" u="none" cap="none" strike="noStrike">
                <a:solidFill>
                  <a:schemeClr val="dk1"/>
                </a:solidFill>
                <a:latin typeface="Times New Roman"/>
                <a:ea typeface="Times New Roman"/>
                <a:cs typeface="Times New Roman"/>
                <a:sym typeface="Times New Roman"/>
              </a:rPr>
              <a:t>Yes, but not chimera or humanized monoclonal antibody</a:t>
            </a:r>
            <a:endParaRPr/>
          </a:p>
        </p:txBody>
      </p:sp>
      <p:sp>
        <p:nvSpPr>
          <p:cNvPr id="190" name="Google Shape;190;p9"/>
          <p:cNvSpPr/>
          <p:nvPr/>
        </p:nvSpPr>
        <p:spPr>
          <a:xfrm flipH="1" rot="10800000">
            <a:off x="6172200" y="4800600"/>
            <a:ext cx="2438400" cy="1371600"/>
          </a:xfrm>
          <a:prstGeom prst="wedgeRectCallout">
            <a:avLst>
              <a:gd fmla="val -63477" name="adj1"/>
              <a:gd fmla="val 81134" name="adj2"/>
            </a:avLst>
          </a:prstGeom>
          <a:solidFill>
            <a:schemeClr val="lt1"/>
          </a:solidFill>
          <a:ln cap="flat" cmpd="sng" w="9525">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9"/>
          <p:cNvSpPr txBox="1"/>
          <p:nvPr/>
        </p:nvSpPr>
        <p:spPr>
          <a:xfrm flipH="1">
            <a:off x="6172200" y="4800600"/>
            <a:ext cx="2438400" cy="1371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Times New Roman"/>
              <a:ea typeface="Times New Roman"/>
              <a:cs typeface="Times New Roman"/>
              <a:sym typeface="Times New Roman"/>
            </a:endParaRPr>
          </a:p>
        </p:txBody>
      </p:sp>
      <p:sp>
        <p:nvSpPr>
          <p:cNvPr id="192" name="Google Shape;192;p9"/>
          <p:cNvSpPr txBox="1"/>
          <p:nvPr/>
        </p:nvSpPr>
        <p:spPr>
          <a:xfrm>
            <a:off x="6172200" y="4799013"/>
            <a:ext cx="2438400" cy="13731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You caught this bug from your attorney.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2002-04-08T20:01:25Z</dcterms:created>
  <dc:creator>Paula</dc:creator>
</cp:coreProperties>
</file>