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858000" cy="9144000"/>
  <p:embeddedFontLst>
    <p:embeddedFont>
      <p:font typeface="IBM Plex Sans"/>
      <p:regular r:id="rId15"/>
      <p:bold r:id="rId16"/>
      <p:italic r:id="rId17"/>
      <p:boldItalic r:id="rId18"/>
    </p:embeddedFont>
    <p:embeddedFont>
      <p:font typeface="Garamond"/>
      <p:regular r:id="rId19"/>
      <p:bold r:id="rId20"/>
      <p:italic r:id="rId21"/>
      <p:boldItalic r:id="rId22"/>
    </p:embeddedFont>
    <p:embeddedFont>
      <p:font typeface="Book Antiqua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7" roundtripDataSignature="AMtx7mh/tJ0i4ommxQi72SAvch4FzRZf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aramond-bold.fntdata"/><Relationship Id="rId22" Type="http://schemas.openxmlformats.org/officeDocument/2006/relationships/font" Target="fonts/Garamond-boldItalic.fntdata"/><Relationship Id="rId21" Type="http://schemas.openxmlformats.org/officeDocument/2006/relationships/font" Target="fonts/Garamond-italic.fntdata"/><Relationship Id="rId24" Type="http://schemas.openxmlformats.org/officeDocument/2006/relationships/font" Target="fonts/BookAntiqua-bold.fntdata"/><Relationship Id="rId23" Type="http://schemas.openxmlformats.org/officeDocument/2006/relationships/font" Target="fonts/BookAntiqu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ookAntiqua-boldItalic.fntdata"/><Relationship Id="rId25" Type="http://schemas.openxmlformats.org/officeDocument/2006/relationships/font" Target="fonts/BookAntiqua-italic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IBMPlexSans-regular.fntdata"/><Relationship Id="rId14" Type="http://schemas.openxmlformats.org/officeDocument/2006/relationships/slide" Target="slides/slide9.xml"/><Relationship Id="rId17" Type="http://schemas.openxmlformats.org/officeDocument/2006/relationships/font" Target="fonts/IBMPlexSans-italic.fntdata"/><Relationship Id="rId16" Type="http://schemas.openxmlformats.org/officeDocument/2006/relationships/font" Target="fonts/IBMPlexSans-bold.fntdata"/><Relationship Id="rId19" Type="http://schemas.openxmlformats.org/officeDocument/2006/relationships/font" Target="fonts/Garamond-regular.fntdata"/><Relationship Id="rId18" Type="http://schemas.openxmlformats.org/officeDocument/2006/relationships/font" Target="fonts/IBMPlexSans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5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5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8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9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9144000" cy="50292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5715000" y="609600"/>
            <a:ext cx="1981200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/>
          </a:p>
        </p:txBody>
      </p:sp>
      <p:sp>
        <p:nvSpPr>
          <p:cNvPr id="90" name="Google Shape;90;p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0" y="5181600"/>
            <a:ext cx="9144000" cy="1676400"/>
          </a:xfrm>
          <a:prstGeom prst="rect">
            <a:avLst/>
          </a:prstGeom>
          <a:solidFill>
            <a:srgbClr val="6A4A24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955589" y="333375"/>
            <a:ext cx="7388311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Snapshot 6:  Did a quiet shift in the exhaustion doctrine just make licensed patents stronger?</a:t>
            </a:r>
            <a:endParaRPr/>
          </a:p>
        </p:txBody>
      </p:sp>
      <p:sp>
        <p:nvSpPr>
          <p:cNvPr id="93" name="Google Shape;93;p1"/>
          <p:cNvSpPr txBox="1"/>
          <p:nvPr/>
        </p:nvSpPr>
        <p:spPr>
          <a:xfrm>
            <a:off x="4000500" y="2687093"/>
            <a:ext cx="43434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David B. Kagan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Kagan Binder, PLLC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Stillwater, Minnesota</a:t>
            </a:r>
            <a:endParaRPr/>
          </a:p>
        </p:txBody>
      </p:sp>
      <p:sp>
        <p:nvSpPr>
          <p:cNvPr id="94" name="Google Shape;94;p1"/>
          <p:cNvSpPr txBox="1"/>
          <p:nvPr/>
        </p:nvSpPr>
        <p:spPr>
          <a:xfrm>
            <a:off x="3086100" y="3696649"/>
            <a:ext cx="5257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Presented to MNCLE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January 31, 2020</a:t>
            </a:r>
            <a:endParaRPr/>
          </a:p>
        </p:txBody>
      </p:sp>
      <p:sp>
        <p:nvSpPr>
          <p:cNvPr id="95" name="Google Shape;95;p1"/>
          <p:cNvSpPr txBox="1"/>
          <p:nvPr/>
        </p:nvSpPr>
        <p:spPr>
          <a:xfrm>
            <a:off x="2531168" y="5599123"/>
            <a:ext cx="568503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Agreement Wisdom in a Flash!</a:t>
            </a:r>
            <a:endParaRPr/>
          </a:p>
        </p:txBody>
      </p:sp>
      <p:sp>
        <p:nvSpPr>
          <p:cNvPr id="96" name="Google Shape;96;p1"/>
          <p:cNvSpPr txBox="1"/>
          <p:nvPr/>
        </p:nvSpPr>
        <p:spPr>
          <a:xfrm>
            <a:off x="1" y="1331495"/>
            <a:ext cx="83439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Replacement parts and consumables more protectable?</a:t>
            </a:r>
            <a:endParaRPr/>
          </a:p>
        </p:txBody>
      </p:sp>
      <p:pic>
        <p:nvPicPr>
          <p:cNvPr id="97" name="Google Shape;9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9575" y="1897935"/>
            <a:ext cx="2374900" cy="287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4543" y="5318840"/>
            <a:ext cx="1689100" cy="13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/>
          <p:nvPr/>
        </p:nvSpPr>
        <p:spPr>
          <a:xfrm rot="2003850">
            <a:off x="460516" y="3859620"/>
            <a:ext cx="2121103" cy="1854984"/>
          </a:xfrm>
          <a:prstGeom prst="irregularSeal2">
            <a:avLst/>
          </a:prstGeom>
          <a:solidFill>
            <a:srgbClr val="FFFF00"/>
          </a:solidFill>
          <a:ln cap="flat" cmpd="sng" w="38100">
            <a:solidFill>
              <a:srgbClr val="FF9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 txBox="1"/>
          <p:nvPr/>
        </p:nvSpPr>
        <p:spPr>
          <a:xfrm rot="-455152">
            <a:off x="621882" y="4604744"/>
            <a:ext cx="158990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9300"/>
                </a:solidFill>
                <a:latin typeface="Calibri"/>
                <a:ea typeface="Calibri"/>
                <a:cs typeface="Calibri"/>
                <a:sym typeface="Calibri"/>
              </a:rPr>
              <a:t>Snapshot!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762000" y="294500"/>
            <a:ext cx="757608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Over decades, exhaustion has relentlessly expanded, weakening patents more and more</a:t>
            </a:r>
            <a:endParaRPr/>
          </a:p>
        </p:txBody>
      </p:sp>
      <p:sp>
        <p:nvSpPr>
          <p:cNvPr id="107" name="Google Shape;107;p2"/>
          <p:cNvSpPr txBox="1"/>
          <p:nvPr/>
        </p:nvSpPr>
        <p:spPr>
          <a:xfrm>
            <a:off x="2954660" y="1894700"/>
            <a:ext cx="5640700" cy="4770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United States v. Univis Lens Co.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316 U.S. 241 (1942)</a:t>
            </a:r>
            <a:endParaRPr/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Quanta Computer, Inc. v. LG Electronics, Inc.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553 U.S. 617 (2008)</a:t>
            </a:r>
            <a:endParaRPr/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⮚"/>
            </a:pPr>
            <a:r>
              <a:rPr b="1" i="1" lang="en-US" sz="20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Lifescan Scotland, Ltd. V. Shasta Technologies, LLC</a:t>
            </a:r>
            <a:r>
              <a:rPr b="1" i="0" lang="en-US" sz="20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, 108 USPQ2d 1757 (Fed. Cir. 2013)</a:t>
            </a:r>
            <a:endParaRPr/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⮚"/>
            </a:pPr>
            <a:r>
              <a:rPr b="1" i="1" lang="en-US" sz="20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Keurig, Inc. v. Sturm Foods, Inc</a:t>
            </a:r>
            <a:r>
              <a:rPr b="1" i="0" lang="en-US" sz="20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., 108 USPq2d 1648 (Fed. Cir. 2013)</a:t>
            </a:r>
            <a:endParaRPr/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Impression Products, Inc. v. Lexmark International, Inc.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137 S. Ct. 1523(2017)</a:t>
            </a:r>
            <a:endParaRPr/>
          </a:p>
          <a:p>
            <a:pPr indent="-133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1065475" y="1894700"/>
            <a:ext cx="1359673" cy="369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Precursors</a:t>
            </a:r>
            <a:endParaRPr/>
          </a:p>
        </p:txBody>
      </p:sp>
      <p:sp>
        <p:nvSpPr>
          <p:cNvPr id="109" name="Google Shape;109;p2"/>
          <p:cNvSpPr txBox="1"/>
          <p:nvPr/>
        </p:nvSpPr>
        <p:spPr>
          <a:xfrm>
            <a:off x="1065475" y="2929695"/>
            <a:ext cx="1359673" cy="369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Methods</a:t>
            </a:r>
            <a:endParaRPr/>
          </a:p>
        </p:txBody>
      </p:sp>
      <p:sp>
        <p:nvSpPr>
          <p:cNvPr id="110" name="Google Shape;110;p2"/>
          <p:cNvSpPr txBox="1"/>
          <p:nvPr/>
        </p:nvSpPr>
        <p:spPr>
          <a:xfrm>
            <a:off x="618589" y="4218346"/>
            <a:ext cx="1623678" cy="369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Consummables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2361537" y="3745064"/>
            <a:ext cx="659959" cy="1319917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618589" y="5455508"/>
            <a:ext cx="1948069" cy="9233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Post-sale restrictions; international sales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/>
          <p:nvPr/>
        </p:nvSpPr>
        <p:spPr>
          <a:xfrm>
            <a:off x="0" y="0"/>
            <a:ext cx="9144000" cy="1248355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762000" y="294500"/>
            <a:ext cx="757608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Scary Scenario A: Lifescan (2013)</a:t>
            </a:r>
            <a:endParaRPr/>
          </a:p>
        </p:txBody>
      </p:sp>
      <p:sp>
        <p:nvSpPr>
          <p:cNvPr id="120" name="Google Shape;120;p3"/>
          <p:cNvSpPr txBox="1"/>
          <p:nvPr/>
        </p:nvSpPr>
        <p:spPr>
          <a:xfrm>
            <a:off x="2603680" y="2159421"/>
            <a:ext cx="63864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9250" lvl="0" marL="349250" marR="0" rtl="0" algn="l">
              <a:spcBef>
                <a:spcPts val="0"/>
              </a:spcBef>
              <a:spcAft>
                <a:spcPts val="0"/>
              </a:spcAft>
              <a:buClr>
                <a:srgbClr val="441917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441917"/>
                </a:solidFill>
                <a:latin typeface="Calibri"/>
                <a:ea typeface="Calibri"/>
                <a:cs typeface="Calibri"/>
                <a:sym typeface="Calibri"/>
              </a:rPr>
              <a:t>Sale of </a:t>
            </a:r>
            <a:r>
              <a:rPr b="1" i="0" lang="en-US" sz="3600" u="sng" cap="none" strike="noStrike">
                <a:solidFill>
                  <a:srgbClr val="441917"/>
                </a:solidFill>
                <a:latin typeface="Calibri"/>
                <a:ea typeface="Calibri"/>
                <a:cs typeface="Calibri"/>
                <a:sym typeface="Calibri"/>
              </a:rPr>
              <a:t>unpatented</a:t>
            </a:r>
            <a:r>
              <a:rPr b="0" i="0" lang="en-US" sz="3600" u="none" cap="none" strike="noStrike">
                <a:solidFill>
                  <a:srgbClr val="441917"/>
                </a:solidFill>
                <a:latin typeface="Calibri"/>
                <a:ea typeface="Calibri"/>
                <a:cs typeface="Calibri"/>
                <a:sym typeface="Calibri"/>
              </a:rPr>
              <a:t> meter exhausted method patent</a:t>
            </a:r>
            <a:endParaRPr/>
          </a:p>
          <a:p>
            <a:pPr indent="-349250" lvl="0" marL="349250" marR="0" rtl="0" algn="l">
              <a:spcBef>
                <a:spcPts val="1800"/>
              </a:spcBef>
              <a:spcAft>
                <a:spcPts val="0"/>
              </a:spcAft>
              <a:buClr>
                <a:srgbClr val="441917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441917"/>
                </a:solidFill>
                <a:latin typeface="Calibri"/>
                <a:ea typeface="Calibri"/>
                <a:cs typeface="Calibri"/>
                <a:sym typeface="Calibri"/>
              </a:rPr>
              <a:t>Third parties can sell </a:t>
            </a:r>
            <a:r>
              <a:rPr lang="en-US" sz="3600">
                <a:solidFill>
                  <a:srgbClr val="441917"/>
                </a:solidFill>
                <a:latin typeface="Calibri"/>
                <a:ea typeface="Calibri"/>
                <a:cs typeface="Calibri"/>
                <a:sym typeface="Calibri"/>
              </a:rPr>
              <a:t>consumable</a:t>
            </a:r>
            <a:r>
              <a:rPr b="0" i="0" lang="en-US" sz="3600" u="none" cap="none" strike="noStrike">
                <a:solidFill>
                  <a:srgbClr val="441917"/>
                </a:solidFill>
                <a:latin typeface="Calibri"/>
                <a:ea typeface="Calibri"/>
                <a:cs typeface="Calibri"/>
                <a:sym typeface="Calibri"/>
              </a:rPr>
              <a:t> strips</a:t>
            </a:r>
            <a:endParaRPr/>
          </a:p>
        </p:txBody>
      </p:sp>
      <p:pic>
        <p:nvPicPr>
          <p:cNvPr id="121" name="Google Shape;1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300" y="4249476"/>
            <a:ext cx="2032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8300" y="1978770"/>
            <a:ext cx="1905000" cy="193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/>
          <p:nvPr/>
        </p:nvSpPr>
        <p:spPr>
          <a:xfrm>
            <a:off x="0" y="0"/>
            <a:ext cx="9144000" cy="1248355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762000" y="294500"/>
            <a:ext cx="757608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Scary Scenario B: Keurig (2013)</a:t>
            </a:r>
            <a:endParaRPr/>
          </a:p>
        </p:txBody>
      </p:sp>
      <p:sp>
        <p:nvSpPr>
          <p:cNvPr id="130" name="Google Shape;130;p4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2500313" y="1685925"/>
            <a:ext cx="6386512" cy="4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9250" lvl="0" marL="349250" marR="0" rtl="0" algn="l">
              <a:spcBef>
                <a:spcPts val="0"/>
              </a:spcBef>
              <a:spcAft>
                <a:spcPts val="0"/>
              </a:spcAft>
              <a:buClr>
                <a:srgbClr val="441917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441917"/>
                </a:solidFill>
                <a:latin typeface="Calibri"/>
                <a:ea typeface="Calibri"/>
                <a:cs typeface="Calibri"/>
                <a:sym typeface="Calibri"/>
              </a:rPr>
              <a:t>Sale of </a:t>
            </a:r>
            <a:r>
              <a:rPr b="1" i="0" lang="en-US" sz="3600" u="sng" cap="none" strike="noStrike">
                <a:solidFill>
                  <a:srgbClr val="441917"/>
                </a:solidFill>
                <a:latin typeface="Calibri"/>
                <a:ea typeface="Calibri"/>
                <a:cs typeface="Calibri"/>
                <a:sym typeface="Calibri"/>
              </a:rPr>
              <a:t>patented </a:t>
            </a:r>
            <a:r>
              <a:rPr b="0" i="0" lang="en-US" sz="3600" u="none" cap="none" strike="noStrike">
                <a:solidFill>
                  <a:srgbClr val="441917"/>
                </a:solidFill>
                <a:latin typeface="Calibri"/>
                <a:ea typeface="Calibri"/>
                <a:cs typeface="Calibri"/>
                <a:sym typeface="Calibri"/>
              </a:rPr>
              <a:t>brewer exhausted method claims</a:t>
            </a:r>
            <a:endParaRPr/>
          </a:p>
          <a:p>
            <a:pPr indent="-349250" lvl="0" marL="349250" marR="0" rtl="0" algn="l">
              <a:spcBef>
                <a:spcPts val="1800"/>
              </a:spcBef>
              <a:spcAft>
                <a:spcPts val="0"/>
              </a:spcAft>
              <a:buClr>
                <a:srgbClr val="441917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441917"/>
                </a:solidFill>
                <a:latin typeface="Calibri"/>
                <a:ea typeface="Calibri"/>
                <a:cs typeface="Calibri"/>
                <a:sym typeface="Calibri"/>
              </a:rPr>
              <a:t>Third parties can sell K-cups without infringement</a:t>
            </a:r>
            <a:endParaRPr/>
          </a:p>
          <a:p>
            <a:pPr indent="-349250" lvl="0" marL="349250" marR="0" rtl="0" algn="l">
              <a:spcBef>
                <a:spcPts val="1800"/>
              </a:spcBef>
              <a:spcAft>
                <a:spcPts val="0"/>
              </a:spcAft>
              <a:buClr>
                <a:srgbClr val="441917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441917"/>
                </a:solidFill>
                <a:latin typeface="Calibri"/>
                <a:ea typeface="Calibri"/>
                <a:cs typeface="Calibri"/>
                <a:sym typeface="Calibri"/>
              </a:rPr>
              <a:t>Irrelevant:  Many noninfringing uses</a:t>
            </a:r>
            <a:endParaRPr/>
          </a:p>
          <a:p>
            <a:pPr indent="-349250" lvl="0" marL="349250" marR="0" rtl="0" algn="l">
              <a:spcBef>
                <a:spcPts val="1800"/>
              </a:spcBef>
              <a:spcAft>
                <a:spcPts val="0"/>
              </a:spcAft>
              <a:buClr>
                <a:srgbClr val="441917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441917"/>
                </a:solidFill>
                <a:latin typeface="Calibri"/>
                <a:ea typeface="Calibri"/>
                <a:cs typeface="Calibri"/>
                <a:sym typeface="Calibri"/>
              </a:rPr>
              <a:t>Irrelevant:  Cups are patented</a:t>
            </a:r>
            <a:endParaRPr/>
          </a:p>
        </p:txBody>
      </p:sp>
      <p:pic>
        <p:nvPicPr>
          <p:cNvPr id="132" name="Google Shape;13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4025" y="1573512"/>
            <a:ext cx="1739900" cy="222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7175" y="4103536"/>
            <a:ext cx="2133600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 txBox="1"/>
          <p:nvPr/>
        </p:nvSpPr>
        <p:spPr>
          <a:xfrm>
            <a:off x="762000" y="294500"/>
            <a:ext cx="757608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Did a sneaky 2019 decision dramatically change the exhaustion landscape for consumables?</a:t>
            </a:r>
            <a:endParaRPr b="1" i="0" sz="28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1375576" y="1775307"/>
            <a:ext cx="689378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Auto. Body Parts Ass'n v. Ford Glob. Techs., LLC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2018-1613 (Fed. Cir. Jul. 23, 2019)</a:t>
            </a:r>
            <a:endParaRPr b="0" i="0" sz="24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41" name="Google Shape;141;p5"/>
          <p:cNvSpPr txBox="1"/>
          <p:nvPr/>
        </p:nvSpPr>
        <p:spPr>
          <a:xfrm>
            <a:off x="762000" y="5939625"/>
            <a:ext cx="7714090" cy="83099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IPO rated the decision only 2/4 stars.  Does the case deserve more stars?</a:t>
            </a:r>
            <a:endParaRPr/>
          </a:p>
        </p:txBody>
      </p:sp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5576" y="2606304"/>
            <a:ext cx="5778500" cy="326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694" y="1875816"/>
            <a:ext cx="4064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6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6"/>
          <p:cNvSpPr txBox="1"/>
          <p:nvPr/>
        </p:nvSpPr>
        <p:spPr>
          <a:xfrm>
            <a:off x="762000" y="294500"/>
            <a:ext cx="757608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Does sale of F150 exhaust patent rights in replacement parts?</a:t>
            </a:r>
            <a:endParaRPr/>
          </a:p>
        </p:txBody>
      </p:sp>
      <p:sp>
        <p:nvSpPr>
          <p:cNvPr id="150" name="Google Shape;150;p6"/>
          <p:cNvSpPr txBox="1"/>
          <p:nvPr/>
        </p:nvSpPr>
        <p:spPr>
          <a:xfrm>
            <a:off x="640080" y="5009322"/>
            <a:ext cx="786384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 Body Parts sells replacement hoods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Ford sues for design patent infringement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 Body Parts argues exhaustion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its brief, it relies on </a:t>
            </a:r>
            <a:r>
              <a:rPr b="1" lang="en-US" sz="24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Lifescan</a:t>
            </a: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b="1" lang="en-US" sz="24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Keurig</a:t>
            </a: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cases</a:t>
            </a:r>
            <a:endParaRPr/>
          </a:p>
        </p:txBody>
      </p:sp>
      <p:sp>
        <p:nvSpPr>
          <p:cNvPr id="151" name="Google Shape;151;p6"/>
          <p:cNvSpPr/>
          <p:nvPr/>
        </p:nvSpPr>
        <p:spPr>
          <a:xfrm>
            <a:off x="5621572" y="1673386"/>
            <a:ext cx="2504661" cy="1140592"/>
          </a:xfrm>
          <a:prstGeom prst="wedgeRoundRectCallout">
            <a:avLst>
              <a:gd fmla="val -94166" name="adj1"/>
              <a:gd fmla="val 24158" name="adj2"/>
              <a:gd fmla="val 16667" name="adj3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Patented hood (design patent)</a:t>
            </a:r>
            <a:endParaRPr/>
          </a:p>
        </p:txBody>
      </p:sp>
      <p:sp>
        <p:nvSpPr>
          <p:cNvPr id="152" name="Google Shape;152;p6"/>
          <p:cNvSpPr/>
          <p:nvPr/>
        </p:nvSpPr>
        <p:spPr>
          <a:xfrm>
            <a:off x="6226689" y="3567062"/>
            <a:ext cx="2425148" cy="1717482"/>
          </a:xfrm>
          <a:prstGeom prst="wedgeRoundRectCallout">
            <a:avLst>
              <a:gd fmla="val -39194" name="adj1"/>
              <a:gd fmla="val 103241" name="adj2"/>
              <a:gd fmla="val 16667" name="adj3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Looks like a winner for Auto Body Parts, right?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032" y="3429000"/>
            <a:ext cx="2222500" cy="311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7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7"/>
          <p:cNvSpPr txBox="1"/>
          <p:nvPr/>
        </p:nvSpPr>
        <p:spPr>
          <a:xfrm>
            <a:off x="166977" y="294500"/>
            <a:ext cx="8817997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Federal Circuit rules patent rights protect replacement parts, so Auto Body Parts infringes</a:t>
            </a:r>
            <a:endParaRPr/>
          </a:p>
        </p:txBody>
      </p:sp>
      <p:sp>
        <p:nvSpPr>
          <p:cNvPr id="160" name="Google Shape;160;p7"/>
          <p:cNvSpPr/>
          <p:nvPr/>
        </p:nvSpPr>
        <p:spPr>
          <a:xfrm>
            <a:off x="666032" y="1792656"/>
            <a:ext cx="2504661" cy="1140592"/>
          </a:xfrm>
          <a:prstGeom prst="wedgeRoundRectCallout">
            <a:avLst>
              <a:gd fmla="val 14723" name="adj1"/>
              <a:gd fmla="val 100842" name="adj2"/>
              <a:gd fmla="val 16667" name="adj3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Surprise!</a:t>
            </a:r>
            <a:endParaRPr/>
          </a:p>
        </p:txBody>
      </p:sp>
      <p:sp>
        <p:nvSpPr>
          <p:cNvPr id="161" name="Google Shape;161;p7"/>
          <p:cNvSpPr txBox="1"/>
          <p:nvPr/>
        </p:nvSpPr>
        <p:spPr>
          <a:xfrm>
            <a:off x="3554232" y="1792656"/>
            <a:ext cx="5128591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Exhaustion only applies to something sold by patentee</a:t>
            </a:r>
            <a:endParaRPr/>
          </a:p>
          <a:p>
            <a:pPr indent="-133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i="1"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Completely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ignores Lifescan and Keurig</a:t>
            </a:r>
            <a:endParaRPr/>
          </a:p>
          <a:p>
            <a:pPr indent="-133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Noto Sans Symbols"/>
              <a:buChar char="⮚"/>
            </a:pP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1865:  sewing machine and needles</a:t>
            </a:r>
            <a:endParaRPr/>
          </a:p>
          <a:p>
            <a:pPr indent="-133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1"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Noto Sans Symbols"/>
              <a:buChar char="⮚"/>
            </a:pP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1894:  cutting machine and knives</a:t>
            </a:r>
            <a:endParaRPr/>
          </a:p>
        </p:txBody>
      </p:sp>
      <p:sp>
        <p:nvSpPr>
          <p:cNvPr id="162" name="Google Shape;162;p7"/>
          <p:cNvSpPr txBox="1"/>
          <p:nvPr/>
        </p:nvSpPr>
        <p:spPr>
          <a:xfrm>
            <a:off x="3275937" y="5311471"/>
            <a:ext cx="5470498" cy="12003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fact examples involve utility patents and consumables.  What is left of Lifescan and Keurig?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8"/>
          <p:cNvSpPr txBox="1"/>
          <p:nvPr/>
        </p:nvSpPr>
        <p:spPr>
          <a:xfrm>
            <a:off x="762000" y="294500"/>
            <a:ext cx="757608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Exhaustion Conclusion</a:t>
            </a:r>
            <a:endParaRPr/>
          </a:p>
        </p:txBody>
      </p:sp>
      <p:sp>
        <p:nvSpPr>
          <p:cNvPr id="169" name="Google Shape;169;p8"/>
          <p:cNvSpPr txBox="1"/>
          <p:nvPr/>
        </p:nvSpPr>
        <p:spPr>
          <a:xfrm>
            <a:off x="485030" y="2011680"/>
            <a:ext cx="8150087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Opens door to more license and collaborative research strategies</a:t>
            </a:r>
            <a:endParaRPr/>
          </a:p>
          <a:p>
            <a:pPr indent="-133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Patent your consumables and replacement parts</a:t>
            </a:r>
            <a:endParaRPr/>
          </a:p>
          <a:p>
            <a:pPr indent="-133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Watch out for infringement risk if you sell replacement parts or consumables</a:t>
            </a:r>
            <a:endParaRPr/>
          </a:p>
          <a:p>
            <a:pPr indent="-133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your pending litigation involves exhaustion or implied license issues, you should know about this case</a:t>
            </a:r>
            <a:endParaRPr/>
          </a:p>
          <a:p>
            <a:pPr indent="-133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"/>
          <p:cNvSpPr/>
          <p:nvPr/>
        </p:nvSpPr>
        <p:spPr>
          <a:xfrm>
            <a:off x="1190625" y="1492250"/>
            <a:ext cx="7953375" cy="1787525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1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9"/>
          <p:cNvSpPr/>
          <p:nvPr/>
        </p:nvSpPr>
        <p:spPr>
          <a:xfrm>
            <a:off x="595313" y="3432175"/>
            <a:ext cx="8535987" cy="3425825"/>
          </a:xfrm>
          <a:prstGeom prst="rect">
            <a:avLst/>
          </a:prstGeom>
          <a:solidFill>
            <a:srgbClr val="FFC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1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9"/>
          <p:cNvSpPr txBox="1"/>
          <p:nvPr/>
        </p:nvSpPr>
        <p:spPr>
          <a:xfrm>
            <a:off x="0" y="0"/>
            <a:ext cx="9144000" cy="153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Calibri"/>
              <a:buNone/>
            </a:pPr>
            <a:r>
              <a:rPr lang="en-US" sz="4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Thank you.</a:t>
            </a:r>
            <a:endParaRPr/>
          </a:p>
        </p:txBody>
      </p:sp>
      <p:pic>
        <p:nvPicPr>
          <p:cNvPr id="177" name="Google Shape;17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98875"/>
            <a:ext cx="1190625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0" y="2555875"/>
            <a:ext cx="1184275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50" y="5737225"/>
            <a:ext cx="1184275" cy="112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90625" y="5794375"/>
            <a:ext cx="1423988" cy="106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50" y="4714875"/>
            <a:ext cx="1184275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1470025"/>
            <a:ext cx="1190625" cy="10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9"/>
          <p:cNvSpPr/>
          <p:nvPr/>
        </p:nvSpPr>
        <p:spPr>
          <a:xfrm>
            <a:off x="1524000" y="3352800"/>
            <a:ext cx="7620000" cy="152400"/>
          </a:xfrm>
          <a:prstGeom prst="rect">
            <a:avLst/>
          </a:prstGeom>
          <a:solidFill>
            <a:srgbClr val="441917"/>
          </a:solidFill>
          <a:ln cap="flat" cmpd="sng" w="9525">
            <a:solidFill>
              <a:srgbClr val="FEFEF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9"/>
          <p:cNvSpPr/>
          <p:nvPr/>
        </p:nvSpPr>
        <p:spPr>
          <a:xfrm>
            <a:off x="719138" y="2852738"/>
            <a:ext cx="8610600" cy="3852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9"/>
          <p:cNvSpPr txBox="1"/>
          <p:nvPr/>
        </p:nvSpPr>
        <p:spPr>
          <a:xfrm>
            <a:off x="1292225" y="3584575"/>
            <a:ext cx="83820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9"/>
          <p:cNvSpPr/>
          <p:nvPr/>
        </p:nvSpPr>
        <p:spPr>
          <a:xfrm>
            <a:off x="942975" y="3203575"/>
            <a:ext cx="1187450" cy="1295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b="1" lang="en-US" sz="66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K</a:t>
            </a:r>
            <a:endParaRPr/>
          </a:p>
        </p:txBody>
      </p:sp>
      <p:sp>
        <p:nvSpPr>
          <p:cNvPr id="187" name="Google Shape;187;p9"/>
          <p:cNvSpPr/>
          <p:nvPr/>
        </p:nvSpPr>
        <p:spPr>
          <a:xfrm>
            <a:off x="5138738" y="3051175"/>
            <a:ext cx="1187450" cy="1295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b="1" lang="en-US" sz="66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</a:t>
            </a:r>
            <a:endParaRPr/>
          </a:p>
        </p:txBody>
      </p:sp>
      <p:sp>
        <p:nvSpPr>
          <p:cNvPr id="188" name="Google Shape;188;p9"/>
          <p:cNvSpPr/>
          <p:nvPr/>
        </p:nvSpPr>
        <p:spPr>
          <a:xfrm>
            <a:off x="2206625" y="3660775"/>
            <a:ext cx="838200" cy="914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9"/>
          <p:cNvSpPr txBox="1"/>
          <p:nvPr/>
        </p:nvSpPr>
        <p:spPr>
          <a:xfrm>
            <a:off x="2206625" y="3756025"/>
            <a:ext cx="838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Ag</a:t>
            </a:r>
            <a:endParaRPr/>
          </a:p>
        </p:txBody>
      </p:sp>
      <p:sp>
        <p:nvSpPr>
          <p:cNvPr id="190" name="Google Shape;190;p9"/>
          <p:cNvSpPr/>
          <p:nvPr/>
        </p:nvSpPr>
        <p:spPr>
          <a:xfrm>
            <a:off x="3121025" y="3417888"/>
            <a:ext cx="838200" cy="914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9"/>
          <p:cNvSpPr/>
          <p:nvPr/>
        </p:nvSpPr>
        <p:spPr>
          <a:xfrm>
            <a:off x="4035425" y="3660775"/>
            <a:ext cx="838200" cy="914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9"/>
          <p:cNvSpPr txBox="1"/>
          <p:nvPr/>
        </p:nvSpPr>
        <p:spPr>
          <a:xfrm>
            <a:off x="3121025" y="3494088"/>
            <a:ext cx="838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endParaRPr/>
          </a:p>
        </p:txBody>
      </p:sp>
      <p:sp>
        <p:nvSpPr>
          <p:cNvPr id="193" name="Google Shape;193;p9"/>
          <p:cNvSpPr txBox="1"/>
          <p:nvPr/>
        </p:nvSpPr>
        <p:spPr>
          <a:xfrm>
            <a:off x="4035425" y="3813175"/>
            <a:ext cx="838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N</a:t>
            </a:r>
            <a:endParaRPr/>
          </a:p>
        </p:txBody>
      </p:sp>
      <p:sp>
        <p:nvSpPr>
          <p:cNvPr id="194" name="Google Shape;194;p9"/>
          <p:cNvSpPr txBox="1"/>
          <p:nvPr/>
        </p:nvSpPr>
        <p:spPr>
          <a:xfrm>
            <a:off x="5026025" y="3035300"/>
            <a:ext cx="1371600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5B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FFFF5B"/>
                </a:solidFill>
                <a:latin typeface="Book Antiqua"/>
                <a:ea typeface="Book Antiqua"/>
                <a:cs typeface="Book Antiqua"/>
                <a:sym typeface="Book Antiqua"/>
              </a:rPr>
              <a:t>Boron</a:t>
            </a:r>
            <a:endParaRPr/>
          </a:p>
        </p:txBody>
      </p:sp>
      <p:sp>
        <p:nvSpPr>
          <p:cNvPr id="195" name="Google Shape;195;p9"/>
          <p:cNvSpPr txBox="1"/>
          <p:nvPr/>
        </p:nvSpPr>
        <p:spPr>
          <a:xfrm>
            <a:off x="1949450" y="3660775"/>
            <a:ext cx="1371600" cy="274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5B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FFFF5B"/>
                </a:solidFill>
                <a:latin typeface="Book Antiqua"/>
                <a:ea typeface="Book Antiqua"/>
                <a:cs typeface="Book Antiqua"/>
                <a:sym typeface="Book Antiqua"/>
              </a:rPr>
              <a:t>Silver</a:t>
            </a:r>
            <a:endParaRPr/>
          </a:p>
        </p:txBody>
      </p:sp>
      <p:sp>
        <p:nvSpPr>
          <p:cNvPr id="196" name="Google Shape;196;p9"/>
          <p:cNvSpPr txBox="1"/>
          <p:nvPr/>
        </p:nvSpPr>
        <p:spPr>
          <a:xfrm>
            <a:off x="2849563" y="3417888"/>
            <a:ext cx="1371600" cy="260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5B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FFFF5B"/>
                </a:solidFill>
                <a:latin typeface="Book Antiqua"/>
                <a:ea typeface="Book Antiqua"/>
                <a:cs typeface="Book Antiqua"/>
                <a:sym typeface="Book Antiqua"/>
              </a:rPr>
              <a:t>Atomic Mass</a:t>
            </a:r>
            <a:endParaRPr/>
          </a:p>
        </p:txBody>
      </p:sp>
      <p:sp>
        <p:nvSpPr>
          <p:cNvPr id="197" name="Google Shape;197;p9"/>
          <p:cNvSpPr txBox="1"/>
          <p:nvPr/>
        </p:nvSpPr>
        <p:spPr>
          <a:xfrm>
            <a:off x="3803650" y="3660775"/>
            <a:ext cx="1371600" cy="274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5B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FFFF5B"/>
                </a:solidFill>
                <a:latin typeface="Book Antiqua"/>
                <a:ea typeface="Book Antiqua"/>
                <a:cs typeface="Book Antiqua"/>
                <a:sym typeface="Book Antiqua"/>
              </a:rPr>
              <a:t>Nitrogen</a:t>
            </a:r>
            <a:endParaRPr/>
          </a:p>
        </p:txBody>
      </p:sp>
      <p:sp>
        <p:nvSpPr>
          <p:cNvPr id="198" name="Google Shape;198;p9"/>
          <p:cNvSpPr txBox="1"/>
          <p:nvPr/>
        </p:nvSpPr>
        <p:spPr>
          <a:xfrm>
            <a:off x="2862263" y="3932238"/>
            <a:ext cx="1371600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5B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FFFF5B"/>
                </a:solidFill>
                <a:latin typeface="Book Antiqua"/>
                <a:ea typeface="Book Antiqua"/>
                <a:cs typeface="Book Antiqua"/>
                <a:sym typeface="Book Antiqua"/>
              </a:rPr>
              <a:t>Protons and Neutrons</a:t>
            </a:r>
            <a:endParaRPr/>
          </a:p>
        </p:txBody>
      </p:sp>
      <p:sp>
        <p:nvSpPr>
          <p:cNvPr id="199" name="Google Shape;199;p9"/>
          <p:cNvSpPr txBox="1"/>
          <p:nvPr/>
        </p:nvSpPr>
        <p:spPr>
          <a:xfrm>
            <a:off x="879475" y="3203575"/>
            <a:ext cx="1371600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5B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FFFF5B"/>
                </a:solidFill>
                <a:latin typeface="Book Antiqua"/>
                <a:ea typeface="Book Antiqua"/>
                <a:cs typeface="Book Antiqua"/>
                <a:sym typeface="Book Antiqua"/>
              </a:rPr>
              <a:t>Potassium</a:t>
            </a:r>
            <a:endParaRPr/>
          </a:p>
        </p:txBody>
      </p:sp>
      <p:sp>
        <p:nvSpPr>
          <p:cNvPr id="200" name="Google Shape;200;p9"/>
          <p:cNvSpPr txBox="1"/>
          <p:nvPr/>
        </p:nvSpPr>
        <p:spPr>
          <a:xfrm>
            <a:off x="911225" y="4194175"/>
            <a:ext cx="1066800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5B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FFFF5B"/>
                </a:solidFill>
                <a:latin typeface="Book Antiqua"/>
                <a:ea typeface="Book Antiqua"/>
                <a:cs typeface="Book Antiqua"/>
                <a:sym typeface="Book Antiqua"/>
              </a:rPr>
              <a:t>19</a:t>
            </a:r>
            <a:endParaRPr/>
          </a:p>
        </p:txBody>
      </p:sp>
      <p:sp>
        <p:nvSpPr>
          <p:cNvPr id="201" name="Google Shape;201;p9"/>
          <p:cNvSpPr txBox="1"/>
          <p:nvPr/>
        </p:nvSpPr>
        <p:spPr>
          <a:xfrm>
            <a:off x="2182813" y="4270375"/>
            <a:ext cx="457200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5B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FFFF5B"/>
                </a:solidFill>
                <a:latin typeface="Book Antiqua"/>
                <a:ea typeface="Book Antiqua"/>
                <a:cs typeface="Book Antiqua"/>
                <a:sym typeface="Book Antiqua"/>
              </a:rPr>
              <a:t>47</a:t>
            </a:r>
            <a:endParaRPr/>
          </a:p>
        </p:txBody>
      </p:sp>
      <p:sp>
        <p:nvSpPr>
          <p:cNvPr id="202" name="Google Shape;202;p9"/>
          <p:cNvSpPr txBox="1"/>
          <p:nvPr/>
        </p:nvSpPr>
        <p:spPr>
          <a:xfrm>
            <a:off x="4003675" y="4270375"/>
            <a:ext cx="457200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5B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FFFF5B"/>
                </a:solidFill>
                <a:latin typeface="Book Antiqua"/>
                <a:ea typeface="Book Antiqua"/>
                <a:cs typeface="Book Antiqua"/>
                <a:sym typeface="Book Antiqua"/>
              </a:rPr>
              <a:t>7</a:t>
            </a:r>
            <a:endParaRPr/>
          </a:p>
        </p:txBody>
      </p:sp>
      <p:sp>
        <p:nvSpPr>
          <p:cNvPr id="203" name="Google Shape;203;p9"/>
          <p:cNvSpPr txBox="1"/>
          <p:nvPr/>
        </p:nvSpPr>
        <p:spPr>
          <a:xfrm>
            <a:off x="5102225" y="4013200"/>
            <a:ext cx="457200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5B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FFFF5B"/>
                </a:solidFill>
                <a:latin typeface="Book Antiqua"/>
                <a:ea typeface="Book Antiqua"/>
                <a:cs typeface="Book Antiqua"/>
                <a:sym typeface="Book Antiqua"/>
              </a:rPr>
              <a:t>5</a:t>
            </a:r>
            <a:endParaRPr/>
          </a:p>
        </p:txBody>
      </p:sp>
      <p:sp>
        <p:nvSpPr>
          <p:cNvPr id="204" name="Google Shape;204;p9"/>
          <p:cNvSpPr txBox="1"/>
          <p:nvPr/>
        </p:nvSpPr>
        <p:spPr>
          <a:xfrm>
            <a:off x="1368425" y="4194175"/>
            <a:ext cx="762000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5B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FFFF5B"/>
                </a:solidFill>
                <a:latin typeface="Book Antiqua"/>
                <a:ea typeface="Book Antiqua"/>
                <a:cs typeface="Book Antiqua"/>
                <a:sym typeface="Book Antiqua"/>
              </a:rPr>
              <a:t>39.098</a:t>
            </a:r>
            <a:endParaRPr/>
          </a:p>
        </p:txBody>
      </p:sp>
      <p:sp>
        <p:nvSpPr>
          <p:cNvPr id="205" name="Google Shape;205;p9"/>
          <p:cNvSpPr txBox="1"/>
          <p:nvPr/>
        </p:nvSpPr>
        <p:spPr>
          <a:xfrm>
            <a:off x="5559425" y="4041775"/>
            <a:ext cx="76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5B"/>
              </a:buClr>
              <a:buSzPts val="1400"/>
              <a:buFont typeface="Arial"/>
              <a:buNone/>
            </a:pPr>
            <a:r>
              <a:rPr lang="en-US" sz="1400">
                <a:solidFill>
                  <a:srgbClr val="FFFF5B"/>
                </a:solidFill>
                <a:latin typeface="Arial"/>
                <a:ea typeface="Arial"/>
                <a:cs typeface="Arial"/>
                <a:sym typeface="Arial"/>
              </a:rPr>
              <a:t>10.811</a:t>
            </a:r>
            <a:endParaRPr/>
          </a:p>
        </p:txBody>
      </p:sp>
      <p:sp>
        <p:nvSpPr>
          <p:cNvPr id="206" name="Google Shape;206;p9"/>
          <p:cNvSpPr txBox="1"/>
          <p:nvPr/>
        </p:nvSpPr>
        <p:spPr>
          <a:xfrm>
            <a:off x="2370138" y="4333875"/>
            <a:ext cx="762000" cy="274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5B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FFFF5B"/>
                </a:solidFill>
                <a:latin typeface="Arial"/>
                <a:ea typeface="Arial"/>
                <a:cs typeface="Arial"/>
                <a:sym typeface="Arial"/>
              </a:rPr>
              <a:t>107.87</a:t>
            </a:r>
            <a:endParaRPr/>
          </a:p>
        </p:txBody>
      </p:sp>
      <p:sp>
        <p:nvSpPr>
          <p:cNvPr id="207" name="Google Shape;207;p9"/>
          <p:cNvSpPr txBox="1"/>
          <p:nvPr/>
        </p:nvSpPr>
        <p:spPr>
          <a:xfrm>
            <a:off x="4191000" y="4338638"/>
            <a:ext cx="7620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5B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FFFF5B"/>
                </a:solidFill>
                <a:latin typeface="Arial"/>
                <a:ea typeface="Arial"/>
                <a:cs typeface="Arial"/>
                <a:sym typeface="Arial"/>
              </a:rPr>
              <a:t>14.007</a:t>
            </a:r>
            <a:endParaRPr/>
          </a:p>
        </p:txBody>
      </p:sp>
      <p:sp>
        <p:nvSpPr>
          <p:cNvPr id="208" name="Google Shape;208;p9"/>
          <p:cNvSpPr/>
          <p:nvPr/>
        </p:nvSpPr>
        <p:spPr>
          <a:xfrm>
            <a:off x="6399213" y="3584575"/>
            <a:ext cx="838200" cy="914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9"/>
          <p:cNvSpPr txBox="1"/>
          <p:nvPr/>
        </p:nvSpPr>
        <p:spPr>
          <a:xfrm>
            <a:off x="6383338" y="3736975"/>
            <a:ext cx="838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</a:t>
            </a:r>
            <a:endParaRPr/>
          </a:p>
        </p:txBody>
      </p:sp>
      <p:sp>
        <p:nvSpPr>
          <p:cNvPr id="210" name="Google Shape;210;p9"/>
          <p:cNvSpPr txBox="1"/>
          <p:nvPr/>
        </p:nvSpPr>
        <p:spPr>
          <a:xfrm>
            <a:off x="6129338" y="3584575"/>
            <a:ext cx="1371600" cy="274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5B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FFFF5B"/>
                </a:solidFill>
                <a:latin typeface="Book Antiqua"/>
                <a:ea typeface="Book Antiqua"/>
                <a:cs typeface="Book Antiqua"/>
                <a:sym typeface="Book Antiqua"/>
              </a:rPr>
              <a:t>Iodine</a:t>
            </a:r>
            <a:endParaRPr/>
          </a:p>
        </p:txBody>
      </p:sp>
      <p:sp>
        <p:nvSpPr>
          <p:cNvPr id="211" name="Google Shape;211;p9"/>
          <p:cNvSpPr txBox="1"/>
          <p:nvPr/>
        </p:nvSpPr>
        <p:spPr>
          <a:xfrm>
            <a:off x="6338888" y="4202113"/>
            <a:ext cx="457200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5B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FFFF5B"/>
                </a:solidFill>
                <a:latin typeface="Book Antiqua"/>
                <a:ea typeface="Book Antiqua"/>
                <a:cs typeface="Book Antiqua"/>
                <a:sym typeface="Book Antiqua"/>
              </a:rPr>
              <a:t>53</a:t>
            </a:r>
            <a:endParaRPr/>
          </a:p>
        </p:txBody>
      </p:sp>
      <p:sp>
        <p:nvSpPr>
          <p:cNvPr id="212" name="Google Shape;212;p9"/>
          <p:cNvSpPr txBox="1"/>
          <p:nvPr/>
        </p:nvSpPr>
        <p:spPr>
          <a:xfrm>
            <a:off x="6527800" y="4267200"/>
            <a:ext cx="762000" cy="274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5B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FFFF5B"/>
                </a:solidFill>
                <a:latin typeface="Arial"/>
                <a:ea typeface="Arial"/>
                <a:cs typeface="Arial"/>
                <a:sym typeface="Arial"/>
              </a:rPr>
              <a:t>126.90</a:t>
            </a:r>
            <a:endParaRPr/>
          </a:p>
        </p:txBody>
      </p:sp>
      <p:grpSp>
        <p:nvGrpSpPr>
          <p:cNvPr id="213" name="Google Shape;213;p9"/>
          <p:cNvGrpSpPr/>
          <p:nvPr/>
        </p:nvGrpSpPr>
        <p:grpSpPr>
          <a:xfrm>
            <a:off x="7038975" y="3432175"/>
            <a:ext cx="1371600" cy="946150"/>
            <a:chOff x="4148" y="1104"/>
            <a:chExt cx="864" cy="596"/>
          </a:xfrm>
        </p:grpSpPr>
        <p:sp>
          <p:nvSpPr>
            <p:cNvPr id="214" name="Google Shape;214;p9"/>
            <p:cNvSpPr/>
            <p:nvPr/>
          </p:nvSpPr>
          <p:spPr>
            <a:xfrm>
              <a:off x="4322" y="1104"/>
              <a:ext cx="528" cy="576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5" name="Google Shape;215;p9"/>
            <p:cNvGrpSpPr/>
            <p:nvPr/>
          </p:nvGrpSpPr>
          <p:grpSpPr>
            <a:xfrm>
              <a:off x="4148" y="1104"/>
              <a:ext cx="864" cy="596"/>
              <a:chOff x="4222" y="1104"/>
              <a:chExt cx="864" cy="596"/>
            </a:xfrm>
          </p:grpSpPr>
          <p:sp>
            <p:nvSpPr>
              <p:cNvPr id="216" name="Google Shape;216;p9"/>
              <p:cNvSpPr txBox="1"/>
              <p:nvPr/>
            </p:nvSpPr>
            <p:spPr>
              <a:xfrm>
                <a:off x="4341" y="1185"/>
                <a:ext cx="624" cy="4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3600"/>
                  <a:buFont typeface="Arial"/>
                  <a:buNone/>
                </a:pPr>
                <a:r>
                  <a:rPr lang="en-US" sz="3600">
                    <a:solidFill>
                      <a:schemeClr val="lt1"/>
                    </a:solidFill>
                    <a:latin typeface="Book Antiqua"/>
                    <a:ea typeface="Book Antiqua"/>
                    <a:cs typeface="Book Antiqua"/>
                    <a:sym typeface="Book Antiqua"/>
                  </a:rPr>
                  <a:t>Nd</a:t>
                </a:r>
                <a:endParaRPr/>
              </a:p>
            </p:txBody>
          </p:sp>
          <p:sp>
            <p:nvSpPr>
              <p:cNvPr id="217" name="Google Shape;217;p9"/>
              <p:cNvSpPr txBox="1"/>
              <p:nvPr/>
            </p:nvSpPr>
            <p:spPr>
              <a:xfrm>
                <a:off x="4222" y="1104"/>
                <a:ext cx="864" cy="1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5B"/>
                  </a:buClr>
                  <a:buSzPts val="1100"/>
                  <a:buFont typeface="Arial"/>
                  <a:buNone/>
                </a:pPr>
                <a:r>
                  <a:rPr lang="en-US" sz="1100">
                    <a:solidFill>
                      <a:srgbClr val="FFFF5B"/>
                    </a:solidFill>
                    <a:latin typeface="Book Antiqua"/>
                    <a:ea typeface="Book Antiqua"/>
                    <a:cs typeface="Book Antiqua"/>
                    <a:sym typeface="Book Antiqua"/>
                  </a:rPr>
                  <a:t>Neodymium</a:t>
                </a:r>
                <a:endParaRPr/>
              </a:p>
            </p:txBody>
          </p:sp>
          <p:sp>
            <p:nvSpPr>
              <p:cNvPr id="218" name="Google Shape;218;p9"/>
              <p:cNvSpPr txBox="1"/>
              <p:nvPr/>
            </p:nvSpPr>
            <p:spPr>
              <a:xfrm>
                <a:off x="4360" y="1488"/>
                <a:ext cx="288" cy="2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5B"/>
                  </a:buClr>
                  <a:buSzPts val="1600"/>
                  <a:buFont typeface="Arial"/>
                  <a:buNone/>
                </a:pPr>
                <a:r>
                  <a:rPr b="1" lang="en-US" sz="1600">
                    <a:solidFill>
                      <a:srgbClr val="FFFF5B"/>
                    </a:solidFill>
                    <a:latin typeface="Book Antiqua"/>
                    <a:ea typeface="Book Antiqua"/>
                    <a:cs typeface="Book Antiqua"/>
                    <a:sym typeface="Book Antiqua"/>
                  </a:rPr>
                  <a:t>60</a:t>
                </a:r>
                <a:endParaRPr/>
              </a:p>
            </p:txBody>
          </p:sp>
          <p:sp>
            <p:nvSpPr>
              <p:cNvPr id="219" name="Google Shape;219;p9"/>
              <p:cNvSpPr txBox="1"/>
              <p:nvPr/>
            </p:nvSpPr>
            <p:spPr>
              <a:xfrm>
                <a:off x="4485" y="1518"/>
                <a:ext cx="480" cy="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5B"/>
                  </a:buClr>
                  <a:buSzPts val="1200"/>
                  <a:buFont typeface="Arial"/>
                  <a:buNone/>
                </a:pPr>
                <a:r>
                  <a:rPr lang="en-US" sz="1200">
                    <a:solidFill>
                      <a:srgbClr val="FFFF5B"/>
                    </a:solidFill>
                    <a:latin typeface="Arial"/>
                    <a:ea typeface="Arial"/>
                    <a:cs typeface="Arial"/>
                    <a:sym typeface="Arial"/>
                  </a:rPr>
                  <a:t>144.24</a:t>
                </a:r>
                <a:endParaRPr/>
              </a:p>
            </p:txBody>
          </p:sp>
        </p:grpSp>
      </p:grpSp>
      <p:sp>
        <p:nvSpPr>
          <p:cNvPr id="220" name="Google Shape;220;p9"/>
          <p:cNvSpPr/>
          <p:nvPr/>
        </p:nvSpPr>
        <p:spPr>
          <a:xfrm>
            <a:off x="8229600" y="3584575"/>
            <a:ext cx="838200" cy="914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9"/>
          <p:cNvSpPr txBox="1"/>
          <p:nvPr/>
        </p:nvSpPr>
        <p:spPr>
          <a:xfrm>
            <a:off x="8167688" y="3736975"/>
            <a:ext cx="9906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Er</a:t>
            </a:r>
            <a:endParaRPr/>
          </a:p>
        </p:txBody>
      </p:sp>
      <p:sp>
        <p:nvSpPr>
          <p:cNvPr id="222" name="Google Shape;222;p9"/>
          <p:cNvSpPr txBox="1"/>
          <p:nvPr/>
        </p:nvSpPr>
        <p:spPr>
          <a:xfrm>
            <a:off x="8001000" y="3584575"/>
            <a:ext cx="1371600" cy="274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5B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FFFF5B"/>
                </a:solidFill>
                <a:latin typeface="Book Antiqua"/>
                <a:ea typeface="Book Antiqua"/>
                <a:cs typeface="Book Antiqua"/>
                <a:sym typeface="Book Antiqua"/>
              </a:rPr>
              <a:t>Erbium</a:t>
            </a:r>
            <a:endParaRPr/>
          </a:p>
        </p:txBody>
      </p:sp>
      <p:sp>
        <p:nvSpPr>
          <p:cNvPr id="223" name="Google Shape;223;p9"/>
          <p:cNvSpPr txBox="1"/>
          <p:nvPr/>
        </p:nvSpPr>
        <p:spPr>
          <a:xfrm>
            <a:off x="8172450" y="4194175"/>
            <a:ext cx="457200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5B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FFFF5B"/>
                </a:solidFill>
                <a:latin typeface="Book Antiqua"/>
                <a:ea typeface="Book Antiqua"/>
                <a:cs typeface="Book Antiqua"/>
                <a:sym typeface="Book Antiqua"/>
              </a:rPr>
              <a:t>68</a:t>
            </a:r>
            <a:endParaRPr/>
          </a:p>
        </p:txBody>
      </p:sp>
      <p:sp>
        <p:nvSpPr>
          <p:cNvPr id="224" name="Google Shape;224;p9"/>
          <p:cNvSpPr txBox="1"/>
          <p:nvPr/>
        </p:nvSpPr>
        <p:spPr>
          <a:xfrm>
            <a:off x="8369300" y="4249738"/>
            <a:ext cx="7620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5B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FFFF5B"/>
                </a:solidFill>
                <a:latin typeface="Arial"/>
                <a:ea typeface="Arial"/>
                <a:cs typeface="Arial"/>
                <a:sym typeface="Arial"/>
              </a:rPr>
              <a:t>167.26</a:t>
            </a:r>
            <a:endParaRPr/>
          </a:p>
        </p:txBody>
      </p:sp>
      <p:sp>
        <p:nvSpPr>
          <p:cNvPr id="225" name="Google Shape;225;p9"/>
          <p:cNvSpPr txBox="1"/>
          <p:nvPr/>
        </p:nvSpPr>
        <p:spPr>
          <a:xfrm>
            <a:off x="1292225" y="4940300"/>
            <a:ext cx="7696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Intellectual Property Attorneys</a:t>
            </a:r>
            <a:endParaRPr/>
          </a:p>
        </p:txBody>
      </p:sp>
      <p:sp>
        <p:nvSpPr>
          <p:cNvPr id="226" name="Google Shape;226;p9"/>
          <p:cNvSpPr txBox="1"/>
          <p:nvPr/>
        </p:nvSpPr>
        <p:spPr>
          <a:xfrm>
            <a:off x="1292225" y="5549900"/>
            <a:ext cx="7696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0D0D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470D0D"/>
                </a:solidFill>
                <a:latin typeface="Book Antiqua"/>
                <a:ea typeface="Book Antiqua"/>
                <a:cs typeface="Book Antiqua"/>
                <a:sym typeface="Book Antiqua"/>
              </a:rPr>
              <a:t>All the right elements.</a:t>
            </a:r>
            <a:endParaRPr/>
          </a:p>
        </p:txBody>
      </p:sp>
      <p:sp>
        <p:nvSpPr>
          <p:cNvPr id="227" name="Google Shape;227;p9"/>
          <p:cNvSpPr txBox="1"/>
          <p:nvPr/>
        </p:nvSpPr>
        <p:spPr>
          <a:xfrm>
            <a:off x="3357563" y="1735138"/>
            <a:ext cx="2462212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15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David B. Kagan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15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Presented to MNCLE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15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January 31, 2020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2020-01-20T00:38:56Z</dcterms:created>
  <dc:creator>DavidKagan</dc:creator>
</cp:coreProperties>
</file>