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Garamond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7" roundtripDataSignature="AMtx7mjnenwPkZohR0Ko0jCrQ7dMlWek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aramond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italic.fntdata"/><Relationship Id="rId14" Type="http://schemas.openxmlformats.org/officeDocument/2006/relationships/font" Target="fonts/Garamond-bold.fntdata"/><Relationship Id="rId17" Type="http://customschemas.google.com/relationships/presentationmetadata" Target="metadata"/><Relationship Id="rId16" Type="http://schemas.openxmlformats.org/officeDocument/2006/relationships/font" Target="fonts/Garamon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9144000" cy="5029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715000" y="609600"/>
            <a:ext cx="1981200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endParaRPr/>
          </a:p>
        </p:txBody>
      </p:sp>
      <p:sp>
        <p:nvSpPr>
          <p:cNvPr id="90" name="Google Shape;9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rgbClr val="6A4A2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955589" y="333375"/>
            <a:ext cx="738831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Snapshot 4:  A Useful Model for Drafting and Negotiating Joint Development Agreements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4000500" y="2687093"/>
            <a:ext cx="43434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David B. Kagan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Kagan Binder, PLLC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Stillwater, Minnesota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3086100" y="3696649"/>
            <a:ext cx="5257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Presented to MNCLE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January 31, 2020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2531168" y="5599123"/>
            <a:ext cx="568503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Agreement Wisdom in a Flash!</a:t>
            </a:r>
            <a:endParaRPr/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0810" y="5336924"/>
            <a:ext cx="1689100" cy="13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89100" y="1793212"/>
            <a:ext cx="4025900" cy="264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/>
          <p:nvPr/>
        </p:nvSpPr>
        <p:spPr>
          <a:xfrm rot="2003850">
            <a:off x="460516" y="3859620"/>
            <a:ext cx="2121103" cy="1854984"/>
          </a:xfrm>
          <a:prstGeom prst="irregularSeal2">
            <a:avLst/>
          </a:prstGeom>
          <a:solidFill>
            <a:srgbClr val="FFFF00"/>
          </a:solidFill>
          <a:ln cap="flat" cmpd="sng" w="38100">
            <a:solidFill>
              <a:srgbClr val="FF9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 rot="-455152">
            <a:off x="621882" y="4604744"/>
            <a:ext cx="158990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9300"/>
                </a:solidFill>
                <a:latin typeface="Calibri"/>
                <a:ea typeface="Calibri"/>
                <a:cs typeface="Calibri"/>
                <a:sym typeface="Calibri"/>
              </a:rPr>
              <a:t>Snapshot!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286247" y="294500"/>
            <a:ext cx="805184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Why is this client lost?</a:t>
            </a:r>
            <a:endParaRPr b="1" i="0" sz="36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2045472" y="1797216"/>
            <a:ext cx="3497344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8925" lvl="0" marL="2889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Licensed/commercial products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Licensed IP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Definitions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Grants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Compensation/revenue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goals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duties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rights</a:t>
            </a:r>
            <a:endParaRPr/>
          </a:p>
          <a:p>
            <a:pPr indent="-161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5416069" y="1797216"/>
            <a:ext cx="3497344" cy="4555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8925" lvl="0" marL="2889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Commercial rights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Commercial duties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Fields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commitment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Harvesting IP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 administration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 ownership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 enforcement</a:t>
            </a:r>
            <a:endParaRPr/>
          </a:p>
          <a:p>
            <a:pPr indent="-288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/>
          </a:p>
          <a:p>
            <a:pPr indent="-161925" lvl="0" marL="288925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4589" y="3253509"/>
            <a:ext cx="1536700" cy="309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"/>
          <p:cNvSpPr txBox="1"/>
          <p:nvPr/>
        </p:nvSpPr>
        <p:spPr>
          <a:xfrm>
            <a:off x="2329652" y="5911000"/>
            <a:ext cx="2671638" cy="369332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Ordinary language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5223927" y="5905037"/>
            <a:ext cx="2671638" cy="369332"/>
          </a:xfrm>
          <a:prstGeom prst="rect">
            <a:avLst/>
          </a:prstGeom>
          <a:solidFill>
            <a:srgbClr val="54813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Legalese</a:t>
            </a:r>
            <a:endParaRPr/>
          </a:p>
        </p:txBody>
      </p:sp>
      <p:sp>
        <p:nvSpPr>
          <p:cNvPr id="111" name="Google Shape;111;p2"/>
          <p:cNvSpPr/>
          <p:nvPr/>
        </p:nvSpPr>
        <p:spPr>
          <a:xfrm rot="547031">
            <a:off x="5152365" y="5588568"/>
            <a:ext cx="2814761" cy="1081377"/>
          </a:xfrm>
          <a:prstGeom prst="ellipse">
            <a:avLst/>
          </a:prstGeom>
          <a:noFill/>
          <a:ln cap="flat" cmpd="sng" w="381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 txBox="1"/>
          <p:nvPr/>
        </p:nvSpPr>
        <p:spPr>
          <a:xfrm>
            <a:off x="762000" y="294500"/>
            <a:ext cx="757608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How do we help the client communicate what is needed?</a:t>
            </a:r>
            <a:endParaRPr/>
          </a:p>
        </p:txBody>
      </p:sp>
      <p:sp>
        <p:nvSpPr>
          <p:cNvPr id="118" name="Google Shape;118;p3"/>
          <p:cNvSpPr txBox="1"/>
          <p:nvPr/>
        </p:nvSpPr>
        <p:spPr>
          <a:xfrm>
            <a:off x="858741" y="1717482"/>
            <a:ext cx="741856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joint development relationship is like a process.</a:t>
            </a:r>
            <a:endParaRPr/>
          </a:p>
        </p:txBody>
      </p:sp>
      <p:sp>
        <p:nvSpPr>
          <p:cNvPr id="119" name="Google Shape;119;p3"/>
          <p:cNvSpPr txBox="1"/>
          <p:nvPr/>
        </p:nvSpPr>
        <p:spPr>
          <a:xfrm>
            <a:off x="2895103" y="2387065"/>
            <a:ext cx="1143000" cy="466725"/>
          </a:xfrm>
          <a:prstGeom prst="rect">
            <a:avLst/>
          </a:prstGeom>
          <a:solidFill>
            <a:srgbClr val="3366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</a:t>
            </a:r>
            <a:endParaRPr/>
          </a:p>
        </p:txBody>
      </p:sp>
      <p:sp>
        <p:nvSpPr>
          <p:cNvPr id="120" name="Google Shape;120;p3"/>
          <p:cNvSpPr txBox="1"/>
          <p:nvPr/>
        </p:nvSpPr>
        <p:spPr>
          <a:xfrm>
            <a:off x="1066303" y="2387065"/>
            <a:ext cx="1143000" cy="466725"/>
          </a:xfrm>
          <a:prstGeom prst="rect">
            <a:avLst/>
          </a:prstGeom>
          <a:solidFill>
            <a:srgbClr val="FFFF6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Feed</a:t>
            </a:r>
            <a:endParaRPr/>
          </a:p>
        </p:txBody>
      </p:sp>
      <p:sp>
        <p:nvSpPr>
          <p:cNvPr id="121" name="Google Shape;121;p3"/>
          <p:cNvSpPr txBox="1"/>
          <p:nvPr/>
        </p:nvSpPr>
        <p:spPr>
          <a:xfrm>
            <a:off x="4723903" y="2396590"/>
            <a:ext cx="1143000" cy="466725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</a:t>
            </a:r>
            <a:endParaRPr/>
          </a:p>
        </p:txBody>
      </p:sp>
      <p:sp>
        <p:nvSpPr>
          <p:cNvPr id="122" name="Google Shape;122;p3"/>
          <p:cNvSpPr txBox="1"/>
          <p:nvPr/>
        </p:nvSpPr>
        <p:spPr>
          <a:xfrm>
            <a:off x="6400303" y="2396590"/>
            <a:ext cx="1371600" cy="466725"/>
          </a:xfrm>
          <a:prstGeom prst="rect">
            <a:avLst/>
          </a:prstGeom>
          <a:solidFill>
            <a:srgbClr val="548135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Revenue</a:t>
            </a:r>
            <a:endParaRPr/>
          </a:p>
        </p:txBody>
      </p:sp>
      <p:cxnSp>
        <p:nvCxnSpPr>
          <p:cNvPr id="123" name="Google Shape;123;p3"/>
          <p:cNvCxnSpPr/>
          <p:nvPr/>
        </p:nvCxnSpPr>
        <p:spPr>
          <a:xfrm>
            <a:off x="2209303" y="2625190"/>
            <a:ext cx="685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p3"/>
          <p:cNvCxnSpPr/>
          <p:nvPr/>
        </p:nvCxnSpPr>
        <p:spPr>
          <a:xfrm>
            <a:off x="4038103" y="2625190"/>
            <a:ext cx="685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5" name="Google Shape;125;p3"/>
          <p:cNvCxnSpPr/>
          <p:nvPr/>
        </p:nvCxnSpPr>
        <p:spPr>
          <a:xfrm>
            <a:off x="5866903" y="2625190"/>
            <a:ext cx="533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 txBox="1"/>
          <p:nvPr/>
        </p:nvSpPr>
        <p:spPr>
          <a:xfrm>
            <a:off x="762000" y="294500"/>
            <a:ext cx="757608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How do we help the client communicate what is needed?</a:t>
            </a:r>
            <a:endParaRPr/>
          </a:p>
        </p:txBody>
      </p:sp>
      <p:sp>
        <p:nvSpPr>
          <p:cNvPr id="132" name="Google Shape;132;p4"/>
          <p:cNvSpPr txBox="1"/>
          <p:nvPr/>
        </p:nvSpPr>
        <p:spPr>
          <a:xfrm>
            <a:off x="858741" y="1717482"/>
            <a:ext cx="741856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joint development relationship is like a process.</a:t>
            </a:r>
            <a:endParaRPr/>
          </a:p>
        </p:txBody>
      </p:sp>
      <p:sp>
        <p:nvSpPr>
          <p:cNvPr id="133" name="Google Shape;133;p4"/>
          <p:cNvSpPr txBox="1"/>
          <p:nvPr/>
        </p:nvSpPr>
        <p:spPr>
          <a:xfrm>
            <a:off x="2895103" y="2387065"/>
            <a:ext cx="1143000" cy="466725"/>
          </a:xfrm>
          <a:prstGeom prst="rect">
            <a:avLst/>
          </a:prstGeom>
          <a:solidFill>
            <a:srgbClr val="3366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</a:t>
            </a:r>
            <a:endParaRPr/>
          </a:p>
        </p:txBody>
      </p:sp>
      <p:sp>
        <p:nvSpPr>
          <p:cNvPr id="134" name="Google Shape;134;p4"/>
          <p:cNvSpPr txBox="1"/>
          <p:nvPr/>
        </p:nvSpPr>
        <p:spPr>
          <a:xfrm>
            <a:off x="1066303" y="2387065"/>
            <a:ext cx="1143000" cy="466725"/>
          </a:xfrm>
          <a:prstGeom prst="rect">
            <a:avLst/>
          </a:prstGeom>
          <a:solidFill>
            <a:srgbClr val="FFFF6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Feed</a:t>
            </a:r>
            <a:endParaRPr/>
          </a:p>
        </p:txBody>
      </p:sp>
      <p:sp>
        <p:nvSpPr>
          <p:cNvPr id="135" name="Google Shape;135;p4"/>
          <p:cNvSpPr txBox="1"/>
          <p:nvPr/>
        </p:nvSpPr>
        <p:spPr>
          <a:xfrm>
            <a:off x="4723903" y="2396590"/>
            <a:ext cx="1143000" cy="466725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</a:t>
            </a:r>
            <a:endParaRPr/>
          </a:p>
        </p:txBody>
      </p:sp>
      <p:sp>
        <p:nvSpPr>
          <p:cNvPr id="136" name="Google Shape;136;p4"/>
          <p:cNvSpPr txBox="1"/>
          <p:nvPr/>
        </p:nvSpPr>
        <p:spPr>
          <a:xfrm>
            <a:off x="6400303" y="2396590"/>
            <a:ext cx="1371600" cy="466725"/>
          </a:xfrm>
          <a:prstGeom prst="rect">
            <a:avLst/>
          </a:prstGeom>
          <a:solidFill>
            <a:srgbClr val="548135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Revenue</a:t>
            </a:r>
            <a:endParaRPr/>
          </a:p>
        </p:txBody>
      </p:sp>
      <p:cxnSp>
        <p:nvCxnSpPr>
          <p:cNvPr id="137" name="Google Shape;137;p4"/>
          <p:cNvCxnSpPr/>
          <p:nvPr/>
        </p:nvCxnSpPr>
        <p:spPr>
          <a:xfrm>
            <a:off x="2209303" y="2625190"/>
            <a:ext cx="685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8" name="Google Shape;138;p4"/>
          <p:cNvCxnSpPr/>
          <p:nvPr/>
        </p:nvCxnSpPr>
        <p:spPr>
          <a:xfrm>
            <a:off x="4038103" y="2625190"/>
            <a:ext cx="685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9" name="Google Shape;139;p4"/>
          <p:cNvCxnSpPr/>
          <p:nvPr/>
        </p:nvCxnSpPr>
        <p:spPr>
          <a:xfrm>
            <a:off x="5866903" y="2625190"/>
            <a:ext cx="533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0" name="Google Shape;140;p4"/>
          <p:cNvSpPr txBox="1"/>
          <p:nvPr>
            <p:ph idx="12" type="sldNum"/>
          </p:nvPr>
        </p:nvSpPr>
        <p:spPr>
          <a:xfrm>
            <a:off x="6306640" y="688113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 txBox="1"/>
          <p:nvPr/>
        </p:nvSpPr>
        <p:spPr>
          <a:xfrm>
            <a:off x="1218703" y="3207657"/>
            <a:ext cx="1219200" cy="650875"/>
          </a:xfrm>
          <a:prstGeom prst="rect">
            <a:avLst/>
          </a:prstGeom>
          <a:solidFill>
            <a:srgbClr val="FFFF6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Party A inputs</a:t>
            </a:r>
            <a:endParaRPr/>
          </a:p>
        </p:txBody>
      </p:sp>
      <p:sp>
        <p:nvSpPr>
          <p:cNvPr id="142" name="Google Shape;142;p4"/>
          <p:cNvSpPr txBox="1"/>
          <p:nvPr/>
        </p:nvSpPr>
        <p:spPr>
          <a:xfrm>
            <a:off x="1218703" y="4406220"/>
            <a:ext cx="1219200" cy="650875"/>
          </a:xfrm>
          <a:prstGeom prst="rect">
            <a:avLst/>
          </a:prstGeom>
          <a:solidFill>
            <a:srgbClr val="FFFF6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Party B inputs</a:t>
            </a:r>
            <a:endParaRPr/>
          </a:p>
        </p:txBody>
      </p:sp>
      <p:sp>
        <p:nvSpPr>
          <p:cNvPr id="143" name="Google Shape;143;p4"/>
          <p:cNvSpPr txBox="1"/>
          <p:nvPr/>
        </p:nvSpPr>
        <p:spPr>
          <a:xfrm>
            <a:off x="2704603" y="3741057"/>
            <a:ext cx="1752600" cy="650875"/>
          </a:xfrm>
          <a:prstGeom prst="rect">
            <a:avLst/>
          </a:prstGeom>
          <a:solidFill>
            <a:srgbClr val="3366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Development activities</a:t>
            </a:r>
            <a:endParaRPr/>
          </a:p>
        </p:txBody>
      </p:sp>
      <p:sp>
        <p:nvSpPr>
          <p:cNvPr id="144" name="Google Shape;144;p4"/>
          <p:cNvSpPr txBox="1"/>
          <p:nvPr/>
        </p:nvSpPr>
        <p:spPr>
          <a:xfrm>
            <a:off x="4800103" y="3283857"/>
            <a:ext cx="1219200" cy="650875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Party A products</a:t>
            </a:r>
            <a:endParaRPr/>
          </a:p>
        </p:txBody>
      </p:sp>
      <p:sp>
        <p:nvSpPr>
          <p:cNvPr id="145" name="Google Shape;145;p4"/>
          <p:cNvSpPr txBox="1"/>
          <p:nvPr/>
        </p:nvSpPr>
        <p:spPr>
          <a:xfrm>
            <a:off x="4876303" y="4406220"/>
            <a:ext cx="1219200" cy="650875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Party B products</a:t>
            </a:r>
            <a:endParaRPr/>
          </a:p>
        </p:txBody>
      </p:sp>
      <p:sp>
        <p:nvSpPr>
          <p:cNvPr id="146" name="Google Shape;146;p4"/>
          <p:cNvSpPr txBox="1"/>
          <p:nvPr/>
        </p:nvSpPr>
        <p:spPr>
          <a:xfrm>
            <a:off x="6476503" y="2979057"/>
            <a:ext cx="1295400" cy="360363"/>
          </a:xfrm>
          <a:prstGeom prst="rect">
            <a:avLst/>
          </a:prstGeom>
          <a:solidFill>
            <a:srgbClr val="548135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0" i="0" lang="en-US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Customers</a:t>
            </a:r>
            <a:endParaRPr/>
          </a:p>
        </p:txBody>
      </p:sp>
      <p:sp>
        <p:nvSpPr>
          <p:cNvPr id="147" name="Google Shape;147;p4"/>
          <p:cNvSpPr txBox="1"/>
          <p:nvPr/>
        </p:nvSpPr>
        <p:spPr>
          <a:xfrm>
            <a:off x="6495553" y="3664857"/>
            <a:ext cx="1295400" cy="360363"/>
          </a:xfrm>
          <a:prstGeom prst="rect">
            <a:avLst/>
          </a:prstGeom>
          <a:solidFill>
            <a:srgbClr val="548135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0" i="0" lang="en-US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Customers</a:t>
            </a:r>
            <a:endParaRPr/>
          </a:p>
        </p:txBody>
      </p:sp>
      <p:sp>
        <p:nvSpPr>
          <p:cNvPr id="148" name="Google Shape;148;p4"/>
          <p:cNvSpPr txBox="1"/>
          <p:nvPr/>
        </p:nvSpPr>
        <p:spPr>
          <a:xfrm>
            <a:off x="6514603" y="4333195"/>
            <a:ext cx="1295400" cy="360362"/>
          </a:xfrm>
          <a:prstGeom prst="rect">
            <a:avLst/>
          </a:prstGeom>
          <a:solidFill>
            <a:srgbClr val="548135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0" i="0" lang="en-US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Customers</a:t>
            </a:r>
            <a:endParaRPr/>
          </a:p>
        </p:txBody>
      </p:sp>
      <p:sp>
        <p:nvSpPr>
          <p:cNvPr id="149" name="Google Shape;149;p4"/>
          <p:cNvSpPr txBox="1"/>
          <p:nvPr/>
        </p:nvSpPr>
        <p:spPr>
          <a:xfrm>
            <a:off x="6533653" y="5036457"/>
            <a:ext cx="1295400" cy="360363"/>
          </a:xfrm>
          <a:prstGeom prst="rect">
            <a:avLst/>
          </a:prstGeom>
          <a:solidFill>
            <a:srgbClr val="548135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0" i="0" lang="en-US" sz="17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Customers</a:t>
            </a:r>
            <a:endParaRPr/>
          </a:p>
        </p:txBody>
      </p:sp>
      <p:sp>
        <p:nvSpPr>
          <p:cNvPr id="150" name="Google Shape;150;p4"/>
          <p:cNvSpPr/>
          <p:nvPr/>
        </p:nvSpPr>
        <p:spPr>
          <a:xfrm>
            <a:off x="2437903" y="3385457"/>
            <a:ext cx="685800" cy="355600"/>
          </a:xfrm>
          <a:custGeom>
            <a:rect b="b" l="l" r="r" t="t"/>
            <a:pathLst>
              <a:path extrusionOk="0" h="224" w="432">
                <a:moveTo>
                  <a:pt x="0" y="32"/>
                </a:moveTo>
                <a:cubicBezTo>
                  <a:pt x="108" y="16"/>
                  <a:pt x="216" y="0"/>
                  <a:pt x="288" y="32"/>
                </a:cubicBezTo>
                <a:cubicBezTo>
                  <a:pt x="360" y="64"/>
                  <a:pt x="396" y="144"/>
                  <a:pt x="432" y="224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4"/>
          <p:cNvSpPr/>
          <p:nvPr/>
        </p:nvSpPr>
        <p:spPr>
          <a:xfrm>
            <a:off x="2437903" y="4426857"/>
            <a:ext cx="762000" cy="355600"/>
          </a:xfrm>
          <a:custGeom>
            <a:rect b="b" l="l" r="r" t="t"/>
            <a:pathLst>
              <a:path extrusionOk="0" h="224" w="480">
                <a:moveTo>
                  <a:pt x="0" y="192"/>
                </a:moveTo>
                <a:cubicBezTo>
                  <a:pt x="80" y="208"/>
                  <a:pt x="160" y="224"/>
                  <a:pt x="240" y="192"/>
                </a:cubicBezTo>
                <a:cubicBezTo>
                  <a:pt x="320" y="160"/>
                  <a:pt x="400" y="80"/>
                  <a:pt x="480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4"/>
          <p:cNvSpPr/>
          <p:nvPr/>
        </p:nvSpPr>
        <p:spPr>
          <a:xfrm>
            <a:off x="4647703" y="3055257"/>
            <a:ext cx="1600200" cy="2362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lg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4"/>
          <p:cNvSpPr txBox="1"/>
          <p:nvPr/>
        </p:nvSpPr>
        <p:spPr>
          <a:xfrm>
            <a:off x="5028703" y="5036457"/>
            <a:ext cx="10668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</a:t>
            </a:r>
            <a:endParaRPr/>
          </a:p>
        </p:txBody>
      </p:sp>
      <p:sp>
        <p:nvSpPr>
          <p:cNvPr id="154" name="Google Shape;154;p4"/>
          <p:cNvSpPr/>
          <p:nvPr/>
        </p:nvSpPr>
        <p:spPr>
          <a:xfrm>
            <a:off x="4419103" y="3893457"/>
            <a:ext cx="622300" cy="177800"/>
          </a:xfrm>
          <a:custGeom>
            <a:rect b="b" l="l" r="r" t="t"/>
            <a:pathLst>
              <a:path extrusionOk="0" h="112" w="392">
                <a:moveTo>
                  <a:pt x="0" y="96"/>
                </a:moveTo>
                <a:cubicBezTo>
                  <a:pt x="140" y="104"/>
                  <a:pt x="280" y="112"/>
                  <a:pt x="336" y="96"/>
                </a:cubicBezTo>
                <a:cubicBezTo>
                  <a:pt x="392" y="80"/>
                  <a:pt x="364" y="40"/>
                  <a:pt x="336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4"/>
          <p:cNvSpPr/>
          <p:nvPr/>
        </p:nvSpPr>
        <p:spPr>
          <a:xfrm flipH="1" rot="10800000">
            <a:off x="4419103" y="4249057"/>
            <a:ext cx="622300" cy="177800"/>
          </a:xfrm>
          <a:custGeom>
            <a:rect b="b" l="l" r="r" t="t"/>
            <a:pathLst>
              <a:path extrusionOk="0" h="112" w="392">
                <a:moveTo>
                  <a:pt x="0" y="96"/>
                </a:moveTo>
                <a:cubicBezTo>
                  <a:pt x="140" y="104"/>
                  <a:pt x="280" y="112"/>
                  <a:pt x="336" y="96"/>
                </a:cubicBezTo>
                <a:cubicBezTo>
                  <a:pt x="392" y="80"/>
                  <a:pt x="364" y="40"/>
                  <a:pt x="336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/>
          <p:nvPr/>
        </p:nvSpPr>
        <p:spPr>
          <a:xfrm>
            <a:off x="6019303" y="3131457"/>
            <a:ext cx="457200" cy="457200"/>
          </a:xfrm>
          <a:custGeom>
            <a:rect b="b" l="l" r="r" t="t"/>
            <a:pathLst>
              <a:path extrusionOk="0" h="288" w="288">
                <a:moveTo>
                  <a:pt x="0" y="288"/>
                </a:moveTo>
                <a:cubicBezTo>
                  <a:pt x="24" y="216"/>
                  <a:pt x="48" y="144"/>
                  <a:pt x="96" y="96"/>
                </a:cubicBezTo>
                <a:cubicBezTo>
                  <a:pt x="144" y="48"/>
                  <a:pt x="216" y="24"/>
                  <a:pt x="288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6019303" y="3664857"/>
            <a:ext cx="457200" cy="177800"/>
          </a:xfrm>
          <a:custGeom>
            <a:rect b="b" l="l" r="r" t="t"/>
            <a:pathLst>
              <a:path extrusionOk="0" h="112" w="288">
                <a:moveTo>
                  <a:pt x="0" y="0"/>
                </a:moveTo>
                <a:cubicBezTo>
                  <a:pt x="48" y="40"/>
                  <a:pt x="96" y="80"/>
                  <a:pt x="144" y="96"/>
                </a:cubicBezTo>
                <a:cubicBezTo>
                  <a:pt x="192" y="112"/>
                  <a:pt x="240" y="104"/>
                  <a:pt x="288" y="96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1218703" y="5747657"/>
            <a:ext cx="6400800" cy="70788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000"/>
              <a:buFont typeface="Arial"/>
              <a:buNone/>
            </a:pPr>
            <a:r>
              <a:rPr b="0" lang="en-US" sz="2000" u="none">
                <a:solidFill>
                  <a:srgbClr val="FFC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joint development relationship is more like an industrial process than any other IP relationship.</a:t>
            </a:r>
            <a:endParaRPr/>
          </a:p>
        </p:txBody>
      </p:sp>
      <p:sp>
        <p:nvSpPr>
          <p:cNvPr id="159" name="Google Shape;159;p4"/>
          <p:cNvSpPr/>
          <p:nvPr/>
        </p:nvSpPr>
        <p:spPr>
          <a:xfrm>
            <a:off x="6095503" y="4426857"/>
            <a:ext cx="457200" cy="457200"/>
          </a:xfrm>
          <a:custGeom>
            <a:rect b="b" l="l" r="r" t="t"/>
            <a:pathLst>
              <a:path extrusionOk="0" h="288" w="288">
                <a:moveTo>
                  <a:pt x="0" y="288"/>
                </a:moveTo>
                <a:cubicBezTo>
                  <a:pt x="24" y="216"/>
                  <a:pt x="48" y="144"/>
                  <a:pt x="96" y="96"/>
                </a:cubicBezTo>
                <a:cubicBezTo>
                  <a:pt x="144" y="48"/>
                  <a:pt x="216" y="24"/>
                  <a:pt x="288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/>
          <p:nvPr/>
        </p:nvSpPr>
        <p:spPr>
          <a:xfrm>
            <a:off x="6095503" y="4960257"/>
            <a:ext cx="457200" cy="177800"/>
          </a:xfrm>
          <a:custGeom>
            <a:rect b="b" l="l" r="r" t="t"/>
            <a:pathLst>
              <a:path extrusionOk="0" h="112" w="288">
                <a:moveTo>
                  <a:pt x="0" y="0"/>
                </a:moveTo>
                <a:cubicBezTo>
                  <a:pt x="48" y="40"/>
                  <a:pt x="96" y="80"/>
                  <a:pt x="144" y="96"/>
                </a:cubicBezTo>
                <a:cubicBezTo>
                  <a:pt x="192" y="112"/>
                  <a:pt x="240" y="104"/>
                  <a:pt x="288" y="96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5"/>
          <p:cNvSpPr txBox="1"/>
          <p:nvPr/>
        </p:nvSpPr>
        <p:spPr>
          <a:xfrm>
            <a:off x="762000" y="294500"/>
            <a:ext cx="757608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How do we help the client communicate what is needed?</a:t>
            </a:r>
            <a:endParaRPr/>
          </a:p>
        </p:txBody>
      </p:sp>
      <p:sp>
        <p:nvSpPr>
          <p:cNvPr id="167" name="Google Shape;167;p5"/>
          <p:cNvSpPr txBox="1"/>
          <p:nvPr/>
        </p:nvSpPr>
        <p:spPr>
          <a:xfrm>
            <a:off x="3181350" y="1782763"/>
            <a:ext cx="1143000" cy="466725"/>
          </a:xfrm>
          <a:prstGeom prst="rect">
            <a:avLst/>
          </a:prstGeom>
          <a:solidFill>
            <a:srgbClr val="3366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</a:t>
            </a:r>
            <a:endParaRPr/>
          </a:p>
        </p:txBody>
      </p:sp>
      <p:sp>
        <p:nvSpPr>
          <p:cNvPr id="168" name="Google Shape;168;p5"/>
          <p:cNvSpPr txBox="1"/>
          <p:nvPr/>
        </p:nvSpPr>
        <p:spPr>
          <a:xfrm>
            <a:off x="1352550" y="1782763"/>
            <a:ext cx="1143000" cy="466725"/>
          </a:xfrm>
          <a:prstGeom prst="rect">
            <a:avLst/>
          </a:prstGeom>
          <a:solidFill>
            <a:srgbClr val="FFFF6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Feed</a:t>
            </a:r>
            <a:endParaRPr/>
          </a:p>
        </p:txBody>
      </p:sp>
      <p:sp>
        <p:nvSpPr>
          <p:cNvPr id="169" name="Google Shape;169;p5"/>
          <p:cNvSpPr txBox="1"/>
          <p:nvPr/>
        </p:nvSpPr>
        <p:spPr>
          <a:xfrm>
            <a:off x="5010150" y="1792288"/>
            <a:ext cx="1143000" cy="466725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</a:t>
            </a:r>
            <a:endParaRPr/>
          </a:p>
        </p:txBody>
      </p:sp>
      <p:sp>
        <p:nvSpPr>
          <p:cNvPr id="170" name="Google Shape;170;p5"/>
          <p:cNvSpPr txBox="1"/>
          <p:nvPr/>
        </p:nvSpPr>
        <p:spPr>
          <a:xfrm>
            <a:off x="6686550" y="1792288"/>
            <a:ext cx="1371600" cy="466725"/>
          </a:xfrm>
          <a:prstGeom prst="rect">
            <a:avLst/>
          </a:prstGeom>
          <a:solidFill>
            <a:srgbClr val="548135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Revenue</a:t>
            </a:r>
            <a:endParaRPr/>
          </a:p>
        </p:txBody>
      </p:sp>
      <p:cxnSp>
        <p:nvCxnSpPr>
          <p:cNvPr id="171" name="Google Shape;171;p5"/>
          <p:cNvCxnSpPr/>
          <p:nvPr/>
        </p:nvCxnSpPr>
        <p:spPr>
          <a:xfrm>
            <a:off x="2495550" y="2020888"/>
            <a:ext cx="685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2" name="Google Shape;172;p5"/>
          <p:cNvCxnSpPr/>
          <p:nvPr/>
        </p:nvCxnSpPr>
        <p:spPr>
          <a:xfrm>
            <a:off x="4324350" y="2020888"/>
            <a:ext cx="685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3" name="Google Shape;173;p5"/>
          <p:cNvCxnSpPr/>
          <p:nvPr/>
        </p:nvCxnSpPr>
        <p:spPr>
          <a:xfrm>
            <a:off x="6153150" y="2020888"/>
            <a:ext cx="533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4" name="Google Shape;174;p5"/>
          <p:cNvSpPr txBox="1"/>
          <p:nvPr/>
        </p:nvSpPr>
        <p:spPr>
          <a:xfrm>
            <a:off x="1192213" y="2847975"/>
            <a:ext cx="7210425" cy="204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63550" lvl="0" marL="4635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Business and technical conduct.</a:t>
            </a:r>
            <a:endParaRPr/>
          </a:p>
          <a:p>
            <a:pPr indent="-463550" lvl="0" marL="46355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legalese.</a:t>
            </a:r>
            <a:endParaRPr/>
          </a:p>
          <a:p>
            <a:pPr indent="-463550" lvl="0" marL="46355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Don’t skip!</a:t>
            </a:r>
            <a:endParaRPr/>
          </a:p>
        </p:txBody>
      </p:sp>
      <p:sp>
        <p:nvSpPr>
          <p:cNvPr id="175" name="Google Shape;175;p5"/>
          <p:cNvSpPr txBox="1"/>
          <p:nvPr/>
        </p:nvSpPr>
        <p:spPr>
          <a:xfrm>
            <a:off x="623888" y="5359400"/>
            <a:ext cx="8207375" cy="83099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are not ready to draft until the business model details are described in ordinary English.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/>
          <p:nvPr/>
        </p:nvSpPr>
        <p:spPr>
          <a:xfrm>
            <a:off x="762000" y="294500"/>
            <a:ext cx="757608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Example of a simple business model in “ordinary language”</a:t>
            </a:r>
            <a:endParaRPr/>
          </a:p>
        </p:txBody>
      </p:sp>
      <p:sp>
        <p:nvSpPr>
          <p:cNvPr id="182" name="Google Shape;182;p6"/>
          <p:cNvSpPr txBox="1"/>
          <p:nvPr/>
        </p:nvSpPr>
        <p:spPr>
          <a:xfrm>
            <a:off x="521560" y="1751577"/>
            <a:ext cx="8304387" cy="4770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Joe supplies corn seeds to Barbara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Barbara inserts polar bear trait into seed varieties so corn grows in winter, and summer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Joe plants the modified corn seed varieties in experimental fields in November and harvests in early March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Barbara evaluates the results and selects the best varieties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Joe grows the corn seed in commercial quantities and exclusively supplies to Barbara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Barbara exclusively distributes the seed to farmers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/>
          <p:nvPr/>
        </p:nvSpPr>
        <p:spPr>
          <a:xfrm>
            <a:off x="0" y="0"/>
            <a:ext cx="9144000" cy="1248355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7"/>
          <p:cNvSpPr txBox="1"/>
          <p:nvPr/>
        </p:nvSpPr>
        <p:spPr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Does this work?</a:t>
            </a:r>
            <a:endParaRPr/>
          </a:p>
        </p:txBody>
      </p:sp>
      <p:sp>
        <p:nvSpPr>
          <p:cNvPr id="190" name="Google Shape;190;p7"/>
          <p:cNvSpPr txBox="1"/>
          <p:nvPr/>
        </p:nvSpPr>
        <p:spPr>
          <a:xfrm>
            <a:off x="524787" y="2083545"/>
            <a:ext cx="9780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4:36 pm</a:t>
            </a:r>
            <a:endParaRPr/>
          </a:p>
        </p:txBody>
      </p:sp>
      <p:sp>
        <p:nvSpPr>
          <p:cNvPr id="191" name="Google Shape;191;p7"/>
          <p:cNvSpPr txBox="1"/>
          <p:nvPr/>
        </p:nvSpPr>
        <p:spPr>
          <a:xfrm>
            <a:off x="508885" y="3063341"/>
            <a:ext cx="9780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5:15 pm</a:t>
            </a:r>
            <a:endParaRPr/>
          </a:p>
        </p:txBody>
      </p:sp>
      <p:sp>
        <p:nvSpPr>
          <p:cNvPr id="192" name="Google Shape;192;p7"/>
          <p:cNvSpPr txBox="1"/>
          <p:nvPr/>
        </p:nvSpPr>
        <p:spPr>
          <a:xfrm>
            <a:off x="508885" y="4586918"/>
            <a:ext cx="9780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5:37 pm</a:t>
            </a:r>
            <a:endParaRPr/>
          </a:p>
        </p:txBody>
      </p:sp>
      <p:sp>
        <p:nvSpPr>
          <p:cNvPr id="193" name="Google Shape;193;p7"/>
          <p:cNvSpPr txBox="1"/>
          <p:nvPr/>
        </p:nvSpPr>
        <p:spPr>
          <a:xfrm>
            <a:off x="508885" y="5383338"/>
            <a:ext cx="97801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day</a:t>
            </a:r>
            <a:endParaRPr/>
          </a:p>
        </p:txBody>
      </p:sp>
      <p:sp>
        <p:nvSpPr>
          <p:cNvPr id="194" name="Google Shape;194;p7"/>
          <p:cNvSpPr txBox="1"/>
          <p:nvPr/>
        </p:nvSpPr>
        <p:spPr>
          <a:xfrm>
            <a:off x="1812897" y="2083545"/>
            <a:ext cx="6209969" cy="646331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manager via email:  Meeting tomorrow with OTHER GUYS at 1 pm.  Need to present vision for JDA.  Help!</a:t>
            </a:r>
            <a:endParaRPr/>
          </a:p>
        </p:txBody>
      </p:sp>
      <p:sp>
        <p:nvSpPr>
          <p:cNvPr id="195" name="Google Shape;195;p7"/>
          <p:cNvSpPr txBox="1"/>
          <p:nvPr/>
        </p:nvSpPr>
        <p:spPr>
          <a:xfrm>
            <a:off x="1812897" y="3036413"/>
            <a:ext cx="620996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Kagan via email:  Explained model in ordinary English.  Sent slides to show concept.  Suggested presenting 1 to 3 business model options after technical presentation, each one page summaries.  Call to discuss if needed.</a:t>
            </a:r>
            <a:endParaRPr/>
          </a:p>
        </p:txBody>
      </p:sp>
      <p:sp>
        <p:nvSpPr>
          <p:cNvPr id="196" name="Google Shape;196;p7"/>
          <p:cNvSpPr txBox="1"/>
          <p:nvPr/>
        </p:nvSpPr>
        <p:spPr>
          <a:xfrm>
            <a:off x="1812896" y="4586918"/>
            <a:ext cx="6209969" cy="646331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manager via email:  This is good.  Don’t need to talk today.  Stand by in case I need to call.</a:t>
            </a:r>
            <a:endParaRPr/>
          </a:p>
        </p:txBody>
      </p:sp>
      <p:sp>
        <p:nvSpPr>
          <p:cNvPr id="197" name="Google Shape;197;p7"/>
          <p:cNvSpPr txBox="1"/>
          <p:nvPr/>
        </p:nvSpPr>
        <p:spPr>
          <a:xfrm>
            <a:off x="1812896" y="5417730"/>
            <a:ext cx="6209969" cy="923330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manager via email:  The meeting went well.  OTHER GUYS are on board with second model.  They are reviewing financial details but will send agreement outline as next step.</a:t>
            </a:r>
            <a:endParaRPr/>
          </a:p>
        </p:txBody>
      </p:sp>
      <p:sp>
        <p:nvSpPr>
          <p:cNvPr id="198" name="Google Shape;198;p7"/>
          <p:cNvSpPr txBox="1"/>
          <p:nvPr/>
        </p:nvSpPr>
        <p:spPr>
          <a:xfrm>
            <a:off x="1089329" y="1423283"/>
            <a:ext cx="7248759" cy="461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November 12 and 13, 2019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2020-01-20T00:38:56Z</dcterms:created>
  <dc:creator>DavidKagan</dc:creator>
</cp:coreProperties>
</file>