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65" r:id="rId4"/>
    <p:sldId id="266" r:id="rId5"/>
    <p:sldId id="270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70"/>
  </p:normalViewPr>
  <p:slideViewPr>
    <p:cSldViewPr snapToGrid="0" snapToObjects="1" showGuides="1">
      <p:cViewPr varScale="1">
        <p:scale>
          <a:sx n="101" d="100"/>
          <a:sy n="101" d="100"/>
        </p:scale>
        <p:origin x="-23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8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5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6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7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1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088B-C561-964B-8F89-00F6D8B8EF6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5F26CFA-F4DA-EC47-9303-19B604CEA3FE}"/>
              </a:ext>
            </a:extLst>
          </p:cNvPr>
          <p:cNvSpPr/>
          <p:nvPr/>
        </p:nvSpPr>
        <p:spPr>
          <a:xfrm>
            <a:off x="0" y="0"/>
            <a:ext cx="9144000" cy="5029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42812967-2B57-E54F-AB43-0175DFD70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096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Title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xmlns="" id="{8B8142A3-EDF9-FE41-BA7C-1171A916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FCF6642-9531-B94A-8C0C-501490EDBAE2}" type="slidenum">
              <a:rPr lang="en-US" altLang="en-US">
                <a:solidFill>
                  <a:srgbClr val="898989"/>
                </a:solidFill>
              </a:rPr>
              <a:pPr/>
              <a:t>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94995F4-7022-C040-83CA-F07A438EE476}"/>
              </a:ext>
            </a:extLst>
          </p:cNvPr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rgbClr val="6A4A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xmlns="" id="{A79727B6-5A6C-A94F-BADC-D30132688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589" y="333375"/>
            <a:ext cx="73883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800" b="1" dirty="0">
                <a:solidFill>
                  <a:srgbClr val="FFC000"/>
                </a:solidFill>
              </a:rPr>
              <a:t>Snapshot 3:  When Winning is Losing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xmlns="" id="{5F75EDA0-6613-E048-8AC2-FD87A1EA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687093"/>
            <a:ext cx="4343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 i="1" dirty="0">
                <a:solidFill>
                  <a:schemeClr val="bg1"/>
                </a:solidFill>
                <a:latin typeface="Garamond" panose="02020404030301010803" pitchFamily="18" charset="0"/>
              </a:rPr>
              <a:t>David B. Kagan</a:t>
            </a:r>
          </a:p>
          <a:p>
            <a:pPr algn="r"/>
            <a:r>
              <a:rPr lang="en-US" altLang="en-US" b="1" i="1" dirty="0">
                <a:solidFill>
                  <a:schemeClr val="bg1"/>
                </a:solidFill>
                <a:latin typeface="Garamond" panose="02020404030301010803" pitchFamily="18" charset="0"/>
              </a:rPr>
              <a:t>Kagan Binder, PLLC</a:t>
            </a:r>
          </a:p>
          <a:p>
            <a:pPr algn="r"/>
            <a:r>
              <a:rPr lang="en-US" altLang="en-US" b="1" i="1" dirty="0">
                <a:solidFill>
                  <a:schemeClr val="bg1"/>
                </a:solidFill>
                <a:latin typeface="Garamond" panose="02020404030301010803" pitchFamily="18" charset="0"/>
              </a:rPr>
              <a:t>Stillwater, Minnesota</a:t>
            </a: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xmlns="" id="{C49F00E4-4E60-4442-AD53-1E90C3BE1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3696649"/>
            <a:ext cx="5257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000" b="1" dirty="0">
                <a:solidFill>
                  <a:srgbClr val="FFC000"/>
                </a:solidFill>
              </a:rPr>
              <a:t>Presented to MNCLE</a:t>
            </a:r>
          </a:p>
          <a:p>
            <a:pPr algn="r"/>
            <a:r>
              <a:rPr lang="en-US" altLang="en-US" sz="2000" b="1" dirty="0">
                <a:solidFill>
                  <a:srgbClr val="FFC000"/>
                </a:solidFill>
              </a:rPr>
              <a:t>January 31, 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FFCCB7D-100E-E941-8E82-B077AEA2BCEA}"/>
              </a:ext>
            </a:extLst>
          </p:cNvPr>
          <p:cNvSpPr txBox="1"/>
          <p:nvPr/>
        </p:nvSpPr>
        <p:spPr>
          <a:xfrm>
            <a:off x="2531168" y="5599123"/>
            <a:ext cx="5685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Agreement Wisdom in a Flash!</a:t>
            </a:r>
          </a:p>
        </p:txBody>
      </p:sp>
      <p:sp>
        <p:nvSpPr>
          <p:cNvPr id="23" name="TextBox 11">
            <a:extLst>
              <a:ext uri="{FF2B5EF4-FFF2-40B4-BE49-F238E27FC236}">
                <a16:creationId xmlns:a16="http://schemas.microsoft.com/office/drawing/2014/main" xmlns="" id="{5D41A83A-E756-BC44-9C4B-0B4EAAC2C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185" y="862078"/>
            <a:ext cx="70747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Getting rid of a royalty burden can be Licensee’s worst move!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DA66C06-AF03-0D4F-88C5-04ECCC0A3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431" y="2082758"/>
            <a:ext cx="4203700" cy="25019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5F20807-7D33-7C40-8A4E-CDACB71B5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34" y="5321732"/>
            <a:ext cx="1689100" cy="1346200"/>
          </a:xfrm>
          <a:prstGeom prst="rect">
            <a:avLst/>
          </a:prstGeom>
        </p:spPr>
      </p:pic>
      <p:sp>
        <p:nvSpPr>
          <p:cNvPr id="19" name="Explosion 2 18">
            <a:extLst>
              <a:ext uri="{FF2B5EF4-FFF2-40B4-BE49-F238E27FC236}">
                <a16:creationId xmlns:a16="http://schemas.microsoft.com/office/drawing/2014/main" xmlns="" id="{CEDB2CCA-DCCB-A843-921E-1DC843A2EC8A}"/>
              </a:ext>
            </a:extLst>
          </p:cNvPr>
          <p:cNvSpPr/>
          <p:nvPr/>
        </p:nvSpPr>
        <p:spPr>
          <a:xfrm rot="2003850">
            <a:off x="460516" y="3859620"/>
            <a:ext cx="2121103" cy="1854984"/>
          </a:xfrm>
          <a:prstGeom prst="irregularSeal2">
            <a:avLst/>
          </a:prstGeom>
          <a:solidFill>
            <a:srgbClr val="FFFF00"/>
          </a:solidFill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66DE703-2F41-A04D-8232-26AD40A4012D}"/>
              </a:ext>
            </a:extLst>
          </p:cNvPr>
          <p:cNvSpPr txBox="1"/>
          <p:nvPr/>
        </p:nvSpPr>
        <p:spPr>
          <a:xfrm rot="21144848">
            <a:off x="621882" y="4604744"/>
            <a:ext cx="1589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300"/>
                </a:solidFill>
              </a:rPr>
              <a:t>Snapshot!</a:t>
            </a:r>
          </a:p>
        </p:txBody>
      </p:sp>
    </p:spTree>
    <p:extLst>
      <p:ext uri="{BB962C8B-B14F-4D97-AF65-F5344CB8AC3E}">
        <p14:creationId xmlns:p14="http://schemas.microsoft.com/office/powerpoint/2010/main" val="60294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247" y="294500"/>
            <a:ext cx="805184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Should Licensee invalidate the licensed patent to avoid its royalty burden?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A80BCA32-7944-684F-96E0-3A2773267CDC}"/>
              </a:ext>
            </a:extLst>
          </p:cNvPr>
          <p:cNvGrpSpPr/>
          <p:nvPr/>
        </p:nvGrpSpPr>
        <p:grpSpPr>
          <a:xfrm>
            <a:off x="778476" y="2059457"/>
            <a:ext cx="1713471" cy="4234251"/>
            <a:chOff x="1647567" y="1894700"/>
            <a:chExt cx="1713471" cy="423425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4EEADFB3-2C64-4445-9F6D-61C450B80265}"/>
                </a:ext>
              </a:extLst>
            </p:cNvPr>
            <p:cNvSpPr/>
            <p:nvPr/>
          </p:nvSpPr>
          <p:spPr>
            <a:xfrm>
              <a:off x="2261286" y="1894700"/>
              <a:ext cx="502508" cy="461318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  <a:shade val="30000"/>
                    <a:satMod val="115000"/>
                  </a:schemeClr>
                </a:gs>
                <a:gs pos="50000">
                  <a:schemeClr val="accent4">
                    <a:lumMod val="75000"/>
                    <a:shade val="67500"/>
                    <a:satMod val="115000"/>
                  </a:schemeClr>
                </a:gs>
                <a:gs pos="100000">
                  <a:schemeClr val="accent4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xmlns="" id="{A090BC28-E67A-D540-BFD9-7EA2205362B1}"/>
                </a:ext>
              </a:extLst>
            </p:cNvPr>
            <p:cNvSpPr/>
            <p:nvPr/>
          </p:nvSpPr>
          <p:spPr>
            <a:xfrm>
              <a:off x="1655805" y="2091380"/>
              <a:ext cx="1705233" cy="4037571"/>
            </a:xfrm>
            <a:custGeom>
              <a:avLst/>
              <a:gdLst>
                <a:gd name="connsiteX0" fmla="*/ 514864 w 1705233"/>
                <a:gd name="connsiteY0" fmla="*/ 0 h 4037571"/>
                <a:gd name="connsiteX1" fmla="*/ 1182129 w 1705233"/>
                <a:gd name="connsiteY1" fmla="*/ 0 h 4037571"/>
                <a:gd name="connsiteX2" fmla="*/ 1182129 w 1705233"/>
                <a:gd name="connsiteY2" fmla="*/ 958491 h 4037571"/>
                <a:gd name="connsiteX3" fmla="*/ 1187009 w 1705233"/>
                <a:gd name="connsiteY3" fmla="*/ 958918 h 4037571"/>
                <a:gd name="connsiteX4" fmla="*/ 1705233 w 1705233"/>
                <a:gd name="connsiteY4" fmla="*/ 1179041 h 4037571"/>
                <a:gd name="connsiteX5" fmla="*/ 1700852 w 1705233"/>
                <a:gd name="connsiteY5" fmla="*/ 1203467 h 4037571"/>
                <a:gd name="connsiteX6" fmla="*/ 1696994 w 1705233"/>
                <a:gd name="connsiteY6" fmla="*/ 1210585 h 4037571"/>
                <a:gd name="connsiteX7" fmla="*/ 1696994 w 1705233"/>
                <a:gd name="connsiteY7" fmla="*/ 3782198 h 4037571"/>
                <a:gd name="connsiteX8" fmla="*/ 1694041 w 1705233"/>
                <a:gd name="connsiteY8" fmla="*/ 3782198 h 4037571"/>
                <a:gd name="connsiteX9" fmla="*/ 1696996 w 1705233"/>
                <a:gd name="connsiteY9" fmla="*/ 3798674 h 4037571"/>
                <a:gd name="connsiteX10" fmla="*/ 848498 w 1705233"/>
                <a:gd name="connsiteY10" fmla="*/ 4037571 h 4037571"/>
                <a:gd name="connsiteX11" fmla="*/ 0 w 1705233"/>
                <a:gd name="connsiteY11" fmla="*/ 3798674 h 4037571"/>
                <a:gd name="connsiteX12" fmla="*/ 4381 w 1705233"/>
                <a:gd name="connsiteY12" fmla="*/ 3774248 h 4037571"/>
                <a:gd name="connsiteX13" fmla="*/ 8237 w 1705233"/>
                <a:gd name="connsiteY13" fmla="*/ 3767134 h 4037571"/>
                <a:gd name="connsiteX14" fmla="*/ 8237 w 1705233"/>
                <a:gd name="connsiteY14" fmla="*/ 1179041 h 4037571"/>
                <a:gd name="connsiteX15" fmla="*/ 382332 w 1705233"/>
                <a:gd name="connsiteY15" fmla="*/ 980944 h 4037571"/>
                <a:gd name="connsiteX16" fmla="*/ 514864 w 1705233"/>
                <a:gd name="connsiteY16" fmla="*/ 960690 h 403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05233" h="4037571">
                  <a:moveTo>
                    <a:pt x="514864" y="0"/>
                  </a:moveTo>
                  <a:lnTo>
                    <a:pt x="1182129" y="0"/>
                  </a:lnTo>
                  <a:lnTo>
                    <a:pt x="1182129" y="958491"/>
                  </a:lnTo>
                  <a:lnTo>
                    <a:pt x="1187009" y="958918"/>
                  </a:lnTo>
                  <a:cubicBezTo>
                    <a:pt x="1491548" y="995184"/>
                    <a:pt x="1705233" y="1080087"/>
                    <a:pt x="1705233" y="1179041"/>
                  </a:cubicBezTo>
                  <a:cubicBezTo>
                    <a:pt x="1705233" y="1187287"/>
                    <a:pt x="1703749" y="1195436"/>
                    <a:pt x="1700852" y="1203467"/>
                  </a:cubicBezTo>
                  <a:lnTo>
                    <a:pt x="1696994" y="1210585"/>
                  </a:lnTo>
                  <a:lnTo>
                    <a:pt x="1696994" y="3782198"/>
                  </a:lnTo>
                  <a:lnTo>
                    <a:pt x="1694041" y="3782198"/>
                  </a:lnTo>
                  <a:lnTo>
                    <a:pt x="1696996" y="3798674"/>
                  </a:lnTo>
                  <a:cubicBezTo>
                    <a:pt x="1696996" y="3930613"/>
                    <a:pt x="1317111" y="4037571"/>
                    <a:pt x="848498" y="4037571"/>
                  </a:cubicBezTo>
                  <a:cubicBezTo>
                    <a:pt x="379885" y="4037571"/>
                    <a:pt x="0" y="3930613"/>
                    <a:pt x="0" y="3798674"/>
                  </a:cubicBezTo>
                  <a:cubicBezTo>
                    <a:pt x="0" y="3790428"/>
                    <a:pt x="1484" y="3782279"/>
                    <a:pt x="4381" y="3774248"/>
                  </a:cubicBezTo>
                  <a:lnTo>
                    <a:pt x="8237" y="3767134"/>
                  </a:lnTo>
                  <a:lnTo>
                    <a:pt x="8237" y="1179041"/>
                  </a:lnTo>
                  <a:cubicBezTo>
                    <a:pt x="8237" y="1096579"/>
                    <a:pt x="156630" y="1023876"/>
                    <a:pt x="382332" y="980944"/>
                  </a:cubicBezTo>
                  <a:lnTo>
                    <a:pt x="514864" y="96069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F5655442-0F29-F448-8B58-DB5E3C5DB0C2}"/>
                </a:ext>
              </a:extLst>
            </p:cNvPr>
            <p:cNvSpPr/>
            <p:nvPr/>
          </p:nvSpPr>
          <p:spPr>
            <a:xfrm>
              <a:off x="1795848" y="3429000"/>
              <a:ext cx="1425146" cy="2275698"/>
            </a:xfrm>
            <a:custGeom>
              <a:avLst/>
              <a:gdLst>
                <a:gd name="connsiteX0" fmla="*/ 1410783 w 1425146"/>
                <a:gd name="connsiteY0" fmla="*/ 0 h 2275698"/>
                <a:gd name="connsiteX1" fmla="*/ 1425146 w 1425146"/>
                <a:gd name="connsiteY1" fmla="*/ 0 h 2275698"/>
                <a:gd name="connsiteX2" fmla="*/ 1425146 w 1425146"/>
                <a:gd name="connsiteY2" fmla="*/ 28826 h 2275698"/>
                <a:gd name="connsiteX3" fmla="*/ 1 w 1425146"/>
                <a:gd name="connsiteY3" fmla="*/ 0 h 2275698"/>
                <a:gd name="connsiteX4" fmla="*/ 14368 w 1425146"/>
                <a:gd name="connsiteY4" fmla="*/ 0 h 2275698"/>
                <a:gd name="connsiteX5" fmla="*/ 2 w 1425146"/>
                <a:gd name="connsiteY5" fmla="*/ 28830 h 2275698"/>
                <a:gd name="connsiteX6" fmla="*/ 712575 w 1425146"/>
                <a:gd name="connsiteY6" fmla="*/ 172992 h 2275698"/>
                <a:gd name="connsiteX7" fmla="*/ 1410671 w 1425146"/>
                <a:gd name="connsiteY7" fmla="*/ 57884 h 2275698"/>
                <a:gd name="connsiteX8" fmla="*/ 1425146 w 1425146"/>
                <a:gd name="connsiteY8" fmla="*/ 28834 h 2275698"/>
                <a:gd name="connsiteX9" fmla="*/ 1425146 w 1425146"/>
                <a:gd name="connsiteY9" fmla="*/ 2131536 h 2275698"/>
                <a:gd name="connsiteX10" fmla="*/ 1425146 w 1425146"/>
                <a:gd name="connsiteY10" fmla="*/ 2133600 h 2275698"/>
                <a:gd name="connsiteX11" fmla="*/ 1424118 w 1425146"/>
                <a:gd name="connsiteY11" fmla="*/ 2133600 h 2275698"/>
                <a:gd name="connsiteX12" fmla="*/ 1410669 w 1425146"/>
                <a:gd name="connsiteY12" fmla="*/ 2160590 h 2275698"/>
                <a:gd name="connsiteX13" fmla="*/ 712573 w 1425146"/>
                <a:gd name="connsiteY13" fmla="*/ 2275698 h 2275698"/>
                <a:gd name="connsiteX14" fmla="*/ 14477 w 1425146"/>
                <a:gd name="connsiteY14" fmla="*/ 2160590 h 2275698"/>
                <a:gd name="connsiteX15" fmla="*/ 1029 w 1425146"/>
                <a:gd name="connsiteY15" fmla="*/ 2133600 h 2275698"/>
                <a:gd name="connsiteX16" fmla="*/ 1 w 1425146"/>
                <a:gd name="connsiteY16" fmla="*/ 2133600 h 2275698"/>
                <a:gd name="connsiteX17" fmla="*/ 1 w 1425146"/>
                <a:gd name="connsiteY17" fmla="*/ 2131538 h 2275698"/>
                <a:gd name="connsiteX18" fmla="*/ 0 w 1425146"/>
                <a:gd name="connsiteY18" fmla="*/ 2131536 h 2275698"/>
                <a:gd name="connsiteX19" fmla="*/ 1 w 1425146"/>
                <a:gd name="connsiteY19" fmla="*/ 2131534 h 2275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25146" h="2275698">
                  <a:moveTo>
                    <a:pt x="1410783" y="0"/>
                  </a:moveTo>
                  <a:lnTo>
                    <a:pt x="1425146" y="0"/>
                  </a:lnTo>
                  <a:lnTo>
                    <a:pt x="1425146" y="28826"/>
                  </a:lnTo>
                  <a:close/>
                  <a:moveTo>
                    <a:pt x="1" y="0"/>
                  </a:moveTo>
                  <a:lnTo>
                    <a:pt x="14368" y="0"/>
                  </a:lnTo>
                  <a:lnTo>
                    <a:pt x="2" y="28830"/>
                  </a:lnTo>
                  <a:cubicBezTo>
                    <a:pt x="2" y="108448"/>
                    <a:pt x="319032" y="172992"/>
                    <a:pt x="712575" y="172992"/>
                  </a:cubicBezTo>
                  <a:cubicBezTo>
                    <a:pt x="1056925" y="172992"/>
                    <a:pt x="1344226" y="123576"/>
                    <a:pt x="1410671" y="57884"/>
                  </a:cubicBezTo>
                  <a:lnTo>
                    <a:pt x="1425146" y="28834"/>
                  </a:lnTo>
                  <a:lnTo>
                    <a:pt x="1425146" y="2131536"/>
                  </a:lnTo>
                  <a:lnTo>
                    <a:pt x="1425146" y="2133600"/>
                  </a:lnTo>
                  <a:lnTo>
                    <a:pt x="1424118" y="2133600"/>
                  </a:lnTo>
                  <a:lnTo>
                    <a:pt x="1410669" y="2160590"/>
                  </a:lnTo>
                  <a:cubicBezTo>
                    <a:pt x="1344224" y="2226282"/>
                    <a:pt x="1056923" y="2275698"/>
                    <a:pt x="712573" y="2275698"/>
                  </a:cubicBezTo>
                  <a:cubicBezTo>
                    <a:pt x="368223" y="2275698"/>
                    <a:pt x="80922" y="2226282"/>
                    <a:pt x="14477" y="2160590"/>
                  </a:cubicBezTo>
                  <a:lnTo>
                    <a:pt x="1029" y="2133600"/>
                  </a:lnTo>
                  <a:lnTo>
                    <a:pt x="1" y="2133600"/>
                  </a:lnTo>
                  <a:lnTo>
                    <a:pt x="1" y="2131538"/>
                  </a:lnTo>
                  <a:lnTo>
                    <a:pt x="0" y="2131536"/>
                  </a:lnTo>
                  <a:lnTo>
                    <a:pt x="1" y="2131534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5E5FF731-C505-6F4D-AFDF-CEB60BE10689}"/>
                </a:ext>
              </a:extLst>
            </p:cNvPr>
            <p:cNvSpPr txBox="1"/>
            <p:nvPr/>
          </p:nvSpPr>
          <p:spPr>
            <a:xfrm>
              <a:off x="1705232" y="3645870"/>
              <a:ext cx="16063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yuthaya" pitchFamily="2" charset="-34"/>
                  <a:ea typeface="Ayuthaya" pitchFamily="2" charset="-34"/>
                  <a:cs typeface="Ayuthaya" pitchFamily="2" charset="-34"/>
                </a:rPr>
                <a:t>Stay Awake Vineyards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3A80ED1C-14DA-6849-BAC3-2525C200D81C}"/>
                </a:ext>
              </a:extLst>
            </p:cNvPr>
            <p:cNvSpPr txBox="1"/>
            <p:nvPr/>
          </p:nvSpPr>
          <p:spPr>
            <a:xfrm>
              <a:off x="1647567" y="5001920"/>
              <a:ext cx="16640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Caffeinated</a:t>
              </a:r>
              <a:br>
                <a:rPr lang="en-US" dirty="0"/>
              </a:br>
              <a:r>
                <a:rPr lang="en-US" dirty="0"/>
                <a:t>Cabernet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AC92D6C-702E-974C-B499-4C34F00B1332}"/>
              </a:ext>
            </a:extLst>
          </p:cNvPr>
          <p:cNvSpPr txBox="1"/>
          <p:nvPr/>
        </p:nvSpPr>
        <p:spPr>
          <a:xfrm>
            <a:off x="3476366" y="1721705"/>
            <a:ext cx="46392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600" dirty="0"/>
              <a:t>Licensed patent for caffeinated wine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36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/>
              <a:t>3% royalty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36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/>
              <a:t>Annual sales explode to $800 million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1FFC194-6FFC-9146-90BA-C1AEA4104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30" y="4430818"/>
            <a:ext cx="13716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0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C14E3EE-1F45-0E42-8413-7A86424A5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053" y="3955994"/>
            <a:ext cx="3733800" cy="2540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Management smells blood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AC92D6C-702E-974C-B499-4C34F00B1332}"/>
              </a:ext>
            </a:extLst>
          </p:cNvPr>
          <p:cNvSpPr txBox="1"/>
          <p:nvPr/>
        </p:nvSpPr>
        <p:spPr>
          <a:xfrm>
            <a:off x="4982374" y="1870667"/>
            <a:ext cx="36703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$24 million annual royalty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IPR attack is potent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Kill the patent!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xmlns="" id="{09DEF132-6FA4-2F48-A572-D25FC6D110B2}"/>
              </a:ext>
            </a:extLst>
          </p:cNvPr>
          <p:cNvSpPr/>
          <p:nvPr/>
        </p:nvSpPr>
        <p:spPr>
          <a:xfrm>
            <a:off x="889686" y="1754659"/>
            <a:ext cx="2973859" cy="1210963"/>
          </a:xfrm>
          <a:prstGeom prst="wedgeRoundRectCallout">
            <a:avLst>
              <a:gd name="adj1" fmla="val -3418"/>
              <a:gd name="adj2" fmla="val 1538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Freedom . . . From patent royalty!!!</a:t>
            </a:r>
          </a:p>
        </p:txBody>
      </p:sp>
    </p:spTree>
    <p:extLst>
      <p:ext uri="{BB962C8B-B14F-4D97-AF65-F5344CB8AC3E}">
        <p14:creationId xmlns:p14="http://schemas.microsoft.com/office/powerpoint/2010/main" val="310545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800" b="1" dirty="0">
                <a:solidFill>
                  <a:srgbClr val="FFC000"/>
                </a:solidFill>
              </a:rPr>
              <a:t>Do the math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AC92D6C-702E-974C-B499-4C34F00B1332}"/>
              </a:ext>
            </a:extLst>
          </p:cNvPr>
          <p:cNvSpPr txBox="1"/>
          <p:nvPr/>
        </p:nvSpPr>
        <p:spPr>
          <a:xfrm>
            <a:off x="527221" y="2650871"/>
            <a:ext cx="36740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$800 million annual sales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50% profit margin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Less $24 million for royalty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$376 million net annual profit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25A930B-7CD6-9040-87CF-ACBFADB0E487}"/>
              </a:ext>
            </a:extLst>
          </p:cNvPr>
          <p:cNvSpPr txBox="1"/>
          <p:nvPr/>
        </p:nvSpPr>
        <p:spPr>
          <a:xfrm>
            <a:off x="634314" y="1894703"/>
            <a:ext cx="3286897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Patented with royalty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FD7CB3E-93C4-B24B-8FA9-27A64A0397C3}"/>
              </a:ext>
            </a:extLst>
          </p:cNvPr>
          <p:cNvSpPr txBox="1"/>
          <p:nvPr/>
        </p:nvSpPr>
        <p:spPr>
          <a:xfrm>
            <a:off x="5243385" y="1894700"/>
            <a:ext cx="3286897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Patent killed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9F2379D-FE3C-1A40-9FA8-6C4B7626318F}"/>
              </a:ext>
            </a:extLst>
          </p:cNvPr>
          <p:cNvSpPr txBox="1"/>
          <p:nvPr/>
        </p:nvSpPr>
        <p:spPr>
          <a:xfrm>
            <a:off x="4955059" y="2650865"/>
            <a:ext cx="36740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Competitors flood the market/price erosion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Annual sales drop to $90 million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10% profit margin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Annual profits drop to $9 million dollars</a:t>
            </a:r>
          </a:p>
        </p:txBody>
      </p:sp>
    </p:spTree>
    <p:extLst>
      <p:ext uri="{BB962C8B-B14F-4D97-AF65-F5344CB8AC3E}">
        <p14:creationId xmlns:p14="http://schemas.microsoft.com/office/powerpoint/2010/main" val="151710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800" b="1" dirty="0">
                <a:solidFill>
                  <a:srgbClr val="FFC000"/>
                </a:solidFill>
              </a:rPr>
              <a:t>Do the math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AC92D6C-702E-974C-B499-4C34F00B1332}"/>
              </a:ext>
            </a:extLst>
          </p:cNvPr>
          <p:cNvSpPr txBox="1"/>
          <p:nvPr/>
        </p:nvSpPr>
        <p:spPr>
          <a:xfrm>
            <a:off x="527221" y="2650871"/>
            <a:ext cx="36740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$800 million annual sales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50% profit margin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Take away $24 million for royalty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$376 million net annual profit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25A930B-7CD6-9040-87CF-ACBFADB0E487}"/>
              </a:ext>
            </a:extLst>
          </p:cNvPr>
          <p:cNvSpPr txBox="1"/>
          <p:nvPr/>
        </p:nvSpPr>
        <p:spPr>
          <a:xfrm>
            <a:off x="634314" y="1894703"/>
            <a:ext cx="3286897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Patented with royalty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FD7CB3E-93C4-B24B-8FA9-27A64A0397C3}"/>
              </a:ext>
            </a:extLst>
          </p:cNvPr>
          <p:cNvSpPr txBox="1"/>
          <p:nvPr/>
        </p:nvSpPr>
        <p:spPr>
          <a:xfrm>
            <a:off x="5243385" y="1894700"/>
            <a:ext cx="3286897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Patent killed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9F2379D-FE3C-1A40-9FA8-6C4B7626318F}"/>
              </a:ext>
            </a:extLst>
          </p:cNvPr>
          <p:cNvSpPr txBox="1"/>
          <p:nvPr/>
        </p:nvSpPr>
        <p:spPr>
          <a:xfrm>
            <a:off x="4955059" y="2650865"/>
            <a:ext cx="36740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Competitors flood the market/price erosion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Annual sales drop to $90 million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10% profit margin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Annual profits drop to $9 million dollars</a:t>
            </a:r>
          </a:p>
        </p:txBody>
      </p:sp>
      <p:sp>
        <p:nvSpPr>
          <p:cNvPr id="2" name="Explosion 2 1"/>
          <p:cNvSpPr/>
          <p:nvPr/>
        </p:nvSpPr>
        <p:spPr>
          <a:xfrm>
            <a:off x="1109220" y="580791"/>
            <a:ext cx="7519916" cy="5486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9765570">
            <a:off x="2756848" y="2650871"/>
            <a:ext cx="36303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Too much success catalyzes license disputes!</a:t>
            </a:r>
          </a:p>
        </p:txBody>
      </p:sp>
      <p:sp>
        <p:nvSpPr>
          <p:cNvPr id="7" name="Explosion 2 6"/>
          <p:cNvSpPr/>
          <p:nvPr/>
        </p:nvSpPr>
        <p:spPr>
          <a:xfrm>
            <a:off x="4572000" y="3077569"/>
            <a:ext cx="4505246" cy="3725839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0764053">
            <a:off x="5418759" y="4478823"/>
            <a:ext cx="2593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Draft/plan for failure, success, </a:t>
            </a:r>
            <a:r>
              <a:rPr lang="en-US" b="1" i="1" u="sng" dirty="0">
                <a:solidFill>
                  <a:schemeClr val="accent1"/>
                </a:solidFill>
              </a:rPr>
              <a:t>and crazy success</a:t>
            </a:r>
            <a:r>
              <a:rPr lang="en-US" b="1" dirty="0">
                <a:solidFill>
                  <a:schemeClr val="accent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3201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C242483-E018-1244-ABC4-7B7B5C7B1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77" y="4965037"/>
            <a:ext cx="2933700" cy="1651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Hints that winning is losing (licensed patent is working hard for you)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AC92D6C-702E-974C-B499-4C34F00B1332}"/>
              </a:ext>
            </a:extLst>
          </p:cNvPr>
          <p:cNvSpPr txBox="1"/>
          <p:nvPr/>
        </p:nvSpPr>
        <p:spPr>
          <a:xfrm>
            <a:off x="762000" y="1721596"/>
            <a:ext cx="72369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 Competitors stay away from your niche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 “Proprietary” profit margins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 Licensed patent protects the sizzle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 Your own patent portfolio is either complementary or perhaps non-existent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xmlns="" id="{1BBDC5A8-B8F2-B34D-8A2D-2A0488E1B7F1}"/>
              </a:ext>
            </a:extLst>
          </p:cNvPr>
          <p:cNvSpPr/>
          <p:nvPr/>
        </p:nvSpPr>
        <p:spPr>
          <a:xfrm>
            <a:off x="5066270" y="4755209"/>
            <a:ext cx="3575222" cy="1779373"/>
          </a:xfrm>
          <a:prstGeom prst="wedgeRoundRectCallout">
            <a:avLst>
              <a:gd name="adj1" fmla="val -95718"/>
              <a:gd name="adj2" fmla="val -189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patent is keeping your business alive, and its absence would be deadly.</a:t>
            </a:r>
          </a:p>
        </p:txBody>
      </p:sp>
    </p:spTree>
    <p:extLst>
      <p:ext uri="{BB962C8B-B14F-4D97-AF65-F5344CB8AC3E}">
        <p14:creationId xmlns:p14="http://schemas.microsoft.com/office/powerpoint/2010/main" val="325852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Hints that winning is winning (a.k.a. killing the patent makes sense)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AC92D6C-702E-974C-B499-4C34F00B1332}"/>
              </a:ext>
            </a:extLst>
          </p:cNvPr>
          <p:cNvSpPr txBox="1"/>
          <p:nvPr/>
        </p:nvSpPr>
        <p:spPr>
          <a:xfrm>
            <a:off x="817659" y="1799967"/>
            <a:ext cx="72369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You’ve got lots of competitors anyway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You’re the only one paying royalty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Your profit margins are ordinary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b="1" i="1" u="sng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Royalty stacking problems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D0BAC63-AE2D-D647-B217-036F75AF7BD7}"/>
              </a:ext>
            </a:extLst>
          </p:cNvPr>
          <p:cNvSpPr txBox="1"/>
          <p:nvPr/>
        </p:nvSpPr>
        <p:spPr>
          <a:xfrm>
            <a:off x="4232243" y="4677390"/>
            <a:ext cx="3822357" cy="163121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b="1" i="1" u="sng" dirty="0">
                <a:solidFill>
                  <a:schemeClr val="bg1"/>
                </a:solidFill>
              </a:rPr>
              <a:t>Alternatively, your own patent/know how portfolio protects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Ongoing R&amp;D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Invention harvesting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xmlns="" id="{2E099AFF-A7DB-EF4C-97CD-F8F79CE2CE40}"/>
              </a:ext>
            </a:extLst>
          </p:cNvPr>
          <p:cNvSpPr/>
          <p:nvPr/>
        </p:nvSpPr>
        <p:spPr>
          <a:xfrm>
            <a:off x="5947576" y="1799967"/>
            <a:ext cx="731520" cy="25812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xmlns="" id="{53B907CA-DE5D-394B-8E06-84590DAF5826}"/>
              </a:ext>
            </a:extLst>
          </p:cNvPr>
          <p:cNvSpPr/>
          <p:nvPr/>
        </p:nvSpPr>
        <p:spPr>
          <a:xfrm>
            <a:off x="6965343" y="1894700"/>
            <a:ext cx="1470991" cy="1195868"/>
          </a:xfrm>
          <a:prstGeom prst="wedgeRoundRectCallout">
            <a:avLst>
              <a:gd name="adj1" fmla="val -64076"/>
              <a:gd name="adj2" fmla="val 418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Licensed patent not doing its job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AB9F081-E8AB-BB47-B02C-6880D9C7E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659" y="4677390"/>
            <a:ext cx="32639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74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Winning can win or lose depending on the facts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DF396B5-8D8B-1D46-818B-914CAB0786B1}"/>
              </a:ext>
            </a:extLst>
          </p:cNvPr>
          <p:cNvSpPr txBox="1"/>
          <p:nvPr/>
        </p:nvSpPr>
        <p:spPr>
          <a:xfrm>
            <a:off x="1073367" y="1674778"/>
            <a:ext cx="72647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/>
              <a:t>Do the math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3600" dirty="0"/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/>
              <a:t>Look for the hints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3600" dirty="0"/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/>
              <a:t>Develop your own patent/know how portfolio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3600" dirty="0"/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/>
              <a:t>Actively/effectively </a:t>
            </a:r>
            <a:r>
              <a:rPr lang="en-US" sz="3600" dirty="0" smtClean="0"/>
              <a:t>harvest and protect </a:t>
            </a:r>
            <a:r>
              <a:rPr lang="en-US" sz="3600" dirty="0"/>
              <a:t>inventions</a:t>
            </a:r>
          </a:p>
        </p:txBody>
      </p:sp>
    </p:spTree>
    <p:extLst>
      <p:ext uri="{BB962C8B-B14F-4D97-AF65-F5344CB8AC3E}">
        <p14:creationId xmlns:p14="http://schemas.microsoft.com/office/powerpoint/2010/main" val="31787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364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DavidKagan</dc:creator>
  <cp:lastModifiedBy>David Kagan</cp:lastModifiedBy>
  <cp:revision>31</cp:revision>
  <dcterms:created xsi:type="dcterms:W3CDTF">2020-01-20T00:38:56Z</dcterms:created>
  <dcterms:modified xsi:type="dcterms:W3CDTF">2020-01-28T23:29:15Z</dcterms:modified>
</cp:coreProperties>
</file>